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4" r:id="rId4"/>
    <p:sldId id="279" r:id="rId5"/>
    <p:sldId id="275" r:id="rId6"/>
    <p:sldId id="282" r:id="rId7"/>
    <p:sldId id="281" r:id="rId8"/>
    <p:sldId id="285" r:id="rId9"/>
    <p:sldId id="290" r:id="rId10"/>
    <p:sldId id="286" r:id="rId11"/>
    <p:sldId id="291" r:id="rId12"/>
    <p:sldId id="292" r:id="rId13"/>
    <p:sldId id="283" r:id="rId14"/>
    <p:sldId id="273" r:id="rId15"/>
    <p:sldId id="272" r:id="rId16"/>
    <p:sldId id="271" r:id="rId17"/>
    <p:sldId id="276" r:id="rId18"/>
    <p:sldId id="274" r:id="rId19"/>
    <p:sldId id="262" r:id="rId20"/>
    <p:sldId id="269" r:id="rId21"/>
    <p:sldId id="270" r:id="rId22"/>
    <p:sldId id="265" r:id="rId23"/>
    <p:sldId id="277" r:id="rId24"/>
    <p:sldId id="266" r:id="rId2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FF40FF"/>
    <a:srgbClr val="B3C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666"/>
  </p:normalViewPr>
  <p:slideViewPr>
    <p:cSldViewPr snapToGrid="0" snapToObjects="1">
      <p:cViewPr>
        <p:scale>
          <a:sx n="75" d="100"/>
          <a:sy n="75" d="100"/>
        </p:scale>
        <p:origin x="1026" y="1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9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5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3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9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9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CCF6-8CE6-C548-988E-D53AE21C7B81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D3701-2EDA-0545-9D07-8A18F115E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5npuxOsM6c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ZBafiXkjio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DEFfpdzfvE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tiff"/><Relationship Id="rId7" Type="http://schemas.openxmlformats.org/officeDocument/2006/relationships/image" Target="../media/image2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SJVU7PK660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d2je6skbxY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_nkw6aTLmo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3157459"/>
            <a:ext cx="46248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7048296" y="1688817"/>
            <a:ext cx="5271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Tw Cen MT" charset="0"/>
                <a:ea typeface="Tw Cen MT" charset="0"/>
                <a:cs typeface="Tw Cen MT" charset="0"/>
              </a:rPr>
              <a:t>TRENDS IN</a:t>
            </a:r>
            <a:endParaRPr lang="en-US" sz="4000" dirty="0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920280" y="4390224"/>
            <a:ext cx="527172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SPORTS AND TV INDUSTRY</a:t>
            </a:r>
            <a:endParaRPr lang="en-US" sz="28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14683" r="18948" b="17131"/>
          <a:stretch/>
        </p:blipFill>
        <p:spPr>
          <a:xfrm>
            <a:off x="657685" y="1659722"/>
            <a:ext cx="4572000" cy="467617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609998" y="2404398"/>
            <a:ext cx="41483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latin typeface="Tw Cen MT" charset="0"/>
                <a:ea typeface="Tw Cen MT" charset="0"/>
                <a:cs typeface="Tw Cen MT" charset="0"/>
              </a:rPr>
              <a:t>DIGITAL</a:t>
            </a:r>
            <a:endParaRPr lang="en-US" sz="9600" dirty="0"/>
          </a:p>
        </p:txBody>
      </p:sp>
      <p:sp>
        <p:nvSpPr>
          <p:cNvPr id="10" name="Rectángulo 9"/>
          <p:cNvSpPr/>
          <p:nvPr/>
        </p:nvSpPr>
        <p:spPr>
          <a:xfrm>
            <a:off x="7670786" y="3566922"/>
            <a:ext cx="40267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>
                <a:latin typeface="Tw Cen MT" charset="0"/>
                <a:ea typeface="Tw Cen MT" charset="0"/>
                <a:cs typeface="Tw Cen MT" charset="0"/>
              </a:rPr>
              <a:t>INNOVATIONS</a:t>
            </a:r>
            <a:endParaRPr lang="en-US" sz="5000" dirty="0"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2F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643482" y="3017520"/>
            <a:ext cx="8905037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EYE TRACKING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EYE TRACKING</a:t>
            </a:r>
            <a:endParaRPr lang="en-US" sz="40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5214" y="2175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ángulo 1"/>
          <p:cNvSpPr/>
          <p:nvPr/>
        </p:nvSpPr>
        <p:spPr>
          <a:xfrm>
            <a:off x="7266214" y="3349648"/>
            <a:ext cx="4075667" cy="1351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charset="0"/>
              <a:buChar char="•"/>
            </a:pPr>
            <a:endParaRPr lang="es-ES_tradnl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Improve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training and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identify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talents</a:t>
            </a:r>
            <a:endParaRPr lang="es-ES_tradnl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94232" y="3204198"/>
            <a:ext cx="41636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latin typeface="Tw Cen MT" charset="0"/>
                <a:ea typeface="Tw Cen MT" charset="0"/>
                <a:cs typeface="Tw Cen MT" charset="0"/>
              </a:rPr>
              <a:t>Measurement of eye activity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Detects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flaws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linked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to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attentional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focus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,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trajectory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estimations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, visual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search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strategies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, and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hand-eye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dirty="0" err="1">
                <a:latin typeface="Tw Cen MT" charset="0"/>
                <a:ea typeface="Tw Cen MT" charset="0"/>
                <a:cs typeface="Tw Cen MT" charset="0"/>
              </a:rPr>
              <a:t>coordination</a:t>
            </a:r>
            <a:r>
              <a:rPr lang="es-ES_tradnl" dirty="0">
                <a:latin typeface="Tw Cen MT" charset="0"/>
                <a:ea typeface="Tw Cen MT" charset="0"/>
                <a:cs typeface="Tw Cen MT" charset="0"/>
              </a:rPr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084" y="2295078"/>
            <a:ext cx="5187947" cy="3460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59811" y="2295078"/>
            <a:ext cx="5187618" cy="346058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781026" y="6026456"/>
            <a:ext cx="4868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w Cen MT" charset="0"/>
                <a:ea typeface="Tw Cen MT" charset="0"/>
                <a:cs typeface="Tw Cen MT" charset="0"/>
              </a:rPr>
              <a:t>TRIZ Trend: Customer Buying </a:t>
            </a:r>
            <a:r>
              <a:rPr lang="en-US" b="1" dirty="0" smtClean="0">
                <a:latin typeface="Tw Cen MT" charset="0"/>
                <a:ea typeface="Tw Cen MT" charset="0"/>
                <a:cs typeface="Tw Cen MT" charset="0"/>
              </a:rPr>
              <a:t>Hierarchy &amp; </a:t>
            </a:r>
            <a:r>
              <a:rPr lang="en-US" b="1" dirty="0">
                <a:latin typeface="Tw Cen MT" charset="0"/>
                <a:ea typeface="Tw Cen MT" charset="0"/>
                <a:cs typeface="Tw Cen MT" charset="0"/>
              </a:rPr>
              <a:t>Transparency &amp; Decrease Human </a:t>
            </a:r>
            <a:r>
              <a:rPr lang="en-US" b="1" dirty="0" smtClean="0">
                <a:latin typeface="Tw Cen MT" charset="0"/>
                <a:ea typeface="Tw Cen MT" charset="0"/>
                <a:cs typeface="Tw Cen MT" charset="0"/>
              </a:rPr>
              <a:t>Involvement &amp; </a:t>
            </a:r>
            <a:endParaRPr lang="en-US" b="1" dirty="0"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3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www.youtube.com/watch?v=E5npuxOsM6c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48256" y="3017520"/>
            <a:ext cx="8095488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NFL PARTNERSHIP WITH MICROSOFT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52603" y="3152273"/>
            <a:ext cx="5278976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Instant Replay on NFL.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www.youtube.com/watch?v=TZBafiXkjio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18901" y="1662545"/>
            <a:ext cx="4784357" cy="4563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league is moving away from the days when a printer behind a team’s bench spit out black-and-white </a:t>
            </a:r>
            <a:r>
              <a:rPr lang="en-US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snapshots.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 tablet just for displaying photos?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Reliable hardware and software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Better exchange of information within the team </a:t>
            </a:r>
          </a:p>
          <a:p>
            <a:pPr algn="ctr"/>
            <a:endParaRPr lang="en-US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TRIZ Trends: Boundary Breakdown &amp; Decrease Human Involvement &amp; Degree of freedom 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54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24834" y="5810535"/>
            <a:ext cx="967166" cy="967166"/>
          </a:xfrm>
          <a:prstGeom prst="rect">
            <a:avLst/>
          </a:prstGeom>
        </p:spPr>
      </p:pic>
      <p:pic>
        <p:nvPicPr>
          <p:cNvPr id="12" name="Picture 6" descr="https://compass-ssl.surface.com/assets/d1/27/d1270c3e-e7b9-45ad-bd9c-b218d36b6bbe.png?n=SURFACE_NFL_LogoLockup-01_Fix_DeskTop_246_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92" y="292608"/>
            <a:ext cx="3096728" cy="12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aasnfl.blob.core.windows.net/nflopscachelive/2/a/a/c/4/b/2aac4b242e33711d22a2989e43714f05e9f0df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24" y="2021306"/>
            <a:ext cx="6055893" cy="36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48256" y="3017520"/>
            <a:ext cx="8095488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NFL REPLAY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52603" y="3152273"/>
            <a:ext cx="5278976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Instant Replay on NFL.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www.youtube.com/watch?v=WDEFfpdzfvE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6232" y="5341933"/>
            <a:ext cx="1435768" cy="143576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INSTANT REPLAY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5" name="Picture 4" descr="With today’s review system, referees can view multiple angles of a play in high definition using three touch-screen monitors under the hood. (AP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7" y="2271575"/>
            <a:ext cx="5130545" cy="34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43556" y="1662546"/>
            <a:ext cx="4123878" cy="4463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 NFL's instant replay review process helps speed up reviews and make sure calls are made consistently.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Who is in favor? Who’s against? Correct calls sometimes are not good for the involved teams.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TRIZ Trends: Increasing Transparency &amp; Decrease Human Involvement &amp; Increased Dimensionality   </a:t>
            </a:r>
            <a:endParaRPr lang="en-US" sz="2000" b="1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endParaRPr lang="en-US" sz="54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48256" y="3017520"/>
            <a:ext cx="8095488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VIRTUAL </a:t>
            </a:r>
            <a:r>
              <a:rPr lang="en-US" sz="54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REALITY  &amp; AUGMENTED REALITY</a:t>
            </a:r>
            <a:endParaRPr lang="en-US" sz="54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4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9314847" y="2093528"/>
            <a:ext cx="2455739" cy="2455739"/>
          </a:xfrm>
          <a:prstGeom prst="ellipse">
            <a:avLst/>
          </a:prstGeom>
          <a:solidFill>
            <a:schemeClr val="bg2">
              <a:lumMod val="2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NFL REPLAY</a:t>
            </a:r>
            <a:br>
              <a:rPr lang="en-US" dirty="0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/>
            </a:r>
            <a:br>
              <a:rPr lang="en-US" dirty="0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MICROSOFT AND NFL</a:t>
            </a:r>
            <a:endParaRPr lang="en-US" dirty="0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6356648" y="2133001"/>
            <a:ext cx="2455739" cy="2455739"/>
          </a:xfrm>
          <a:prstGeom prst="ellipse">
            <a:avLst/>
          </a:prstGeom>
          <a:solidFill>
            <a:schemeClr val="bg2">
              <a:lumMod val="2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GOAL REF</a:t>
            </a:r>
          </a:p>
          <a:p>
            <a:pPr algn="ctr"/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/>
            </a:r>
            <a:br>
              <a:rPr lang="en-US" dirty="0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PLAY &amp; CONNECT</a:t>
            </a:r>
            <a:endParaRPr lang="en-US" dirty="0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3302941" y="2132999"/>
            <a:ext cx="2455739" cy="2455739"/>
          </a:xfrm>
          <a:prstGeom prst="ellipse">
            <a:avLst/>
          </a:prstGeom>
          <a:solidFill>
            <a:schemeClr val="bg2">
              <a:lumMod val="2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AUGMENTED REALITY </a:t>
            </a:r>
            <a:br>
              <a:rPr lang="en-US" dirty="0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/>
            </a:r>
            <a:br>
              <a:rPr lang="en-US" dirty="0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dirty="0" smtClean="0">
                <a:latin typeface="Tw Cen MT" charset="0"/>
                <a:ea typeface="Tw Cen MT" charset="0"/>
                <a:cs typeface="Tw Cen MT" charset="0"/>
              </a:rPr>
              <a:t> VIRTUAL REALITY</a:t>
            </a:r>
            <a:endParaRPr lang="en-US" dirty="0"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390189" y="2133000"/>
            <a:ext cx="2455739" cy="2455739"/>
          </a:xfrm>
          <a:prstGeom prst="ellipse">
            <a:avLst/>
          </a:prstGeom>
          <a:solidFill>
            <a:schemeClr val="bg2">
              <a:lumMod val="2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w Cen MT" charset="0"/>
                <a:ea typeface="Tw Cen MT" charset="0"/>
                <a:cs typeface="Tw Cen MT" charset="0"/>
              </a:rPr>
              <a:t>EEG</a:t>
            </a:r>
            <a:br>
              <a:rPr lang="en-US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smtClean="0">
                <a:latin typeface="Tw Cen MT" charset="0"/>
                <a:ea typeface="Tw Cen MT" charset="0"/>
                <a:cs typeface="Tw Cen MT" charset="0"/>
              </a:rPr>
              <a:t/>
            </a:r>
            <a:br>
              <a:rPr lang="en-US" smtClean="0">
                <a:latin typeface="Tw Cen MT" charset="0"/>
                <a:ea typeface="Tw Cen MT" charset="0"/>
                <a:cs typeface="Tw Cen MT" charset="0"/>
              </a:rPr>
            </a:br>
            <a:r>
              <a:rPr lang="en-US" smtClean="0">
                <a:latin typeface="Tw Cen MT" charset="0"/>
                <a:ea typeface="Tw Cen MT" charset="0"/>
                <a:cs typeface="Tw Cen MT" charset="0"/>
              </a:rPr>
              <a:t>EYE TRACKING</a:t>
            </a:r>
            <a:endParaRPr lang="en-US" dirty="0"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6075" y="4971776"/>
            <a:ext cx="1805925" cy="18059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978" y="2135478"/>
            <a:ext cx="2458848" cy="2458848"/>
          </a:xfrm>
          <a:prstGeom prst="ellipse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14745" y="2080769"/>
            <a:ext cx="2458848" cy="2458848"/>
          </a:xfrm>
          <a:prstGeom prst="ellipse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37390" y="2133001"/>
            <a:ext cx="2458848" cy="2458848"/>
          </a:xfrm>
          <a:prstGeom prst="ellipse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21340" y="4588741"/>
            <a:ext cx="1191352" cy="363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ANDREAS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104904" y="4588740"/>
            <a:ext cx="933269" cy="363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OLIVER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160890" y="4588740"/>
            <a:ext cx="766557" cy="363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JUAN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108029" y="4588740"/>
            <a:ext cx="837089" cy="363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DAVID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8"/>
          <a:stretch/>
        </p:blipFill>
        <p:spPr>
          <a:xfrm>
            <a:off x="3302941" y="2135478"/>
            <a:ext cx="2500982" cy="2461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46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6075" y="4971776"/>
            <a:ext cx="1805925" cy="18059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VR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" y="2504968"/>
            <a:ext cx="2691442" cy="269144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012123">
            <a:off x="3026688" y="2719093"/>
            <a:ext cx="1561204" cy="483080"/>
          </a:xfrm>
          <a:prstGeom prst="rightArrow">
            <a:avLst>
              <a:gd name="adj1" fmla="val 50000"/>
              <a:gd name="adj2" fmla="val 625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Arrow 7"/>
          <p:cNvSpPr/>
          <p:nvPr/>
        </p:nvSpPr>
        <p:spPr>
          <a:xfrm rot="1540732">
            <a:off x="3027370" y="4169693"/>
            <a:ext cx="1582448" cy="483080"/>
          </a:xfrm>
          <a:prstGeom prst="rightArrow">
            <a:avLst>
              <a:gd name="adj1" fmla="val 50000"/>
              <a:gd name="adj2" fmla="val 625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85" y="1731034"/>
            <a:ext cx="1506747" cy="1506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3" y="4028536"/>
            <a:ext cx="1467928" cy="1467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780"/>
            <a:ext cx="10058400" cy="565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53" y="1372923"/>
            <a:ext cx="142875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56346" y="1776556"/>
            <a:ext cx="8229729" cy="31393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b-LU" u="sng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Conclusion</a:t>
            </a:r>
            <a:endParaRPr lang="lb-LU" u="sng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endParaRPr lang="lb-LU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Enables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sports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trainers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to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get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a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better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overview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in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specific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situations</a:t>
            </a: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Get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better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impression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with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help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of 360°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view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in a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virtual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situation</a:t>
            </a: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VR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Headset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as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analyzation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tool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in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sports</a:t>
            </a: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endParaRPr lang="lb-LU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Could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for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example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be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implemented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by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fixing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a mini 360°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on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referee</a:t>
            </a:r>
            <a:r>
              <a:rPr lang="lb-LU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lb-LU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shirt</a:t>
            </a:r>
            <a:endParaRPr lang="lb-LU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>
              <a:buFontTx/>
              <a:buChar char="-"/>
            </a:pPr>
            <a:endParaRPr lang="lb-LU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lb-LU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  <a:sym typeface="Wingdings" panose="05000000000000000000" pitchFamily="2" charset="2"/>
              </a:rPr>
              <a:t> TRIZ Trends: </a:t>
            </a:r>
            <a:r>
              <a:rPr lang="en-AU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Increasing Dimensionality &amp; Increasing Use of Senses &amp; Nesting UP</a:t>
            </a:r>
            <a:endParaRPr lang="lb-LU" b="1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1" animBg="1"/>
      <p:bldP spid="8" grpId="2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6075" y="4971776"/>
            <a:ext cx="1805925" cy="18059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AR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4483" y="149063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Helvetica Neue"/>
              </a:rPr>
              <a:t>The differences between augmented and virtual reality are significant. </a:t>
            </a:r>
            <a:endParaRPr lang="en-US" dirty="0" smtClean="0">
              <a:solidFill>
                <a:srgbClr val="666666"/>
              </a:solidFill>
              <a:latin typeface="Helvetica Neue"/>
            </a:endParaRPr>
          </a:p>
          <a:p>
            <a:endParaRPr lang="en-US" dirty="0">
              <a:solidFill>
                <a:srgbClr val="666666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  <a:latin typeface="Helvetica Neue"/>
              </a:rPr>
              <a:t>Augmented </a:t>
            </a:r>
            <a:r>
              <a:rPr lang="en-US" dirty="0">
                <a:solidFill>
                  <a:srgbClr val="666666"/>
                </a:solidFill>
                <a:latin typeface="Helvetica Neue"/>
              </a:rPr>
              <a:t>reality is when information is overlaid onto a clear </a:t>
            </a:r>
            <a:r>
              <a:rPr lang="en-US" dirty="0" smtClean="0">
                <a:solidFill>
                  <a:srgbClr val="666666"/>
                </a:solidFill>
                <a:latin typeface="Helvetica Neue"/>
              </a:rPr>
              <a:t>visor for example Google </a:t>
            </a:r>
            <a:r>
              <a:rPr lang="en-US" dirty="0">
                <a:solidFill>
                  <a:srgbClr val="666666"/>
                </a:solidFill>
                <a:latin typeface="Helvetica Neue"/>
              </a:rPr>
              <a:t>Glass. </a:t>
            </a:r>
            <a:endParaRPr lang="en-US" dirty="0" smtClean="0">
              <a:solidFill>
                <a:srgbClr val="666666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666666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  <a:latin typeface="Helvetica Neue"/>
              </a:rPr>
              <a:t>Virtual </a:t>
            </a:r>
            <a:r>
              <a:rPr lang="en-US" dirty="0">
                <a:solidFill>
                  <a:srgbClr val="666666"/>
                </a:solidFill>
                <a:latin typeface="Helvetica Neue"/>
              </a:rPr>
              <a:t>reality is the complete immersion of the user. Right now that means wearing goggles or a helmet that puts you into a 360 degree virtual world.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" y="1490637"/>
            <a:ext cx="10058400" cy="3251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4585" y="1305341"/>
            <a:ext cx="8161490" cy="452431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b-LU" u="sng" dirty="0" err="1" smtClean="0">
                <a:solidFill>
                  <a:schemeClr val="tx1"/>
                </a:solidFill>
              </a:rPr>
              <a:t>Conclusion</a:t>
            </a:r>
            <a:endParaRPr lang="lb-LU" u="sng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lb-LU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</a:rPr>
              <a:t>Augmented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Reality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will</a:t>
            </a:r>
            <a:r>
              <a:rPr lang="lb-LU" dirty="0" smtClean="0">
                <a:solidFill>
                  <a:schemeClr val="tx1"/>
                </a:solidFill>
              </a:rPr>
              <a:t> play a </a:t>
            </a:r>
            <a:r>
              <a:rPr lang="lb-LU" dirty="0" err="1" smtClean="0">
                <a:solidFill>
                  <a:schemeClr val="tx1"/>
                </a:solidFill>
              </a:rPr>
              <a:t>significant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role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is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sports</a:t>
            </a:r>
            <a:endParaRPr lang="lb-L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lb-LU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</a:rPr>
              <a:t>Examples</a:t>
            </a:r>
            <a:r>
              <a:rPr lang="lb-LU" dirty="0" smtClean="0">
                <a:solidFill>
                  <a:schemeClr val="tx1"/>
                </a:solidFill>
              </a:rPr>
              <a:t> of </a:t>
            </a:r>
            <a:r>
              <a:rPr lang="lb-LU" dirty="0" err="1" smtClean="0">
                <a:solidFill>
                  <a:schemeClr val="tx1"/>
                </a:solidFill>
              </a:rPr>
              <a:t>implementation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could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include</a:t>
            </a:r>
            <a:r>
              <a:rPr lang="lb-LU" dirty="0" smtClean="0">
                <a:solidFill>
                  <a:schemeClr val="tx1"/>
                </a:solidFill>
              </a:rPr>
              <a:t> Google </a:t>
            </a:r>
            <a:r>
              <a:rPr lang="lb-LU" dirty="0" err="1" smtClean="0">
                <a:solidFill>
                  <a:schemeClr val="tx1"/>
                </a:solidFill>
              </a:rPr>
              <a:t>Glass</a:t>
            </a:r>
            <a:r>
              <a:rPr lang="lb-LU" dirty="0" smtClean="0">
                <a:solidFill>
                  <a:schemeClr val="tx1"/>
                </a:solidFill>
              </a:rPr>
              <a:t> in </a:t>
            </a:r>
            <a:r>
              <a:rPr lang="lb-LU" dirty="0" err="1" smtClean="0">
                <a:solidFill>
                  <a:schemeClr val="tx1"/>
                </a:solidFill>
              </a:rPr>
              <a:t>the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helmets</a:t>
            </a:r>
            <a:r>
              <a:rPr lang="lb-LU" dirty="0" smtClean="0">
                <a:solidFill>
                  <a:schemeClr val="tx1"/>
                </a:solidFill>
              </a:rPr>
              <a:t> of Football </a:t>
            </a:r>
            <a:r>
              <a:rPr lang="lb-LU" dirty="0" err="1" smtClean="0">
                <a:solidFill>
                  <a:schemeClr val="tx1"/>
                </a:solidFill>
              </a:rPr>
              <a:t>players</a:t>
            </a:r>
            <a:endParaRPr lang="lb-L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lb-L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</a:rPr>
              <a:t>Cameras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could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be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installed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on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the</a:t>
            </a:r>
            <a:r>
              <a:rPr lang="lb-LU" dirty="0" smtClean="0">
                <a:solidFill>
                  <a:schemeClr val="tx1"/>
                </a:solidFill>
              </a:rPr>
              <a:t> rof of a Stadium and </a:t>
            </a:r>
            <a:r>
              <a:rPr lang="lb-LU" dirty="0" err="1" smtClean="0">
                <a:solidFill>
                  <a:schemeClr val="tx1"/>
                </a:solidFill>
              </a:rPr>
              <a:t>data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transferred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to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augmented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reality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device</a:t>
            </a:r>
            <a:endParaRPr lang="lb-L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lb-LU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lb-LU" dirty="0" err="1" smtClean="0">
                <a:solidFill>
                  <a:schemeClr val="tx1"/>
                </a:solidFill>
              </a:rPr>
              <a:t>It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is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already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used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for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Wimbledon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to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navigate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to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the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court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with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the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help</a:t>
            </a:r>
            <a:r>
              <a:rPr lang="lb-LU" dirty="0" smtClean="0">
                <a:solidFill>
                  <a:schemeClr val="tx1"/>
                </a:solidFill>
              </a:rPr>
              <a:t> of </a:t>
            </a:r>
            <a:r>
              <a:rPr lang="lb-LU" dirty="0" err="1" smtClean="0">
                <a:solidFill>
                  <a:schemeClr val="tx1"/>
                </a:solidFill>
              </a:rPr>
              <a:t>your</a:t>
            </a:r>
            <a:r>
              <a:rPr lang="lb-LU" dirty="0" smtClean="0">
                <a:solidFill>
                  <a:schemeClr val="tx1"/>
                </a:solidFill>
              </a:rPr>
              <a:t> </a:t>
            </a:r>
            <a:r>
              <a:rPr lang="lb-LU" dirty="0" err="1" smtClean="0">
                <a:solidFill>
                  <a:schemeClr val="tx1"/>
                </a:solidFill>
              </a:rPr>
              <a:t>smartphone</a:t>
            </a:r>
            <a:endParaRPr lang="lb-LU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lb-LU" dirty="0" smtClean="0">
              <a:solidFill>
                <a:schemeClr val="tx1"/>
              </a:solidFill>
            </a:endParaRPr>
          </a:p>
          <a:p>
            <a:r>
              <a:rPr lang="en-AU" b="1" dirty="0" smtClean="0">
                <a:solidFill>
                  <a:schemeClr val="tx1"/>
                </a:solidFill>
              </a:rPr>
              <a:t>TRIZ Trends: Increasing Dimensionality &amp; Customer Expectation &amp; Transparency &amp; Increasing Use of Senses &amp; Nesting Up</a:t>
            </a:r>
            <a:endParaRPr lang="lb-LU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6075" y="4971776"/>
            <a:ext cx="1805925" cy="18059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VR VIDEO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www.youtube.com/watch?v=QSJVU7PK660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86075" y="4971776"/>
            <a:ext cx="1805925" cy="18059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VR VIDEO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www.youtube.com/watch?v=Pd2je6skbxY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5495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742758" y="1669469"/>
            <a:ext cx="4877715" cy="31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DANKE</a:t>
            </a:r>
          </a:p>
          <a:p>
            <a:pPr algn="ctr"/>
            <a:r>
              <a:rPr lang="en-US" sz="48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GRACIAS</a:t>
            </a:r>
          </a:p>
          <a:p>
            <a:pPr algn="ctr"/>
            <a:r>
              <a:rPr lang="en-US" sz="48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MERCI</a:t>
            </a:r>
          </a:p>
          <a:p>
            <a:pPr algn="ctr"/>
            <a:r>
              <a:rPr lang="en-US" sz="4800" dirty="0" smtClean="0">
                <a:solidFill>
                  <a:srgbClr val="00B0F0"/>
                </a:solidFill>
                <a:latin typeface="Tw Cen MT" charset="0"/>
                <a:ea typeface="Tw Cen MT" charset="0"/>
                <a:cs typeface="Tw Cen MT" charset="0"/>
              </a:rPr>
              <a:t>THANK YOU</a:t>
            </a:r>
            <a:endParaRPr lang="en-US" sz="4800" dirty="0">
              <a:solidFill>
                <a:srgbClr val="00B0F0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48256" y="3017520"/>
            <a:ext cx="8095488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GOAL REF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GOAL REF™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026" name="Picture 2" descr="http://www.dw.com/image/0,,16715029_401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1" y="1900688"/>
            <a:ext cx="7546962" cy="42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5214" y="2175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ángulo 1"/>
          <p:cNvSpPr/>
          <p:nvPr/>
        </p:nvSpPr>
        <p:spPr>
          <a:xfrm>
            <a:off x="8290554" y="1632666"/>
            <a:ext cx="3345242" cy="385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Complexity &amp; speed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Reviews</a:t>
            </a: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Radio sensing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100% accurate</a:t>
            </a: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Superleague</a:t>
            </a: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(Denmark)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Club WM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European Championship 16</a:t>
            </a:r>
            <a:endParaRPr lang="en-US" sz="2000" u="sng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1" name="Rectángulo 1"/>
          <p:cNvSpPr/>
          <p:nvPr/>
        </p:nvSpPr>
        <p:spPr>
          <a:xfrm>
            <a:off x="8290554" y="5245473"/>
            <a:ext cx="3345242" cy="753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TRIZ Trend: Increasing Transparency &amp; Decrease Human Involvement</a:t>
            </a:r>
          </a:p>
        </p:txBody>
      </p:sp>
    </p:spTree>
    <p:extLst>
      <p:ext uri="{BB962C8B-B14F-4D97-AF65-F5344CB8AC3E}">
        <p14:creationId xmlns:p14="http://schemas.microsoft.com/office/powerpoint/2010/main" val="2289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48256" y="3017520"/>
            <a:ext cx="8095488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PLAY &amp; CONNECT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www.youtube.com/watch?v=U_nkw6aTLmo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PLAY &amp; CONNECT</a:t>
            </a:r>
            <a:endParaRPr lang="en-US" sz="40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5214" y="2175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4" descr="http://www.tennisidentity.com/wp-content/uploads/media/images_02/6a00e54fc623c888330176152af577970c-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0" y="1624119"/>
            <a:ext cx="7376179" cy="46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"/>
          <p:cNvSpPr/>
          <p:nvPr/>
        </p:nvSpPr>
        <p:spPr>
          <a:xfrm>
            <a:off x="8290554" y="1632666"/>
            <a:ext cx="3345242" cy="3855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No reviews for amateurs</a:t>
            </a: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Smart tennis racket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Using </a:t>
            </a:r>
            <a:r>
              <a:rPr lang="en-US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sensoring</a:t>
            </a: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technology and Bluetooth</a:t>
            </a:r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Babolat</a:t>
            </a: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Play &amp; Connect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Other industries: Shoes, Shirts, Wristband etc.</a:t>
            </a:r>
          </a:p>
        </p:txBody>
      </p:sp>
      <p:sp>
        <p:nvSpPr>
          <p:cNvPr id="12" name="Rectángulo 1"/>
          <p:cNvSpPr/>
          <p:nvPr/>
        </p:nvSpPr>
        <p:spPr>
          <a:xfrm>
            <a:off x="8290554" y="5600321"/>
            <a:ext cx="3345242" cy="753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TRIZ Trend: </a:t>
            </a:r>
            <a:r>
              <a:rPr lang="en-US" sz="2000" b="1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Dynamisation</a:t>
            </a:r>
            <a:r>
              <a:rPr lang="en-US" sz="2000" b="1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&amp; Customer expectation &amp; Nesting Up</a:t>
            </a:r>
          </a:p>
        </p:txBody>
      </p:sp>
    </p:spTree>
    <p:extLst>
      <p:ext uri="{BB962C8B-B14F-4D97-AF65-F5344CB8AC3E}">
        <p14:creationId xmlns:p14="http://schemas.microsoft.com/office/powerpoint/2010/main" val="18701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2F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643482" y="3017520"/>
            <a:ext cx="8905037" cy="822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ELECTROENCEPHALOGRAPHY</a:t>
            </a:r>
            <a:endParaRPr lang="en-US" sz="54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55057" y="1670665"/>
            <a:ext cx="5110221" cy="3519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19828"/>
          <a:stretch/>
        </p:blipFill>
        <p:spPr>
          <a:xfrm flipH="1">
            <a:off x="-412183" y="2923062"/>
            <a:ext cx="4216740" cy="41308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0067" y="10398"/>
            <a:ext cx="1662545" cy="1641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6512" y="292608"/>
            <a:ext cx="8095488" cy="822960"/>
          </a:xfrm>
          <a:prstGeom prst="rect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EEG</a:t>
            </a:r>
            <a:endParaRPr lang="en-US" sz="40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5214" y="2175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ángulo 1"/>
          <p:cNvSpPr/>
          <p:nvPr/>
        </p:nvSpPr>
        <p:spPr>
          <a:xfrm>
            <a:off x="8764203" y="1670665"/>
            <a:ext cx="3233019" cy="2394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Use of EEG for </a:t>
            </a:r>
            <a:r>
              <a:rPr lang="en-US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Neuromarketing</a:t>
            </a:r>
            <a:r>
              <a:rPr lang="en-US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inputs: </a:t>
            </a:r>
            <a:r>
              <a:rPr lang="en-US" sz="2000" u="sng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Superbowl</a:t>
            </a:r>
            <a:r>
              <a:rPr lang="en-US" sz="2000" u="sng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Ads</a:t>
            </a:r>
          </a:p>
          <a:p>
            <a:endParaRPr lang="en-US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Measures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activity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es-ES_tradnl" sz="2000" dirty="0" err="1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groups</a:t>
            </a:r>
            <a:r>
              <a:rPr lang="es-ES_tradnl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of </a:t>
            </a:r>
            <a:r>
              <a:rPr lang="es-ES_tradnl" sz="2000" dirty="0" err="1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neurons</a:t>
            </a:r>
            <a:r>
              <a:rPr lang="es-ES_tradnl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are </a:t>
            </a:r>
            <a:r>
              <a:rPr lang="es-ES_tradnl" sz="2000" dirty="0" err="1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activated</a:t>
            </a:r>
            <a:r>
              <a:rPr lang="es-ES_tradnl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in </a:t>
            </a:r>
            <a:r>
              <a:rPr lang="es-ES_tradnl" sz="2000" dirty="0" err="1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the</a:t>
            </a:r>
            <a:r>
              <a:rPr lang="es-ES_tradnl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brain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throughout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small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electrical</a:t>
            </a:r>
            <a:r>
              <a:rPr lang="es-ES_tradnl" sz="2000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charge</a:t>
            </a:r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endParaRPr lang="es-ES_tradnl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s-ES_tradnl" sz="2000" dirty="0" smtClean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Areas activated in the brain</a:t>
            </a:r>
          </a:p>
          <a:p>
            <a:endParaRPr lang="es-ES_tradnl" sz="2000" dirty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w Cen MT" charset="0"/>
                <a:ea typeface="Tw Cen MT" charset="0"/>
                <a:cs typeface="Tw Cen MT" charset="0"/>
              </a:rPr>
              <a:t>TRIZ Trend: Customer Buying Hierarchy &amp; Transparency &amp; Decrease Human Involvement</a:t>
            </a:r>
          </a:p>
          <a:p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-2108209" y="2703357"/>
            <a:ext cx="8327300" cy="4313027"/>
            <a:chOff x="-2108209" y="2703357"/>
            <a:chExt cx="8327300" cy="4313027"/>
          </a:xfrm>
        </p:grpSpPr>
        <p:sp>
          <p:nvSpPr>
            <p:cNvPr id="7" name="Rectángulo 6"/>
            <p:cNvSpPr/>
            <p:nvPr/>
          </p:nvSpPr>
          <p:spPr>
            <a:xfrm>
              <a:off x="0" y="2703357"/>
              <a:ext cx="3771900" cy="4313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08209" y="2917791"/>
              <a:ext cx="8327300" cy="4098593"/>
            </a:xfrm>
            <a:prstGeom prst="rect">
              <a:avLst/>
            </a:prstGeom>
          </p:spPr>
        </p:pic>
      </p:grpSp>
      <p:sp>
        <p:nvSpPr>
          <p:cNvPr id="12" name="Rectángulo 1"/>
          <p:cNvSpPr/>
          <p:nvPr/>
        </p:nvSpPr>
        <p:spPr>
          <a:xfrm>
            <a:off x="8764202" y="5750449"/>
            <a:ext cx="3185497" cy="753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 smtClean="0">
              <a:solidFill>
                <a:schemeClr val="tx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0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534</Words>
  <Application>Microsoft Office PowerPoint</Application>
  <PresentationFormat>Widescreen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Tw Cen MT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https://www.youtube.com/watch?v=U_nkw6aTLmo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https://www.youtube.com/watch?v=E5npuxOsM6c </vt:lpstr>
      <vt:lpstr>PowerPoint Presentation</vt:lpstr>
      <vt:lpstr>https://www.youtube.com/watch?v=TZBafiXkjio </vt:lpstr>
      <vt:lpstr>PowerPoint Presentation</vt:lpstr>
      <vt:lpstr>PowerPoint Presentation</vt:lpstr>
      <vt:lpstr>https://www.youtube.com/watch?v=WDEFfpdzfvE </vt:lpstr>
      <vt:lpstr>PowerPoint Presentation</vt:lpstr>
      <vt:lpstr>PowerPoint Presentation</vt:lpstr>
      <vt:lpstr>PowerPoint Presentation</vt:lpstr>
      <vt:lpstr>PowerPoint Presentation</vt:lpstr>
      <vt:lpstr>https://www.youtube.com/watch?v=QSJVU7PK660 </vt:lpstr>
      <vt:lpstr>https://www.youtube.com/watch?v=Pd2je6skbxY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Andreas Cordero Avila</dc:creator>
  <cp:lastModifiedBy>GOETHALS Frank</cp:lastModifiedBy>
  <cp:revision>43</cp:revision>
  <dcterms:created xsi:type="dcterms:W3CDTF">2016-06-10T07:09:17Z</dcterms:created>
  <dcterms:modified xsi:type="dcterms:W3CDTF">2016-06-22T10:05:52Z</dcterms:modified>
</cp:coreProperties>
</file>