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7" r:id="rId4"/>
    <p:sldId id="266" r:id="rId5"/>
    <p:sldId id="279" r:id="rId6"/>
    <p:sldId id="278" r:id="rId7"/>
    <p:sldId id="264" r:id="rId8"/>
    <p:sldId id="265" r:id="rId9"/>
    <p:sldId id="268" r:id="rId10"/>
    <p:sldId id="260" r:id="rId11"/>
    <p:sldId id="272" r:id="rId12"/>
    <p:sldId id="274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D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581" y="609601"/>
            <a:ext cx="10002838" cy="3200400"/>
          </a:xfrm>
        </p:spPr>
        <p:txBody>
          <a:bodyPr anchor="b"/>
          <a:lstStyle/>
          <a:p>
            <a:r>
              <a:rPr lang="en-ZA" dirty="0" smtClean="0"/>
              <a:t>Trends in digital innovation</a:t>
            </a:r>
            <a:br>
              <a:rPr lang="en-ZA" dirty="0" smtClean="0"/>
            </a:br>
            <a:r>
              <a:rPr lang="en-ZA" b="1" dirty="0" smtClean="0"/>
              <a:t>Film &amp; Media Industry</a:t>
            </a:r>
            <a:endParaRPr lang="en-Z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Jaco Engelbrecht</a:t>
            </a:r>
          </a:p>
          <a:p>
            <a:r>
              <a:rPr lang="en-ZA" dirty="0" smtClean="0"/>
              <a:t>15108341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0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</p:spPr>
        <p:txBody>
          <a:bodyPr>
            <a:normAutofit/>
          </a:bodyPr>
          <a:lstStyle/>
          <a:p>
            <a:r>
              <a:rPr lang="en-ZA" b="1" dirty="0" smtClean="0"/>
              <a:t>	video creation: </a:t>
            </a:r>
            <a:r>
              <a:rPr lang="en-ZA" dirty="0" smtClean="0"/>
              <a:t>engineering authenticity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400" dirty="0"/>
              <a:t>Jaco </a:t>
            </a:r>
            <a:r>
              <a:rPr lang="en-ZA" sz="1400" dirty="0" smtClean="0"/>
              <a:t>Engelbrecht, 15108341</a:t>
            </a:r>
            <a:endParaRPr lang="en-ZA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080001"/>
            <a:ext cx="11590986" cy="5470222"/>
          </a:xfrm>
        </p:spPr>
        <p:txBody>
          <a:bodyPr anchor="t">
            <a:normAutofit/>
          </a:bodyPr>
          <a:lstStyle/>
          <a:p>
            <a:pPr lvl="1"/>
            <a:r>
              <a:rPr lang="en-ZA" sz="3200" b="1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Problem?</a:t>
            </a:r>
          </a:p>
          <a:p>
            <a:pPr marL="457200" lvl="1" indent="0">
              <a:buNone/>
            </a:pPr>
            <a:r>
              <a:rPr lang="en-ZA" sz="2400" b="1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		</a:t>
            </a:r>
          </a:p>
          <a:p>
            <a:pPr lvl="1"/>
            <a:endParaRPr lang="en-ZA" sz="2400" b="1" dirty="0" smtClean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endParaRPr lang="en-ZA" sz="2400" b="1" dirty="0" smtClean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endParaRPr lang="en-ZA" sz="2400" b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6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</p:spPr>
        <p:txBody>
          <a:bodyPr>
            <a:normAutofit/>
          </a:bodyPr>
          <a:lstStyle/>
          <a:p>
            <a:r>
              <a:rPr lang="en-ZA" b="1" dirty="0" smtClean="0"/>
              <a:t>	video creation: </a:t>
            </a:r>
            <a:r>
              <a:rPr lang="en-ZA" dirty="0" smtClean="0"/>
              <a:t>engineering authenticity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400" dirty="0"/>
              <a:t>Jaco </a:t>
            </a:r>
            <a:r>
              <a:rPr lang="en-ZA" sz="1400" dirty="0" smtClean="0"/>
              <a:t>Engelbrecht, 15108341</a:t>
            </a:r>
            <a:endParaRPr lang="en-ZA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080001"/>
            <a:ext cx="11590986" cy="5470222"/>
          </a:xfrm>
        </p:spPr>
        <p:txBody>
          <a:bodyPr anchor="t">
            <a:normAutofit/>
          </a:bodyPr>
          <a:lstStyle/>
          <a:p>
            <a:pPr lvl="1"/>
            <a:r>
              <a:rPr lang="en-ZA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Problem?</a:t>
            </a:r>
          </a:p>
          <a:p>
            <a:pPr lvl="1"/>
            <a:endParaRPr lang="en-ZA" sz="2400" b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ZA" sz="3200" b="1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Solution?</a:t>
            </a:r>
          </a:p>
          <a:p>
            <a:pPr lvl="1"/>
            <a:endParaRPr lang="en-ZA" sz="2400" b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endParaRPr lang="en-ZA" sz="2400" b="1" dirty="0" smtClean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ZA" sz="2400" b="1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		</a:t>
            </a:r>
          </a:p>
          <a:p>
            <a:pPr lvl="1"/>
            <a:endParaRPr lang="en-ZA" sz="2400" b="1" dirty="0" smtClean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endParaRPr lang="en-ZA" sz="2400" b="1" dirty="0" smtClean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endParaRPr lang="en-ZA" sz="2400" b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20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</p:spPr>
        <p:txBody>
          <a:bodyPr>
            <a:normAutofit/>
          </a:bodyPr>
          <a:lstStyle/>
          <a:p>
            <a:r>
              <a:rPr lang="en-ZA" b="1" dirty="0" smtClean="0"/>
              <a:t>	video creation: </a:t>
            </a:r>
            <a:r>
              <a:rPr lang="en-ZA" dirty="0" smtClean="0"/>
              <a:t>engineering authenticity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400" dirty="0"/>
              <a:t>Jaco </a:t>
            </a:r>
            <a:r>
              <a:rPr lang="en-ZA" sz="1400" dirty="0" smtClean="0"/>
              <a:t>Engelbrecht, 15108341</a:t>
            </a:r>
            <a:endParaRPr lang="en-ZA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080001"/>
            <a:ext cx="11590986" cy="5470222"/>
          </a:xfrm>
        </p:spPr>
        <p:txBody>
          <a:bodyPr anchor="t">
            <a:normAutofit/>
          </a:bodyPr>
          <a:lstStyle/>
          <a:p>
            <a:pPr lvl="1"/>
            <a:r>
              <a:rPr lang="en-ZA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Problem?</a:t>
            </a:r>
          </a:p>
          <a:p>
            <a:pPr lvl="1"/>
            <a:endParaRPr lang="en-ZA" sz="2400" b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ZA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Solution?</a:t>
            </a:r>
          </a:p>
          <a:p>
            <a:pPr lvl="1"/>
            <a:endParaRPr lang="en-ZA" sz="2800" b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ZA" sz="2800" b="1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Functionality?</a:t>
            </a:r>
          </a:p>
          <a:p>
            <a:pPr lvl="1"/>
            <a:endParaRPr lang="en-ZA" sz="2400" b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endParaRPr lang="en-ZA" sz="2400" b="1" dirty="0" smtClean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ZA" sz="2400" b="1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		</a:t>
            </a:r>
          </a:p>
          <a:p>
            <a:pPr lvl="1"/>
            <a:endParaRPr lang="en-ZA" sz="2400" b="1" dirty="0" smtClean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endParaRPr lang="en-ZA" sz="2400" b="1" dirty="0" smtClean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endParaRPr lang="en-ZA" sz="2400" b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2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</p:spPr>
        <p:txBody>
          <a:bodyPr>
            <a:normAutofit/>
          </a:bodyPr>
          <a:lstStyle/>
          <a:p>
            <a:r>
              <a:rPr lang="en-ZA" b="1" dirty="0" smtClean="0"/>
              <a:t>	video creation: </a:t>
            </a:r>
            <a:r>
              <a:rPr lang="en-ZA" dirty="0" smtClean="0"/>
              <a:t>engineering authenticity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400" dirty="0"/>
              <a:t>Jaco </a:t>
            </a:r>
            <a:r>
              <a:rPr lang="en-ZA" sz="1400" dirty="0" smtClean="0"/>
              <a:t>Engelbrecht, 15108341</a:t>
            </a:r>
            <a:endParaRPr lang="en-ZA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080001"/>
            <a:ext cx="11590986" cy="5470222"/>
          </a:xfrm>
        </p:spPr>
        <p:txBody>
          <a:bodyPr anchor="t">
            <a:normAutofit/>
          </a:bodyPr>
          <a:lstStyle/>
          <a:p>
            <a:pPr lvl="1"/>
            <a:r>
              <a:rPr lang="en-ZA" sz="3600" b="1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TRIZ trends</a:t>
            </a:r>
          </a:p>
          <a:p>
            <a:pPr lvl="2"/>
            <a:r>
              <a:rPr lang="en-ZA" sz="3200" b="1" dirty="0">
                <a:solidFill>
                  <a:srgbClr val="5AD0B8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1. Boundary Breakdowns</a:t>
            </a:r>
          </a:p>
          <a:p>
            <a:pPr marL="1371600" lvl="3" indent="0">
              <a:buNone/>
            </a:pPr>
            <a:r>
              <a:rPr lang="en-ZA" sz="220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From many boundaries to no boundaries</a:t>
            </a:r>
          </a:p>
          <a:p>
            <a:pPr lvl="2"/>
            <a:endParaRPr lang="en-ZA" sz="2000" b="1" dirty="0" smtClean="0">
              <a:solidFill>
                <a:srgbClr val="5AD0B8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2"/>
            <a:r>
              <a:rPr lang="en-ZA" sz="3200" b="1" dirty="0" smtClean="0">
                <a:solidFill>
                  <a:srgbClr val="5AD0B8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7</a:t>
            </a:r>
            <a:r>
              <a:rPr lang="en-ZA" sz="3200" b="1" dirty="0">
                <a:solidFill>
                  <a:srgbClr val="5AD0B8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Trimming/reducing complexity</a:t>
            </a:r>
          </a:p>
          <a:p>
            <a:pPr marL="0" indent="0">
              <a:buNone/>
            </a:pPr>
            <a:r>
              <a:rPr lang="en-ZA" dirty="0"/>
              <a:t>			</a:t>
            </a:r>
            <a:r>
              <a:rPr lang="en-ZA" i="1" dirty="0" smtClean="0"/>
              <a:t>From a complex system to trimmed system</a:t>
            </a:r>
          </a:p>
          <a:p>
            <a:pPr marL="0" indent="0">
              <a:buNone/>
            </a:pPr>
            <a:endParaRPr lang="en-ZA" i="1" dirty="0" smtClean="0"/>
          </a:p>
          <a:p>
            <a:pPr lvl="2"/>
            <a:r>
              <a:rPr lang="en-ZA" sz="3200" b="1" dirty="0" smtClean="0">
                <a:solidFill>
                  <a:srgbClr val="5AD0B8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9. </a:t>
            </a:r>
            <a:r>
              <a:rPr lang="en-ZA" sz="3200" b="1" dirty="0">
                <a:solidFill>
                  <a:srgbClr val="5AD0B8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Customer expectation evolution</a:t>
            </a:r>
          </a:p>
          <a:p>
            <a:pPr marL="0" indent="0">
              <a:buNone/>
            </a:pPr>
            <a:r>
              <a:rPr lang="en-ZA" dirty="0" smtClean="0"/>
              <a:t>			</a:t>
            </a:r>
            <a:r>
              <a:rPr lang="en-ZA" i="1" dirty="0" smtClean="0"/>
              <a:t>Commodity</a:t>
            </a:r>
            <a:r>
              <a:rPr lang="en-ZA" i="1" dirty="0"/>
              <a:t>, Product, Service, </a:t>
            </a:r>
            <a:r>
              <a:rPr lang="en-ZA" b="1" i="1" dirty="0"/>
              <a:t>Experience</a:t>
            </a:r>
            <a:r>
              <a:rPr lang="en-ZA" i="1" dirty="0"/>
              <a:t>, Transformation </a:t>
            </a:r>
            <a:r>
              <a:rPr lang="en-ZA" dirty="0"/>
              <a:t>	</a:t>
            </a:r>
          </a:p>
          <a:p>
            <a:pPr marL="0" indent="0">
              <a:buNone/>
            </a:pPr>
            <a:endParaRPr lang="en-ZA" i="1" dirty="0" smtClean="0"/>
          </a:p>
        </p:txBody>
      </p:sp>
    </p:spTree>
    <p:extLst>
      <p:ext uri="{BB962C8B-B14F-4D97-AF65-F5344CB8AC3E}">
        <p14:creationId xmlns:p14="http://schemas.microsoft.com/office/powerpoint/2010/main" val="7293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</p:spPr>
        <p:txBody>
          <a:bodyPr>
            <a:normAutofit/>
          </a:bodyPr>
          <a:lstStyle/>
          <a:p>
            <a:r>
              <a:rPr lang="en-ZA" b="1" dirty="0" smtClean="0"/>
              <a:t>	End.</a:t>
            </a:r>
            <a:br>
              <a:rPr lang="en-ZA" b="1" dirty="0" smtClean="0"/>
            </a:br>
            <a:r>
              <a:rPr lang="en-ZA" b="1" dirty="0" smtClean="0"/>
              <a:t>	Thank You.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400" dirty="0"/>
              <a:t>Jaco </a:t>
            </a:r>
            <a:r>
              <a:rPr lang="en-ZA" sz="1400" dirty="0" smtClean="0"/>
              <a:t>Engelbrecht, 15108341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9771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</p:spPr>
        <p:txBody>
          <a:bodyPr>
            <a:normAutofit/>
          </a:bodyPr>
          <a:lstStyle/>
          <a:p>
            <a:r>
              <a:rPr lang="en-ZA" b="1" dirty="0"/>
              <a:t>	__________ in film: </a:t>
            </a:r>
            <a:r>
              <a:rPr lang="en-ZA" dirty="0"/>
              <a:t>Technology/Magic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400" dirty="0"/>
              <a:t>Jaco </a:t>
            </a:r>
            <a:r>
              <a:rPr lang="en-ZA" sz="1400" dirty="0" smtClean="0"/>
              <a:t>Engelbrecht, 15108341</a:t>
            </a:r>
            <a:endParaRPr lang="en-ZA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080001"/>
            <a:ext cx="11590986" cy="5470222"/>
          </a:xfrm>
        </p:spPr>
        <p:txBody>
          <a:bodyPr anchor="t">
            <a:normAutofit/>
          </a:bodyPr>
          <a:lstStyle/>
          <a:p>
            <a:r>
              <a:rPr lang="en-ZA" sz="2400" b="1" dirty="0" smtClean="0"/>
              <a:t>Problems</a:t>
            </a:r>
          </a:p>
          <a:p>
            <a:pPr lvl="1"/>
            <a:r>
              <a:rPr lang="en-ZA" sz="2000" b="1" dirty="0" smtClean="0"/>
              <a:t>Audiences do </a:t>
            </a:r>
            <a:r>
              <a:rPr lang="en-ZA" sz="2000" b="1" u="sng" dirty="0" smtClean="0">
                <a:solidFill>
                  <a:srgbClr val="5AD0B8"/>
                </a:solidFill>
              </a:rPr>
              <a:t>NOT</a:t>
            </a:r>
            <a:r>
              <a:rPr lang="en-ZA" sz="2000" b="1" dirty="0" smtClean="0">
                <a:solidFill>
                  <a:srgbClr val="5AD0B8"/>
                </a:solidFill>
              </a:rPr>
              <a:t> </a:t>
            </a:r>
            <a:r>
              <a:rPr lang="en-ZA" sz="2000" b="1" dirty="0" smtClean="0"/>
              <a:t>want this ►	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704" y="1616631"/>
            <a:ext cx="2395936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</p:spPr>
        <p:txBody>
          <a:bodyPr>
            <a:normAutofit/>
          </a:bodyPr>
          <a:lstStyle/>
          <a:p>
            <a:r>
              <a:rPr lang="en-ZA" b="1" dirty="0"/>
              <a:t>	__________ in film: </a:t>
            </a:r>
            <a:r>
              <a:rPr lang="en-ZA" dirty="0"/>
              <a:t>Technology/Magic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400" dirty="0"/>
              <a:t>Jaco </a:t>
            </a:r>
            <a:r>
              <a:rPr lang="en-ZA" sz="1400" dirty="0" smtClean="0"/>
              <a:t>Engelbrecht, 15108341</a:t>
            </a:r>
            <a:endParaRPr lang="en-ZA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080001"/>
            <a:ext cx="11590986" cy="5470222"/>
          </a:xfrm>
        </p:spPr>
        <p:txBody>
          <a:bodyPr anchor="t">
            <a:normAutofit/>
          </a:bodyPr>
          <a:lstStyle/>
          <a:p>
            <a:r>
              <a:rPr lang="en-ZA" sz="2000" b="1" dirty="0" smtClean="0"/>
              <a:t>	  </a:t>
            </a:r>
          </a:p>
        </p:txBody>
      </p:sp>
    </p:spTree>
    <p:extLst>
      <p:ext uri="{BB962C8B-B14F-4D97-AF65-F5344CB8AC3E}">
        <p14:creationId xmlns:p14="http://schemas.microsoft.com/office/powerpoint/2010/main" val="6872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</p:spPr>
        <p:txBody>
          <a:bodyPr>
            <a:normAutofit/>
          </a:bodyPr>
          <a:lstStyle/>
          <a:p>
            <a:r>
              <a:rPr lang="en-ZA" b="1" dirty="0"/>
              <a:t>	__________ in film: </a:t>
            </a:r>
            <a:r>
              <a:rPr lang="en-ZA" dirty="0"/>
              <a:t>Technology/Magic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400" dirty="0"/>
              <a:t>Jaco </a:t>
            </a:r>
            <a:r>
              <a:rPr lang="en-ZA" sz="1400" dirty="0" smtClean="0"/>
              <a:t>Engelbrecht, 15108341</a:t>
            </a:r>
            <a:endParaRPr lang="en-ZA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080001"/>
            <a:ext cx="11590986" cy="5470222"/>
          </a:xfrm>
        </p:spPr>
        <p:txBody>
          <a:bodyPr anchor="t">
            <a:normAutofit/>
          </a:bodyPr>
          <a:lstStyle/>
          <a:p>
            <a:r>
              <a:rPr lang="en-ZA" sz="2400" b="1" dirty="0" smtClean="0"/>
              <a:t>Problems</a:t>
            </a:r>
          </a:p>
          <a:p>
            <a:pPr lvl="1"/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</a:rPr>
              <a:t>Audiences do </a:t>
            </a:r>
            <a:r>
              <a:rPr lang="en-ZA" sz="2000" b="1" u="sng" dirty="0" smtClean="0">
                <a:solidFill>
                  <a:schemeClr val="tx2">
                    <a:lumMod val="50000"/>
                  </a:schemeClr>
                </a:solidFill>
              </a:rPr>
              <a:t>NOT</a:t>
            </a:r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</a:rPr>
              <a:t> want this ►	  </a:t>
            </a:r>
          </a:p>
          <a:p>
            <a:pPr lvl="1"/>
            <a:r>
              <a:rPr lang="en-ZA" sz="2000" b="1" dirty="0" smtClean="0"/>
              <a:t>Audiences </a:t>
            </a:r>
            <a:r>
              <a:rPr lang="en-ZA" sz="2000" b="1" u="sng" dirty="0" smtClean="0">
                <a:solidFill>
                  <a:srgbClr val="5AD0B8"/>
                </a:solidFill>
              </a:rPr>
              <a:t>WANT</a:t>
            </a:r>
            <a:r>
              <a:rPr lang="en-ZA" sz="2000" b="1" dirty="0" smtClean="0">
                <a:solidFill>
                  <a:srgbClr val="5AD0B8"/>
                </a:solidFill>
              </a:rPr>
              <a:t> </a:t>
            </a:r>
            <a:r>
              <a:rPr lang="en-ZA" sz="2000" b="1" dirty="0" smtClean="0"/>
              <a:t>this ►			</a:t>
            </a:r>
          </a:p>
          <a:p>
            <a:pPr lvl="1"/>
            <a:endParaRPr lang="en-ZA" sz="2400" b="1" u="sng" dirty="0" smtClean="0"/>
          </a:p>
          <a:p>
            <a:pPr lvl="1"/>
            <a:endParaRPr lang="en-ZA" sz="24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828704" y="1616631"/>
            <a:ext cx="2395936" cy="323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367" y="2050407"/>
            <a:ext cx="2438611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</p:spPr>
        <p:txBody>
          <a:bodyPr>
            <a:normAutofit/>
          </a:bodyPr>
          <a:lstStyle/>
          <a:p>
            <a:r>
              <a:rPr lang="en-ZA" b="1" dirty="0"/>
              <a:t>	__________ in film: </a:t>
            </a:r>
            <a:r>
              <a:rPr lang="en-ZA" dirty="0"/>
              <a:t>Technology/Magic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400" dirty="0"/>
              <a:t>Jaco </a:t>
            </a:r>
            <a:r>
              <a:rPr lang="en-ZA" sz="1400" dirty="0" smtClean="0"/>
              <a:t>Engelbrecht, 15108341</a:t>
            </a:r>
            <a:endParaRPr lang="en-ZA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080001"/>
            <a:ext cx="11590986" cy="5470222"/>
          </a:xfrm>
        </p:spPr>
        <p:txBody>
          <a:bodyPr anchor="t">
            <a:normAutofit/>
          </a:bodyPr>
          <a:lstStyle/>
          <a:p>
            <a:r>
              <a:rPr lang="en-ZA" sz="2000" b="1" dirty="0" smtClean="0"/>
              <a:t>	  </a:t>
            </a:r>
          </a:p>
        </p:txBody>
      </p:sp>
    </p:spTree>
    <p:extLst>
      <p:ext uri="{BB962C8B-B14F-4D97-AF65-F5344CB8AC3E}">
        <p14:creationId xmlns:p14="http://schemas.microsoft.com/office/powerpoint/2010/main" val="427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</p:spPr>
        <p:txBody>
          <a:bodyPr>
            <a:normAutofit/>
          </a:bodyPr>
          <a:lstStyle/>
          <a:p>
            <a:r>
              <a:rPr lang="en-ZA" b="1" dirty="0"/>
              <a:t>	__________ in film: </a:t>
            </a:r>
            <a:r>
              <a:rPr lang="en-ZA" dirty="0"/>
              <a:t>Technology/Magic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400" dirty="0"/>
              <a:t>Jaco </a:t>
            </a:r>
            <a:r>
              <a:rPr lang="en-ZA" sz="1400" dirty="0" smtClean="0"/>
              <a:t>Engelbrecht, 15108341</a:t>
            </a:r>
            <a:endParaRPr lang="en-ZA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080001"/>
            <a:ext cx="11590986" cy="5470222"/>
          </a:xfrm>
        </p:spPr>
        <p:txBody>
          <a:bodyPr anchor="t">
            <a:normAutofit/>
          </a:bodyPr>
          <a:lstStyle/>
          <a:p>
            <a:r>
              <a:rPr lang="en-ZA" sz="2400" b="1" dirty="0" smtClean="0">
                <a:solidFill>
                  <a:schemeClr val="tx2">
                    <a:lumMod val="50000"/>
                  </a:schemeClr>
                </a:solidFill>
              </a:rPr>
              <a:t>Problems</a:t>
            </a:r>
          </a:p>
          <a:p>
            <a:pPr lvl="1"/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</a:rPr>
              <a:t>Audiences do </a:t>
            </a:r>
            <a:r>
              <a:rPr lang="en-ZA" sz="2000" b="1" u="sng" dirty="0" smtClean="0">
                <a:solidFill>
                  <a:schemeClr val="tx2">
                    <a:lumMod val="50000"/>
                  </a:schemeClr>
                </a:solidFill>
              </a:rPr>
              <a:t>NOT</a:t>
            </a:r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</a:rPr>
              <a:t> want this ►	  </a:t>
            </a:r>
          </a:p>
          <a:p>
            <a:pPr lvl="1"/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</a:rPr>
              <a:t>Audiences </a:t>
            </a:r>
            <a:r>
              <a:rPr lang="en-ZA" sz="2000" b="1" u="sng" dirty="0" smtClean="0">
                <a:solidFill>
                  <a:schemeClr val="tx2">
                    <a:lumMod val="50000"/>
                  </a:schemeClr>
                </a:solidFill>
              </a:rPr>
              <a:t>WANT</a:t>
            </a:r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</a:rPr>
              <a:t> this ►	</a:t>
            </a:r>
            <a:r>
              <a:rPr lang="en-ZA" sz="2000" b="1" dirty="0" smtClean="0"/>
              <a:t>		</a:t>
            </a:r>
          </a:p>
          <a:p>
            <a:pPr lvl="1"/>
            <a:endParaRPr lang="en-ZA" sz="2400" b="1" u="sng" dirty="0" smtClean="0"/>
          </a:p>
          <a:p>
            <a:pPr lvl="1"/>
            <a:endParaRPr lang="en-ZA" sz="2400" b="1" u="sng" dirty="0"/>
          </a:p>
          <a:p>
            <a:pPr lvl="1"/>
            <a:r>
              <a:rPr lang="en-ZA" sz="2000" b="1" dirty="0" smtClean="0"/>
              <a:t>Meaning…															</a:t>
            </a:r>
          </a:p>
          <a:p>
            <a:pPr marL="2286000" lvl="5" indent="0">
              <a:buNone/>
            </a:pPr>
            <a:r>
              <a:rPr lang="en-ZA" b="1" dirty="0" smtClean="0"/>
              <a:t>     </a:t>
            </a:r>
          </a:p>
          <a:p>
            <a:endParaRPr lang="en-ZA" sz="600" b="1" dirty="0" smtClean="0"/>
          </a:p>
          <a:p>
            <a:pPr marL="0" indent="0">
              <a:buNone/>
            </a:pPr>
            <a:endParaRPr lang="en-ZA" sz="600" b="1" dirty="0" smtClean="0"/>
          </a:p>
          <a:p>
            <a:r>
              <a:rPr lang="en-ZA" sz="2400" b="1" dirty="0" smtClean="0"/>
              <a:t>Opportunities:</a:t>
            </a:r>
            <a:endParaRPr lang="en-ZA" sz="2400" b="1" dirty="0"/>
          </a:p>
          <a:p>
            <a:pPr lvl="1"/>
            <a:r>
              <a:rPr lang="en-ZA" sz="2000" b="1" dirty="0" smtClean="0"/>
              <a:t>What if I told you that </a:t>
            </a:r>
            <a:r>
              <a:rPr lang="en-ZA" sz="2000" b="1" u="sng" dirty="0" smtClean="0">
                <a:solidFill>
                  <a:srgbClr val="5AD0B8"/>
                </a:solidFill>
              </a:rPr>
              <a:t>THIS…</a:t>
            </a:r>
          </a:p>
        </p:txBody>
      </p:sp>
      <p:pic>
        <p:nvPicPr>
          <p:cNvPr id="1034" name="Picture 10" descr="Image result for money bag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43" y="2939860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ovie camera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489" y="299935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arning sign emo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34" y="2949470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39803" y="3510550"/>
            <a:ext cx="1622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</a:pPr>
            <a:r>
              <a:rPr lang="en-ZA" sz="2000" b="1" cap="small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…right?</a:t>
            </a:r>
          </a:p>
        </p:txBody>
      </p:sp>
      <p:sp>
        <p:nvSpPr>
          <p:cNvPr id="9" name="Rectangle 8"/>
          <p:cNvSpPr/>
          <p:nvPr/>
        </p:nvSpPr>
        <p:spPr>
          <a:xfrm>
            <a:off x="2828829" y="3789804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b="1" cap="small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expensive</a:t>
            </a:r>
            <a:endParaRPr lang="en-ZA" sz="1200" dirty="0"/>
          </a:p>
        </p:txBody>
      </p:sp>
      <p:sp>
        <p:nvSpPr>
          <p:cNvPr id="13" name="Rectangle 12"/>
          <p:cNvSpPr/>
          <p:nvPr/>
        </p:nvSpPr>
        <p:spPr>
          <a:xfrm>
            <a:off x="5480957" y="3760777"/>
            <a:ext cx="978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b="1" cap="small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High risks</a:t>
            </a:r>
            <a:endParaRPr lang="en-ZA" sz="1200" dirty="0"/>
          </a:p>
        </p:txBody>
      </p:sp>
      <p:sp>
        <p:nvSpPr>
          <p:cNvPr id="14" name="Rectangle 13"/>
          <p:cNvSpPr/>
          <p:nvPr/>
        </p:nvSpPr>
        <p:spPr>
          <a:xfrm>
            <a:off x="7887842" y="3746263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b="1" cap="small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Lots of equipment</a:t>
            </a:r>
            <a:endParaRPr lang="en-ZA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5828704" y="1616631"/>
            <a:ext cx="2395936" cy="323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5807367" y="2050407"/>
            <a:ext cx="2438611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4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</p:spPr>
        <p:txBody>
          <a:bodyPr>
            <a:normAutofit/>
          </a:bodyPr>
          <a:lstStyle/>
          <a:p>
            <a:r>
              <a:rPr lang="en-ZA" b="1" dirty="0"/>
              <a:t>	__________ in film: </a:t>
            </a:r>
            <a:r>
              <a:rPr lang="en-ZA" dirty="0"/>
              <a:t>Technology/Magic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400" dirty="0"/>
              <a:t>Jaco </a:t>
            </a:r>
            <a:r>
              <a:rPr lang="en-ZA" sz="1400" dirty="0" smtClean="0"/>
              <a:t>Engelbrecht, 15108341</a:t>
            </a:r>
            <a:endParaRPr lang="en-ZA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080001"/>
            <a:ext cx="11590986" cy="5470222"/>
          </a:xfrm>
        </p:spPr>
        <p:txBody>
          <a:bodyPr anchor="t">
            <a:normAutofit/>
          </a:bodyPr>
          <a:lstStyle/>
          <a:p>
            <a:r>
              <a:rPr lang="en-ZA" sz="2400" b="1" dirty="0" smtClean="0">
                <a:solidFill>
                  <a:schemeClr val="tx2">
                    <a:lumMod val="50000"/>
                  </a:schemeClr>
                </a:solidFill>
              </a:rPr>
              <a:t>Problems</a:t>
            </a:r>
          </a:p>
          <a:p>
            <a:pPr lvl="1"/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</a:rPr>
              <a:t>Audiences do </a:t>
            </a:r>
            <a:r>
              <a:rPr lang="en-ZA" sz="2000" b="1" u="sng" dirty="0" smtClean="0">
                <a:solidFill>
                  <a:schemeClr val="tx2">
                    <a:lumMod val="50000"/>
                  </a:schemeClr>
                </a:solidFill>
              </a:rPr>
              <a:t>NOT</a:t>
            </a:r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</a:rPr>
              <a:t> want this ►	</a:t>
            </a:r>
          </a:p>
          <a:p>
            <a:pPr lvl="1"/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</a:rPr>
              <a:t>Audiences </a:t>
            </a:r>
            <a:r>
              <a:rPr lang="en-ZA" sz="2000" b="1" u="sng" dirty="0" smtClean="0">
                <a:solidFill>
                  <a:schemeClr val="tx2">
                    <a:lumMod val="50000"/>
                  </a:schemeClr>
                </a:solidFill>
              </a:rPr>
              <a:t>WANT</a:t>
            </a:r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</a:rPr>
              <a:t> this ►			</a:t>
            </a:r>
          </a:p>
          <a:p>
            <a:pPr lvl="1"/>
            <a:endParaRPr lang="en-ZA" sz="20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ZA" sz="2000" b="1" u="sng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</a:rPr>
              <a:t>Meaning…																…right?</a:t>
            </a:r>
          </a:p>
          <a:p>
            <a:pPr marL="2286000" lvl="5" indent="0">
              <a:buNone/>
            </a:pPr>
            <a:endParaRPr lang="en-ZA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ZA" sz="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ZA" sz="2400" b="1" dirty="0" smtClean="0">
                <a:solidFill>
                  <a:schemeClr val="tx2">
                    <a:lumMod val="50000"/>
                  </a:schemeClr>
                </a:solidFill>
              </a:rPr>
              <a:t>Opportunities:</a:t>
            </a:r>
            <a:endParaRPr lang="en-ZA" sz="2400" b="1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</a:rPr>
              <a:t>What if I told you that this </a:t>
            </a:r>
            <a:endParaRPr lang="en-ZA" sz="3200" b="1" dirty="0" smtClean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457200" lvl="1" indent="0">
              <a:buClr>
                <a:srgbClr val="5AD0B8"/>
              </a:buClr>
              <a:buNone/>
            </a:pPr>
            <a:r>
              <a:rPr lang="en-ZA" sz="2800" b="1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											</a:t>
            </a:r>
            <a:r>
              <a:rPr lang="en-ZA" sz="2400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</a:t>
            </a:r>
            <a:endParaRPr lang="en-ZA" sz="2000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ZA" sz="2600" b="1" dirty="0" smtClean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endParaRPr lang="en-ZA" sz="2000" b="1" dirty="0" smtClean="0"/>
          </a:p>
        </p:txBody>
      </p:sp>
      <p:pic>
        <p:nvPicPr>
          <p:cNvPr id="3080" name="Picture 8" descr="Image result for smiley face emoji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110" y="4346850"/>
            <a:ext cx="107594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90612" y="4633863"/>
            <a:ext cx="5830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</a:pPr>
            <a:r>
              <a:rPr lang="en-ZA" sz="3200" b="1" cap="small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was shot by this </a:t>
            </a:r>
            <a:r>
              <a:rPr lang="en-ZA" sz="3200" b="1" u="sng" cap="small" dirty="0">
                <a:solidFill>
                  <a:srgbClr val="5AD0B8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ONE</a:t>
            </a:r>
            <a:r>
              <a:rPr lang="en-ZA" sz="3200" b="1" cap="small" dirty="0">
                <a:solidFill>
                  <a:srgbClr val="5AD0B8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ZA" sz="3200" b="1" cap="small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guy ►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802398" y="2066547"/>
            <a:ext cx="2437418" cy="360000"/>
            <a:chOff x="5802398" y="2066547"/>
            <a:chExt cx="2437418" cy="360000"/>
          </a:xfrm>
        </p:grpSpPr>
        <p:pic>
          <p:nvPicPr>
            <p:cNvPr id="12" name="Picture 2" descr="Image result for emoticon smiley face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3" r="1"/>
            <a:stretch/>
          </p:blipFill>
          <p:spPr bwMode="auto">
            <a:xfrm>
              <a:off x="7875517" y="2066547"/>
              <a:ext cx="36429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Image result for emoticon smiley face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3" r="1"/>
            <a:stretch/>
          </p:blipFill>
          <p:spPr bwMode="auto">
            <a:xfrm>
              <a:off x="7533923" y="2066547"/>
              <a:ext cx="36429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Image result for emoticon smiley face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3" r="1"/>
            <a:stretch/>
          </p:blipFill>
          <p:spPr bwMode="auto">
            <a:xfrm>
              <a:off x="7183662" y="2066547"/>
              <a:ext cx="36429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 result for emoticon smiley face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3" r="1"/>
            <a:stretch/>
          </p:blipFill>
          <p:spPr bwMode="auto">
            <a:xfrm>
              <a:off x="6835039" y="2066547"/>
              <a:ext cx="36429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Image result for emoticon smiley face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3" r="1"/>
            <a:stretch/>
          </p:blipFill>
          <p:spPr bwMode="auto">
            <a:xfrm>
              <a:off x="6488097" y="2066547"/>
              <a:ext cx="36429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emoticon smiley face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3" r="1"/>
            <a:stretch/>
          </p:blipFill>
          <p:spPr bwMode="auto">
            <a:xfrm>
              <a:off x="6147255" y="2066547"/>
              <a:ext cx="36429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Image result for emoticon smiley face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3" r="1"/>
            <a:stretch/>
          </p:blipFill>
          <p:spPr bwMode="auto">
            <a:xfrm>
              <a:off x="5802398" y="2066547"/>
              <a:ext cx="36429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822547" y="1649066"/>
            <a:ext cx="2397119" cy="324000"/>
            <a:chOff x="5822547" y="1649066"/>
            <a:chExt cx="2397119" cy="324000"/>
          </a:xfrm>
        </p:grpSpPr>
        <p:pic>
          <p:nvPicPr>
            <p:cNvPr id="20" name="Picture 4" descr="Image result for emoji sad face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547" y="1649066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Image result for emoji sad face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404" y="1649066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Image result for emoji sad face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246" y="1649066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Image result for emoji sad face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5188" y="1649066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Image result for emoji sad face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3811" y="1649066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emoji sad face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072" y="1649066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Image result for emoji sad face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666" y="1649066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10" descr="Image result for money bag emoji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43" y="2939860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result for movie camera emoji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489" y="299935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warning sign emoji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34" y="2949470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828829" y="3789804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b="1" cap="small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expensive</a:t>
            </a:r>
            <a:endParaRPr lang="en-ZA" sz="1200" dirty="0"/>
          </a:p>
        </p:txBody>
      </p:sp>
      <p:sp>
        <p:nvSpPr>
          <p:cNvPr id="31" name="Rectangle 30"/>
          <p:cNvSpPr/>
          <p:nvPr/>
        </p:nvSpPr>
        <p:spPr>
          <a:xfrm>
            <a:off x="5480957" y="3760777"/>
            <a:ext cx="978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b="1" cap="small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High risks</a:t>
            </a:r>
            <a:endParaRPr lang="en-ZA" sz="1200" dirty="0"/>
          </a:p>
        </p:txBody>
      </p:sp>
      <p:sp>
        <p:nvSpPr>
          <p:cNvPr id="32" name="Rectangle 31"/>
          <p:cNvSpPr/>
          <p:nvPr/>
        </p:nvSpPr>
        <p:spPr>
          <a:xfrm>
            <a:off x="7887842" y="3746263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b="1" cap="small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Lots of equipment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5613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</p:spPr>
        <p:txBody>
          <a:bodyPr>
            <a:normAutofit/>
          </a:bodyPr>
          <a:lstStyle/>
          <a:p>
            <a:r>
              <a:rPr lang="en-ZA" b="1" dirty="0"/>
              <a:t>	</a:t>
            </a:r>
            <a:r>
              <a:rPr lang="en-ZA" b="1" u="sng" dirty="0" smtClean="0"/>
              <a:t>              </a:t>
            </a:r>
            <a:r>
              <a:rPr lang="en-ZA" b="1" dirty="0" smtClean="0"/>
              <a:t> in </a:t>
            </a:r>
            <a:r>
              <a:rPr lang="en-ZA" b="1" dirty="0"/>
              <a:t>film: </a:t>
            </a:r>
            <a:r>
              <a:rPr lang="en-ZA" dirty="0"/>
              <a:t>Technology/Magic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400" dirty="0"/>
              <a:t>Jaco </a:t>
            </a:r>
            <a:r>
              <a:rPr lang="en-ZA" sz="1400" dirty="0" smtClean="0"/>
              <a:t>Engelbrecht, 15108341</a:t>
            </a:r>
            <a:endParaRPr lang="en-ZA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080001"/>
            <a:ext cx="11590986" cy="5470222"/>
          </a:xfrm>
        </p:spPr>
        <p:txBody>
          <a:bodyPr anchor="t">
            <a:normAutofit/>
          </a:bodyPr>
          <a:lstStyle/>
          <a:p>
            <a:pPr lvl="1"/>
            <a:r>
              <a:rPr lang="en-ZA" sz="2400" b="1" dirty="0" smtClean="0"/>
              <a:t>Drones </a:t>
            </a:r>
            <a:r>
              <a:rPr lang="en-ZA" sz="2400" b="1" dirty="0"/>
              <a:t>provide </a:t>
            </a:r>
            <a:r>
              <a:rPr lang="en-ZA" sz="2400" b="1" dirty="0" smtClean="0"/>
              <a:t>an entire </a:t>
            </a:r>
            <a:r>
              <a:rPr lang="en-ZA" sz="2400" b="1" dirty="0" smtClean="0">
                <a:solidFill>
                  <a:srgbClr val="5AD0B8"/>
                </a:solidFill>
              </a:rPr>
              <a:t>NEW APPROACH </a:t>
            </a:r>
            <a:r>
              <a:rPr lang="en-ZA" sz="2400" b="1" dirty="0" smtClean="0"/>
              <a:t>to film making! </a:t>
            </a:r>
          </a:p>
          <a:p>
            <a:pPr lvl="1"/>
            <a:endParaRPr lang="en-ZA" sz="2000" b="1" dirty="0" smtClean="0"/>
          </a:p>
          <a:p>
            <a:pPr lvl="1"/>
            <a:r>
              <a:rPr lang="en-ZA" sz="2400" b="1" dirty="0" smtClean="0"/>
              <a:t>Meaning…															</a:t>
            </a:r>
          </a:p>
          <a:p>
            <a:pPr marL="457200" lvl="1" indent="0">
              <a:buNone/>
            </a:pPr>
            <a:r>
              <a:rPr lang="en-ZA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</a:t>
            </a:r>
            <a:r>
              <a:rPr lang="en-ZA" sz="2400" b="1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		</a:t>
            </a:r>
            <a:endParaRPr lang="en-ZA" sz="1400" b="1" dirty="0" smtClean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ZA" sz="1400" b="1" u="sng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ZA" sz="2400" b="1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Companies Providing:				</a:t>
            </a:r>
          </a:p>
          <a:p>
            <a:pPr lvl="1"/>
            <a:endParaRPr lang="en-ZA" sz="2400" b="1" dirty="0" smtClean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endParaRPr lang="en-ZA" sz="2400" b="1" dirty="0" smtClean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endParaRPr lang="en-ZA" sz="2400" b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3074" name="Picture 2" descr="Image result for sunset over building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38" y="171014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 result for money bag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56" y="1710148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warning sign emo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43" y="1710148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876" y="-289614"/>
            <a:ext cx="965598" cy="9655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149" y="247612"/>
            <a:ext cx="189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200" b="1" cap="all" dirty="0">
                <a:ln w="3175" cmpd="sng">
                  <a:noFill/>
                </a:ln>
                <a:solidFill>
                  <a:srgbClr val="5AD0B8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drones </a:t>
            </a:r>
            <a:endParaRPr lang="en-ZA" dirty="0"/>
          </a:p>
        </p:txBody>
      </p:sp>
      <p:pic>
        <p:nvPicPr>
          <p:cNvPr id="1028" name="Picture 4" descr="Image result for D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09" y="4015715"/>
            <a:ext cx="1687132" cy="86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opro logo transpar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19" y="4041473"/>
            <a:ext cx="1709606" cy="6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oogle logo transparent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19" y="4678876"/>
            <a:ext cx="1620000" cy="53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oeing logo transparent backgrou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19" y="4808403"/>
            <a:ext cx="1620000" cy="4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mazon logo transparen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09" y="5237739"/>
            <a:ext cx="245414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kyfall logo transparen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82" y="3926828"/>
            <a:ext cx="185806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lying-Cam logo transparen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37" y="5237739"/>
            <a:ext cx="1166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Eon Production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79" y="3926828"/>
            <a:ext cx="127939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lated ima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8" y="4841713"/>
            <a:ext cx="155395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Captain America: Civil War logo transparen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711" y="4687802"/>
            <a:ext cx="144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Image result for The Wolf of Wall Street logo transparen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91" y="5448777"/>
            <a:ext cx="1335641" cy="133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Freefly Cinema logo transparent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6" b="23909"/>
          <a:stretch/>
        </p:blipFill>
        <p:spPr bwMode="auto">
          <a:xfrm>
            <a:off x="6957329" y="5756598"/>
            <a:ext cx="135529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644179" y="2041749"/>
            <a:ext cx="307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</a:pPr>
            <a:r>
              <a:rPr lang="en-ZA" sz="2400" b="1" cap="small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…amazing right?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64610" y="2612860"/>
            <a:ext cx="1265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b="1" cap="small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Less expensive</a:t>
            </a:r>
            <a:endParaRPr lang="en-ZA" sz="1200" dirty="0"/>
          </a:p>
        </p:txBody>
      </p:sp>
      <p:sp>
        <p:nvSpPr>
          <p:cNvPr id="26" name="Rectangle 25"/>
          <p:cNvSpPr/>
          <p:nvPr/>
        </p:nvSpPr>
        <p:spPr>
          <a:xfrm>
            <a:off x="5398537" y="258383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b="1" cap="small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Less risks</a:t>
            </a:r>
            <a:endParaRPr lang="en-ZA" sz="1200" dirty="0"/>
          </a:p>
        </p:txBody>
      </p:sp>
      <p:sp>
        <p:nvSpPr>
          <p:cNvPr id="27" name="Rectangle 26"/>
          <p:cNvSpPr/>
          <p:nvPr/>
        </p:nvSpPr>
        <p:spPr>
          <a:xfrm>
            <a:off x="7604308" y="2569319"/>
            <a:ext cx="1462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b="1" cap="small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GREAT footage</a:t>
            </a:r>
            <a:endParaRPr lang="en-ZA" sz="1200" dirty="0"/>
          </a:p>
        </p:txBody>
      </p:sp>
      <p:sp>
        <p:nvSpPr>
          <p:cNvPr id="18" name="Rectangle 17"/>
          <p:cNvSpPr/>
          <p:nvPr/>
        </p:nvSpPr>
        <p:spPr>
          <a:xfrm>
            <a:off x="6359062" y="3397739"/>
            <a:ext cx="4076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</a:pPr>
            <a:r>
              <a:rPr lang="en-ZA" sz="2400" b="1" cap="small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Companies implementing:</a:t>
            </a:r>
          </a:p>
        </p:txBody>
      </p:sp>
    </p:spTree>
    <p:extLst>
      <p:ext uri="{BB962C8B-B14F-4D97-AF65-F5344CB8AC3E}">
        <p14:creationId xmlns:p14="http://schemas.microsoft.com/office/powerpoint/2010/main" val="255580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080001"/>
            <a:ext cx="11590986" cy="5470222"/>
          </a:xfrm>
        </p:spPr>
        <p:txBody>
          <a:bodyPr anchor="t">
            <a:normAutofit fontScale="92500" lnSpcReduction="20000"/>
          </a:bodyPr>
          <a:lstStyle/>
          <a:p>
            <a:pPr lvl="1"/>
            <a:r>
              <a:rPr lang="en-ZA" sz="3600" b="1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TRIZ trends</a:t>
            </a:r>
          </a:p>
          <a:p>
            <a:pPr lvl="2"/>
            <a:r>
              <a:rPr lang="en-ZA" sz="3200" b="1" dirty="0" smtClean="0">
                <a:solidFill>
                  <a:srgbClr val="5AD0B8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1. Boundary Breakdowns</a:t>
            </a:r>
          </a:p>
          <a:p>
            <a:pPr marL="1371600" lvl="3" indent="0">
              <a:buNone/>
            </a:pPr>
            <a:r>
              <a:rPr lang="en-ZA" sz="220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From many boundaries to no boundaries</a:t>
            </a:r>
          </a:p>
          <a:p>
            <a:pPr lvl="2"/>
            <a:endParaRPr lang="en-ZA" sz="2000" b="1" dirty="0" smtClean="0">
              <a:solidFill>
                <a:srgbClr val="5AD0B8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2"/>
            <a:r>
              <a:rPr lang="en-ZA" sz="3200" b="1" dirty="0" smtClean="0">
                <a:solidFill>
                  <a:srgbClr val="5AD0B8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3. Dynamization</a:t>
            </a:r>
          </a:p>
          <a:p>
            <a:pPr marL="914400" lvl="2" indent="0">
              <a:buNone/>
            </a:pPr>
            <a:r>
              <a:rPr lang="en-ZA" sz="2000" i="1" dirty="0" smtClean="0">
                <a:solidFill>
                  <a:srgbClr val="5AD0B8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</a:t>
            </a:r>
            <a:r>
              <a:rPr lang="en-ZA" sz="2000" i="1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From </a:t>
            </a:r>
            <a:r>
              <a:rPr lang="en-ZA" sz="200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immobile to completely </a:t>
            </a:r>
            <a:r>
              <a:rPr lang="en-ZA" sz="2000" i="1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flexible</a:t>
            </a:r>
          </a:p>
          <a:p>
            <a:pPr marL="914400" lvl="2" indent="0">
              <a:buNone/>
            </a:pPr>
            <a:endParaRPr lang="en-ZA" sz="2000" i="1" dirty="0">
              <a:solidFill>
                <a:srgbClr val="5AD0B8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2"/>
            <a:r>
              <a:rPr lang="en-ZA" sz="3200" b="1" dirty="0" smtClean="0">
                <a:solidFill>
                  <a:srgbClr val="5AD0B8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7. Trimming/reducing complexity</a:t>
            </a:r>
          </a:p>
          <a:p>
            <a:pPr marL="0" indent="0">
              <a:buNone/>
            </a:pPr>
            <a:r>
              <a:rPr lang="en-ZA" dirty="0" smtClean="0"/>
              <a:t>			</a:t>
            </a:r>
            <a:r>
              <a:rPr lang="en-ZA" i="1" dirty="0" smtClean="0"/>
              <a:t>From a complex </a:t>
            </a:r>
            <a:r>
              <a:rPr lang="en-ZA" i="1" dirty="0"/>
              <a:t>system to trimmed system </a:t>
            </a:r>
            <a:r>
              <a:rPr lang="en-ZA" dirty="0"/>
              <a:t>	</a:t>
            </a:r>
          </a:p>
          <a:p>
            <a:pPr lvl="2"/>
            <a:endParaRPr lang="en-ZA" sz="2200" b="1" dirty="0" smtClean="0">
              <a:solidFill>
                <a:srgbClr val="5AD0B8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2"/>
            <a:r>
              <a:rPr lang="en-ZA" sz="3200" b="1" dirty="0" smtClean="0">
                <a:solidFill>
                  <a:srgbClr val="5AD0B8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12. Increasing use of senses</a:t>
            </a:r>
          </a:p>
          <a:p>
            <a:pPr marL="0" indent="0">
              <a:buNone/>
            </a:pPr>
            <a:r>
              <a:rPr lang="en-ZA" i="1" dirty="0" smtClean="0"/>
              <a:t>			From one </a:t>
            </a:r>
            <a:r>
              <a:rPr lang="en-ZA" i="1" dirty="0"/>
              <a:t>sense to </a:t>
            </a:r>
            <a:r>
              <a:rPr lang="en-ZA" i="1" dirty="0" smtClean="0"/>
              <a:t>many</a:t>
            </a:r>
            <a:endParaRPr lang="en-ZA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</p:spPr>
        <p:txBody>
          <a:bodyPr>
            <a:normAutofit/>
          </a:bodyPr>
          <a:lstStyle/>
          <a:p>
            <a:r>
              <a:rPr lang="en-ZA" b="1" dirty="0"/>
              <a:t>	</a:t>
            </a:r>
            <a:r>
              <a:rPr lang="en-ZA" b="1" u="sng" dirty="0" smtClean="0"/>
              <a:t>DRONES</a:t>
            </a:r>
            <a:r>
              <a:rPr lang="en-ZA" b="1" dirty="0" smtClean="0"/>
              <a:t> in </a:t>
            </a:r>
            <a:r>
              <a:rPr lang="en-ZA" b="1" dirty="0"/>
              <a:t>film: </a:t>
            </a:r>
            <a:r>
              <a:rPr lang="en-ZA" dirty="0"/>
              <a:t>Technology/Magic</a:t>
            </a:r>
          </a:p>
        </p:txBody>
      </p:sp>
    </p:spTree>
    <p:extLst>
      <p:ext uri="{BB962C8B-B14F-4D97-AF65-F5344CB8AC3E}">
        <p14:creationId xmlns:p14="http://schemas.microsoft.com/office/powerpoint/2010/main" val="36897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2336</TotalTime>
  <Words>174</Words>
  <Application>Microsoft Office PowerPoint</Application>
  <PresentationFormat>Widescreen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Mesh</vt:lpstr>
      <vt:lpstr>Trends in digital innovation Film &amp; Media Industry</vt:lpstr>
      <vt:lpstr> __________ in film: Technology/Magic</vt:lpstr>
      <vt:lpstr> __________ in film: Technology/Magic</vt:lpstr>
      <vt:lpstr> __________ in film: Technology/Magic</vt:lpstr>
      <vt:lpstr> __________ in film: Technology/Magic</vt:lpstr>
      <vt:lpstr> __________ in film: Technology/Magic</vt:lpstr>
      <vt:lpstr> __________ in film: Technology/Magic</vt:lpstr>
      <vt:lpstr>                in film: Technology/Magic</vt:lpstr>
      <vt:lpstr> DRONES in film: Technology/Magic</vt:lpstr>
      <vt:lpstr> video creation: engineering authenticity</vt:lpstr>
      <vt:lpstr> video creation: engineering authenticity</vt:lpstr>
      <vt:lpstr> video creation: engineering authenticity</vt:lpstr>
      <vt:lpstr> video creation: engineering authenticity</vt:lpstr>
      <vt:lpstr> End.  Thank You.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digital innovation</dc:title>
  <dc:creator>Jaco Engelbrecht</dc:creator>
  <cp:lastModifiedBy>GOETHALS Frank</cp:lastModifiedBy>
  <cp:revision>82</cp:revision>
  <dcterms:created xsi:type="dcterms:W3CDTF">2016-10-20T20:03:13Z</dcterms:created>
  <dcterms:modified xsi:type="dcterms:W3CDTF">2016-12-02T16:04:43Z</dcterms:modified>
</cp:coreProperties>
</file>