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3"/>
  </p:notesMasterIdLst>
  <p:sldIdLst>
    <p:sldId id="256" r:id="rId2"/>
    <p:sldId id="263" r:id="rId3"/>
    <p:sldId id="281" r:id="rId4"/>
    <p:sldId id="258" r:id="rId5"/>
    <p:sldId id="271" r:id="rId6"/>
    <p:sldId id="273" r:id="rId7"/>
    <p:sldId id="276" r:id="rId8"/>
    <p:sldId id="279" r:id="rId9"/>
    <p:sldId id="280" r:id="rId10"/>
    <p:sldId id="292" r:id="rId11"/>
    <p:sldId id="282" r:id="rId12"/>
    <p:sldId id="297" r:id="rId13"/>
    <p:sldId id="298" r:id="rId14"/>
    <p:sldId id="300" r:id="rId15"/>
    <p:sldId id="302" r:id="rId16"/>
    <p:sldId id="260" r:id="rId17"/>
    <p:sldId id="268" r:id="rId18"/>
    <p:sldId id="262" r:id="rId19"/>
    <p:sldId id="264" r:id="rId20"/>
    <p:sldId id="296" r:id="rId21"/>
    <p:sldId id="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77C08-B1EA-4C0E-A603-72E7E351D0AD}" v="1" dt="2017-04-20T23:34:53.512"/>
    <p1510:client id="{E4050708-C3A8-46FD-B518-2A7CB7B26124}" v="304" dt="2017-04-20T12:27:34.138"/>
    <p1510:client id="{1644BE92-011A-45BB-968C-4AACD5483A61}" v="80" dt="2017-04-20T13:06:48.498"/>
    <p1510:client id="{E427EFB0-AD36-4098-8126-C86E815E3A06}" v="9" dt="2017-04-20T11:41:06.492"/>
    <p1510:client id="{B7EAB10C-CA4A-4A27-863E-F0928F071DCD}" v="4" dt="2017-04-20T12:36:30.108"/>
    <p1510:client id="{F0BAF24F-985A-4236-93D3-95B76FDD33FD}" v="230" dt="2017-04-20T11:54:38.919"/>
    <p1510:client id="{8BD1E220-4DE8-4BEE-BA8E-E0B7FD11749D}" v="65" dt="2017-04-20T23:04:52.475"/>
    <p1510:client id="{A7F1EC2F-63F7-41E8-BC72-82AA4D324A6F}" v="496" dt="2017-04-20T18:55:55.426"/>
    <p1510:client id="{D7669775-D0E9-4345-B2A2-CE3DF8237709}" v="174" dt="2017-04-20T19:36:27.857"/>
    <p1510:client id="{D5F024CD-F438-421C-80D8-84B30C18CA3D}" v="351" dt="2017-04-20T13:06:25.967"/>
    <p1510:client id="{A8FFCB76-D43C-46A8-AC38-E19073C50A54}" v="158" dt="2017-04-20T14:26:26.918"/>
    <p1510:client id="{DEC20CD9-1E25-4FFD-8030-DE460333308D}" v="79" dt="2017-04-20T14:22:52.871"/>
    <p1510:client id="{9FB89F3B-C087-4EA2-931E-1047A0D5D3D4}" v="6" dt="2017-04-20T13:33:19.401"/>
    <p1510:client id="{275229C7-F061-4657-8BE8-0FD9C4200245}" v="2" dt="2017-04-20T23:37:51.400"/>
    <p1510:client id="{3DCFB321-A806-40BD-96F9-752AC9B62AD3}" v="252" dt="2017-04-20T14:54:11.110"/>
    <p1510:client id="{AD28B06C-18FF-4BC5-814E-32A41E63D03D}" v="23" dt="2017-04-20T17:28:38.774"/>
    <p1510:client id="{2A5E96DF-349D-4AB7-8A9A-BDD1FDF967B5}" v="4" dt="2017-04-20T17:32:14.563"/>
    <p1510:client id="{E4191DAE-7438-4D50-86DE-42D5F8D369D2}" v="32" dt="2017-04-20T17:54:30.930"/>
    <p1510:client id="{4157C03B-C8F3-476B-9E89-BC830B6B9C5E}" v="93" dt="2017-04-20T17:49:24.517"/>
    <p1510:client id="{D5EACBF3-3D9C-4BD7-B679-9ABC12CBA11E}" v="113" dt="2017-04-20T18:18:44.227"/>
    <p1510:client id="{850767D5-6BCB-44D3-9E7A-E150A4F05102}" v="1917" dt="2017-04-20T22:57:02.002"/>
    <p1510:client id="{F3F49D88-8107-404C-B9B0-1EFF32E054CF}" v="501" dt="2017-04-20T20:18:54.443"/>
    <p1510:client id="{EB703BED-AD06-4512-8EFE-E4FA7D597B81}" v="33" dt="2017-04-20T19:57:40.677"/>
    <p1510:client id="{2101E3F2-62CB-4E28-A708-A3E67A44A3FF}" v="52" dt="2017-04-20T21:28:55.226"/>
    <p1510:client id="{1634733D-1642-4D0D-B400-0CA917E8FC37}" v="4" dt="2017-04-20T23:36:35.290"/>
    <p1510:client id="{821052DF-3303-4016-9BAC-07C05BFBCB80}" v="178" dt="2017-04-20T20:32:43.628"/>
    <p1510:client id="{687747B1-34BC-4104-943E-F44B92335144}" v="255" dt="2017-04-20T22:22:32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7822-7C6F-4317-85F8-28DAA57E1549}" type="datetimeFigureOut">
              <a:rPr lang="en-US"/>
              <a:t>4/21/2017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DEEF1-01B1-4627-B041-A3748645AF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20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35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5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36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39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4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67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97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49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73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2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13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9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11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3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76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63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5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79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EEF1-01B1-4627-B041-A3748645AFF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9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35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7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76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4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1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6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4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AG2Nif1nY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nkf_3uheH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GmhOLFBR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1828"/>
            <a:ext cx="9144000" cy="3168135"/>
          </a:xfrm>
        </p:spPr>
        <p:txBody>
          <a:bodyPr>
            <a:normAutofit/>
          </a:bodyPr>
          <a:lstStyle/>
          <a:p>
            <a:r>
              <a:rPr lang="en-US" sz="7200" b="1">
                <a:solidFill>
                  <a:srgbClr val="000000"/>
                </a:solidFill>
              </a:rPr>
              <a:t>Digital Innovations</a:t>
            </a: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n-US" sz="7200" b="1">
                <a:solidFill>
                  <a:srgbClr val="000000"/>
                </a:solidFill>
              </a:rPr>
              <a:t>in television and movies industry</a:t>
            </a:r>
            <a:r>
              <a:rPr lang="en-US" sz="720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4000500"/>
            <a:ext cx="10242291" cy="232094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 Valentina </a:t>
            </a:r>
            <a:r>
              <a:rPr lang="en-US" sz="2000" b="1" err="1">
                <a:solidFill>
                  <a:srgbClr val="000000"/>
                </a:solidFill>
              </a:rPr>
              <a:t>Scarola</a:t>
            </a:r>
            <a:endParaRPr lang="en-US" sz="2000" b="1">
              <a:solidFill>
                <a:srgbClr val="000000"/>
              </a:solidFill>
            </a:endParaRP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Lama Khouri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Miguel </a:t>
            </a:r>
            <a:r>
              <a:rPr lang="en-US" sz="2000" b="1" err="1">
                <a:solidFill>
                  <a:srgbClr val="000000"/>
                </a:solidFill>
              </a:rPr>
              <a:t>Afanador</a:t>
            </a:r>
            <a:endParaRPr lang="en-US" sz="2000" b="1">
              <a:solidFill>
                <a:srgbClr val="000000"/>
              </a:solidFill>
            </a:endParaRPr>
          </a:p>
          <a:p>
            <a:pPr algn="ctr"/>
            <a:r>
              <a:rPr lang="en-US" sz="2000" b="1" err="1">
                <a:solidFill>
                  <a:srgbClr val="000000"/>
                </a:solidFill>
              </a:rPr>
              <a:t>Rutvik</a:t>
            </a:r>
            <a:r>
              <a:rPr lang="en-US" sz="2000" b="1">
                <a:solidFill>
                  <a:srgbClr val="000000"/>
                </a:solidFill>
              </a:rPr>
              <a:t> Pathak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3338" y="-1890688"/>
            <a:ext cx="6130925" cy="6361088"/>
          </a:xfrm>
        </p:spPr>
        <p:txBody>
          <a:bodyPr>
            <a:norm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Calibri"/>
              </a:rPr>
              <a:t>CJ 4DPLEX</a:t>
            </a:r>
            <a:r>
              <a:rPr lang="en-US" sz="3000">
                <a:solidFill>
                  <a:schemeClr val="tx1"/>
                </a:solidFill>
                <a:latin typeface="Calibri"/>
              </a:rPr>
              <a:t> is a South Korean company, which has developed the first </a:t>
            </a:r>
            <a:r>
              <a:rPr lang="en-US" sz="3000" b="1">
                <a:solidFill>
                  <a:srgbClr val="FF0000"/>
                </a:solidFill>
                <a:latin typeface="Calibri"/>
              </a:rPr>
              <a:t>4DX MOVIES</a:t>
            </a:r>
            <a:r>
              <a:rPr lang="en-US" sz="3000">
                <a:solidFill>
                  <a:schemeClr val="tx1"/>
                </a:solidFill>
                <a:latin typeface="Calibri"/>
              </a:rPr>
              <a:t>. </a:t>
            </a:r>
            <a:br>
              <a:rPr lang="en-US" sz="3000">
                <a:solidFill>
                  <a:schemeClr val="tx1"/>
                </a:solidFill>
                <a:latin typeface="Calibri"/>
              </a:rPr>
            </a:br>
            <a:endParaRPr lang="en-US" sz="3000">
              <a:solidFill>
                <a:schemeClr val="tx1"/>
              </a:solidFill>
              <a:latin typeface="Calibri"/>
            </a:endParaRPr>
          </a:p>
          <a:p>
            <a:pPr algn="ctr"/>
            <a:r>
              <a:rPr lang="en-US" sz="3000">
                <a:solidFill>
                  <a:schemeClr val="tx1"/>
                </a:solidFill>
                <a:latin typeface="Calibri"/>
              </a:rPr>
              <a:t> 4DX allows a motion picture presentation to be shaped with </a:t>
            </a:r>
            <a:r>
              <a:rPr lang="en-US" sz="3000">
                <a:solidFill>
                  <a:srgbClr val="FF0000"/>
                </a:solidFill>
                <a:latin typeface="Calibri"/>
              </a:rPr>
              <a:t>environmental effects</a:t>
            </a:r>
            <a:r>
              <a:rPr lang="en-US" sz="3000">
                <a:solidFill>
                  <a:schemeClr val="tx1"/>
                </a:solidFill>
                <a:latin typeface="Calibri"/>
              </a:rPr>
              <a:t> such as </a:t>
            </a:r>
            <a:r>
              <a:rPr lang="en-US" sz="3000">
                <a:solidFill>
                  <a:srgbClr val="FF0000"/>
                </a:solidFill>
                <a:latin typeface="Calibri"/>
              </a:rPr>
              <a:t>seat motion</a:t>
            </a:r>
            <a:r>
              <a:rPr lang="en-US" sz="3000">
                <a:solidFill>
                  <a:schemeClr val="tx1"/>
                </a:solidFill>
                <a:latin typeface="Calibri"/>
              </a:rPr>
              <a:t>, </a:t>
            </a:r>
            <a:r>
              <a:rPr lang="en-US" sz="3000">
                <a:solidFill>
                  <a:srgbClr val="FF0000"/>
                </a:solidFill>
                <a:latin typeface="Calibri"/>
              </a:rPr>
              <a:t>wind</a:t>
            </a:r>
            <a:r>
              <a:rPr lang="en-US" sz="3000">
                <a:solidFill>
                  <a:schemeClr val="tx1"/>
                </a:solidFill>
                <a:latin typeface="Calibri"/>
              </a:rPr>
              <a:t>, </a:t>
            </a:r>
            <a:r>
              <a:rPr lang="en-US" sz="3000">
                <a:solidFill>
                  <a:srgbClr val="FF0000"/>
                </a:solidFill>
                <a:latin typeface="Calibri"/>
              </a:rPr>
              <a:t>rain</a:t>
            </a:r>
            <a:r>
              <a:rPr lang="en-US" sz="3000">
                <a:solidFill>
                  <a:schemeClr val="tx1"/>
                </a:solidFill>
                <a:latin typeface="Calibri"/>
              </a:rPr>
              <a:t>, </a:t>
            </a:r>
            <a:r>
              <a:rPr lang="en-US" sz="3000">
                <a:solidFill>
                  <a:srgbClr val="FF0000"/>
                </a:solidFill>
                <a:latin typeface="Calibri"/>
              </a:rPr>
              <a:t>fog</a:t>
            </a:r>
            <a:r>
              <a:rPr lang="en-US" sz="3000">
                <a:solidFill>
                  <a:schemeClr val="tx1"/>
                </a:solidFill>
                <a:latin typeface="Calibri"/>
              </a:rPr>
              <a:t>, </a:t>
            </a:r>
            <a:r>
              <a:rPr lang="en-US" sz="3000">
                <a:solidFill>
                  <a:srgbClr val="FF0000"/>
                </a:solidFill>
                <a:latin typeface="Calibri"/>
              </a:rPr>
              <a:t>lights</a:t>
            </a:r>
            <a:r>
              <a:rPr lang="en-US" sz="3000">
                <a:solidFill>
                  <a:schemeClr val="tx1"/>
                </a:solidFill>
                <a:latin typeface="Calibri"/>
              </a:rPr>
              <a:t>, and </a:t>
            </a:r>
            <a:r>
              <a:rPr lang="en-US" sz="3000">
                <a:solidFill>
                  <a:srgbClr val="FF0000"/>
                </a:solidFill>
                <a:latin typeface="Calibri"/>
              </a:rPr>
              <a:t>scents</a:t>
            </a:r>
            <a:r>
              <a:rPr lang="en-US" sz="3000">
                <a:solidFill>
                  <a:srgbClr val="2F5496"/>
                </a:solidFill>
                <a:latin typeface="Calibri"/>
              </a:rPr>
              <a:t> </a:t>
            </a:r>
            <a:r>
              <a:rPr lang="en-US" sz="3000">
                <a:solidFill>
                  <a:schemeClr val="tx1"/>
                </a:solidFill>
                <a:latin typeface="Calibri"/>
              </a:rPr>
              <a:t>along with the standard video and audio. </a:t>
            </a:r>
          </a:p>
          <a:p>
            <a:endParaRPr lang="en-US" sz="1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youtu.be/sAG2Nif1nYQ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Resultado de imagen de CJ Grou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025" y="905510"/>
            <a:ext cx="3111960" cy="304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041910"/>
          </a:xfrm>
        </p:spPr>
        <p:txBody>
          <a:bodyPr>
            <a:normAutofit/>
          </a:bodyPr>
          <a:lstStyle/>
          <a:p>
            <a:pPr algn="ctr"/>
            <a:r>
              <a:rPr lang="en-US" sz="5200" b="1"/>
              <a:t>Trends: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63" y="1166715"/>
            <a:ext cx="10071100" cy="4616548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endParaRPr lang="en-US" sz="260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2800" b="1">
                <a:solidFill>
                  <a:srgbClr val="FF0000"/>
                </a:solidFill>
                <a:latin typeface="calibri"/>
                <a:cs typeface="Arial"/>
              </a:rPr>
              <a:t>Increasing dimensionality:</a:t>
            </a:r>
          </a:p>
          <a:p>
            <a:r>
              <a:rPr lang="en-US" sz="2600">
                <a:solidFill>
                  <a:srgbClr val="000000"/>
                </a:solidFill>
                <a:latin typeface="calibri"/>
                <a:cs typeface="Arial"/>
              </a:rPr>
              <a:t>2D movies, 3D movies</a:t>
            </a:r>
          </a:p>
          <a:p>
            <a:r>
              <a:rPr lang="en-US" sz="2800" b="1">
                <a:solidFill>
                  <a:srgbClr val="FF0000"/>
                </a:solidFill>
                <a:latin typeface="calibri"/>
                <a:cs typeface="Arial"/>
              </a:rPr>
              <a:t>Customer expectation:</a:t>
            </a:r>
          </a:p>
          <a:p>
            <a:pPr algn="just"/>
            <a:r>
              <a:rPr lang="en-US" sz="2600">
                <a:solidFill>
                  <a:schemeClr val="tx1"/>
                </a:solidFill>
                <a:latin typeface="calibri"/>
                <a:cs typeface="Arial"/>
              </a:rPr>
              <a:t>More emphasis on quality </a:t>
            </a:r>
          </a:p>
          <a:p>
            <a:pPr algn="just"/>
            <a:r>
              <a:rPr lang="en-US" sz="2600">
                <a:solidFill>
                  <a:schemeClr val="tx1"/>
                </a:solidFill>
                <a:latin typeface="calibri"/>
                <a:cs typeface="Arial"/>
              </a:rPr>
              <a:t>more company involvement and thus profit; </a:t>
            </a:r>
          </a:p>
          <a:p>
            <a:pPr algn="just"/>
            <a:r>
              <a:rPr lang="en-US" sz="2600">
                <a:solidFill>
                  <a:schemeClr val="tx1"/>
                </a:solidFill>
                <a:latin typeface="calibri"/>
                <a:cs typeface="Arial"/>
              </a:rPr>
              <a:t>better ability to build long term relationship with customer;</a:t>
            </a:r>
          </a:p>
          <a:p>
            <a:pPr algn="just"/>
            <a:r>
              <a:rPr lang="en-US" sz="2600">
                <a:solidFill>
                  <a:schemeClr val="tx1"/>
                </a:solidFill>
                <a:latin typeface="calibri"/>
                <a:cs typeface="Arial"/>
              </a:rPr>
              <a:t>‘wow’ creation opportunities + customer relationship building based on emotion</a:t>
            </a:r>
            <a:r>
              <a:rPr lang="en-US" sz="2600" b="1">
                <a:solidFill>
                  <a:schemeClr val="tx1"/>
                </a:solidFill>
                <a:latin typeface="calibri"/>
                <a:cs typeface="Arial"/>
              </a:rPr>
              <a:t> </a:t>
            </a:r>
          </a:p>
          <a:p>
            <a:r>
              <a:rPr lang="en-US" sz="2800" b="1">
                <a:solidFill>
                  <a:srgbClr val="FF0000"/>
                </a:solidFill>
                <a:latin typeface="calibri"/>
                <a:cs typeface="Arial"/>
              </a:rPr>
              <a:t>Increasing use of senses:</a:t>
            </a:r>
          </a:p>
          <a:p>
            <a:r>
              <a:rPr lang="en-US" sz="2600">
                <a:solidFill>
                  <a:srgbClr val="000000"/>
                </a:solidFill>
                <a:latin typeface="calibri"/>
                <a:cs typeface="Arial"/>
              </a:rPr>
              <a:t>Emphasis on eye sight, hearing, sense of smell, touch, taste </a:t>
            </a:r>
          </a:p>
          <a:p>
            <a:endParaRPr lang="en-US" sz="28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US">
              <a:solidFill>
                <a:srgbClr val="404040"/>
              </a:solidFill>
              <a:latin typeface="Calibri"/>
              <a:cs typeface="Arial"/>
            </a:endParaRPr>
          </a:p>
        </p:txBody>
      </p:sp>
      <p:pic>
        <p:nvPicPr>
          <p:cNvPr id="6" name="Content Placeholder 5" descr="GLASNER-4DX-CINEM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7201" y="1914525"/>
            <a:ext cx="3600773" cy="2023318"/>
          </a:xfrm>
        </p:spPr>
      </p:pic>
    </p:spTree>
    <p:extLst>
      <p:ext uri="{BB962C8B-B14F-4D97-AF65-F5344CB8AC3E}">
        <p14:creationId xmlns:p14="http://schemas.microsoft.com/office/powerpoint/2010/main" val="349582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9163" y="-242888"/>
            <a:ext cx="5156200" cy="3880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>
                <a:solidFill>
                  <a:srgbClr val="0070C0"/>
                </a:solidFill>
              </a:rPr>
              <a:t>Haier Group Corporation</a:t>
            </a:r>
            <a:r>
              <a:rPr lang="en-US" sz="3000">
                <a:solidFill>
                  <a:srgbClr val="222222"/>
                </a:solidFill>
              </a:rPr>
              <a:t> is a Chinese collective multinational consumer electronics and home appliances company headquartered in China.</a:t>
            </a:r>
          </a:p>
        </p:txBody>
      </p:sp>
      <p:pic>
        <p:nvPicPr>
          <p:cNvPr id="4" name="Picture 3" descr="haier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55" y="1066800"/>
            <a:ext cx="4918587" cy="250459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81087" y="4819650"/>
            <a:ext cx="100584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3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17" y="-647700"/>
            <a:ext cx="10058400" cy="1973287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Eye- controlled TV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684" y="1857375"/>
            <a:ext cx="10058400" cy="5059432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>
                <a:solidFill>
                  <a:schemeClr val="tx1"/>
                </a:solidFill>
              </a:rPr>
              <a:t>Users control the set by staring at the top or bottom of the screen to activate a user-interface</a:t>
            </a:r>
            <a:endParaRPr lang="en-US" sz="2800">
              <a:solidFill>
                <a:srgbClr val="000000"/>
              </a:solidFill>
              <a:latin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>
                <a:solidFill>
                  <a:srgbClr val="404040"/>
                </a:solidFill>
                <a:latin typeface="Calibri"/>
              </a:rPr>
              <a:t>Users can then change the volume, switch channel or carry out other functions by looking at icons shown on the display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>
              <a:solidFill>
                <a:srgbClr val="404040"/>
              </a:solidFill>
              <a:latin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>
                <a:solidFill>
                  <a:schemeClr val="tx1"/>
                </a:solidFill>
                <a:latin typeface="Calibri"/>
              </a:rPr>
              <a:t>Eye-controlled TV has the potential to offer an alternative to the traditional remote control</a:t>
            </a:r>
          </a:p>
        </p:txBody>
      </p:sp>
    </p:spTree>
    <p:extLst>
      <p:ext uri="{BB962C8B-B14F-4D97-AF65-F5344CB8AC3E}">
        <p14:creationId xmlns:p14="http://schemas.microsoft.com/office/powerpoint/2010/main" val="97395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www.youtube.com/watch?v=mnkf_3uheH0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0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371475"/>
            <a:ext cx="10058400" cy="1533833"/>
          </a:xfrm>
        </p:spPr>
        <p:txBody>
          <a:bodyPr>
            <a:normAutofit/>
          </a:bodyPr>
          <a:lstStyle/>
          <a:p>
            <a:pPr algn="ctr"/>
            <a:r>
              <a:rPr lang="en-US" sz="5200" b="1">
                <a:latin typeface="calibri"/>
              </a:rPr>
              <a:t>Trends: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599" y="1857375"/>
            <a:ext cx="10058400" cy="4363098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Trimming/reducing complexity:</a:t>
            </a:r>
          </a:p>
          <a:p>
            <a:r>
              <a:rPr lang="en-US" sz="2600">
                <a:solidFill>
                  <a:schemeClr val="tx1"/>
                </a:solidFill>
              </a:rPr>
              <a:t>Reduced complexity</a:t>
            </a:r>
          </a:p>
          <a:p>
            <a:r>
              <a:rPr lang="en-US" sz="2600">
                <a:solidFill>
                  <a:schemeClr val="tx1"/>
                </a:solidFill>
              </a:rPr>
              <a:t>Improved reliability</a:t>
            </a:r>
          </a:p>
          <a:p>
            <a:r>
              <a:rPr lang="en-US" sz="2800" b="1">
                <a:solidFill>
                  <a:srgbClr val="FF0000"/>
                </a:solidFill>
              </a:rPr>
              <a:t>Customer expectation:</a:t>
            </a:r>
          </a:p>
          <a:p>
            <a:r>
              <a:rPr lang="en-US" sz="2600">
                <a:solidFill>
                  <a:schemeClr val="tx1"/>
                </a:solidFill>
              </a:rPr>
              <a:t>Greater branding options </a:t>
            </a:r>
          </a:p>
          <a:p>
            <a:r>
              <a:rPr lang="en-US" sz="2600">
                <a:solidFill>
                  <a:schemeClr val="tx1"/>
                </a:solidFill>
              </a:rPr>
              <a:t>More customization </a:t>
            </a:r>
          </a:p>
          <a:p>
            <a:r>
              <a:rPr lang="en-US" sz="2600">
                <a:solidFill>
                  <a:schemeClr val="tx1"/>
                </a:solidFill>
              </a:rPr>
              <a:t>Less work for customer </a:t>
            </a:r>
          </a:p>
          <a:p>
            <a:r>
              <a:rPr lang="en-US" sz="2600">
                <a:solidFill>
                  <a:schemeClr val="tx1"/>
                </a:solidFill>
              </a:rPr>
              <a:t>Less work for customer </a:t>
            </a:r>
          </a:p>
          <a:p>
            <a:r>
              <a:rPr lang="en-US" sz="2600">
                <a:solidFill>
                  <a:schemeClr val="tx1"/>
                </a:solidFill>
              </a:rPr>
              <a:t>‘wow’ creation opportunities + customer relationship building based on emotion</a:t>
            </a: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153" y="2266950"/>
            <a:ext cx="4784799" cy="2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16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075" y="161925"/>
            <a:ext cx="4648200" cy="4613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550" y="-990600"/>
            <a:ext cx="7525593" cy="4229100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181818"/>
                </a:solidFill>
              </a:rPr>
              <a:t>Netflix</a:t>
            </a:r>
            <a:r>
              <a:rPr lang="en-US" sz="3200">
                <a:solidFill>
                  <a:srgbClr val="181818"/>
                </a:solidFill>
              </a:rPr>
              <a:t> Use of </a:t>
            </a:r>
            <a:r>
              <a:rPr lang="en-US" sz="3200" b="1">
                <a:solidFill>
                  <a:srgbClr val="181818"/>
                </a:solidFill>
              </a:rPr>
              <a:t>Big Data and Analytics</a:t>
            </a:r>
            <a:r>
              <a:rPr lang="en-US" sz="3200">
                <a:solidFill>
                  <a:srgbClr val="181818"/>
                </a:solidFill>
              </a:rPr>
              <a:t> To Select Movies, Create Content, and Make Multimillion Dollar Decisions</a:t>
            </a:r>
            <a:endParaRPr lang="en-US" sz="3200">
              <a:solidFill>
                <a:srgbClr val="181818"/>
              </a:solidFill>
              <a:latin typeface="Calibri Light"/>
            </a:endParaRPr>
          </a:p>
          <a:p>
            <a:r>
              <a:rPr lang="en-US" sz="3200" b="1"/>
              <a:t/>
            </a:r>
            <a:br>
              <a:rPr lang="en-US" sz="3200" b="1"/>
            </a:br>
            <a:endParaRPr 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4295" y="3076575"/>
            <a:ext cx="7970655" cy="16557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800" b="1">
                <a:solidFill>
                  <a:srgbClr val="404040"/>
                </a:solidFill>
                <a:latin typeface="Calibri"/>
              </a:rPr>
              <a:t>Trend</a:t>
            </a:r>
          </a:p>
          <a:p>
            <a:pPr algn="l"/>
            <a:r>
              <a:rPr lang="en-US" sz="2800">
                <a:solidFill>
                  <a:srgbClr val="404040"/>
                </a:solidFill>
                <a:latin typeface="Calibri"/>
              </a:rPr>
              <a:t>Increasing Asymmetry 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 </a:t>
            </a:r>
            <a:endParaRPr lang="en-US" sz="2800">
              <a:solidFill>
                <a:schemeClr val="tx1"/>
              </a:solidFill>
              <a:latin typeface="Calibri"/>
            </a:endParaRPr>
          </a:p>
          <a:p>
            <a:pPr algn="l"/>
            <a:r>
              <a:rPr lang="en-US" sz="2800">
                <a:solidFill>
                  <a:srgbClr val="404040"/>
                </a:solidFill>
                <a:latin typeface="Calibri"/>
              </a:rPr>
              <a:t>    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 </a:t>
            </a:r>
            <a:r>
              <a:rPr lang="en-US" sz="2800">
                <a:solidFill>
                  <a:srgbClr val="404040"/>
                </a:solidFill>
                <a:latin typeface="Calibri"/>
              </a:rPr>
              <a:t> </a:t>
            </a:r>
            <a:endParaRPr lang="en-US" sz="280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3600" b="1">
              <a:solidFill>
                <a:srgbClr val="000000"/>
              </a:solidFill>
              <a:latin typeface="Calibri "/>
            </a:endParaRPr>
          </a:p>
          <a:p>
            <a:pPr algn="l"/>
            <a:endParaRPr lang="en-US" sz="360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3600" b="1">
              <a:solidFill>
                <a:srgbClr val="000000"/>
              </a:solidFill>
              <a:latin typeface="Calibri "/>
            </a:endParaRPr>
          </a:p>
        </p:txBody>
      </p:sp>
      <p:pic>
        <p:nvPicPr>
          <p:cNvPr id="4" name="Picture 3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513" y="4823444"/>
            <a:ext cx="7215187" cy="19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3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Lizard - The Amazing Spiderman | design by Ian Joyn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33350"/>
            <a:ext cx="4329638" cy="6064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3950" y="3981450"/>
            <a:ext cx="5507748" cy="252376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0000"/>
                </a:solidFill>
              </a:rPr>
              <a:t>American special effects studio.</a:t>
            </a:r>
            <a:endParaRPr lang="en-US" sz="2800" b="1">
              <a:solidFill>
                <a:srgbClr val="000000"/>
              </a:solidFill>
              <a:latin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Calibri"/>
              </a:rPr>
              <a:t>Worked in more than 50 movies.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Calibri"/>
              </a:rPr>
              <a:t>Recent examples: The Jungle Book, X Men Apocalypse, The Revenant.</a:t>
            </a:r>
            <a:r>
              <a:rPr lang="en-US" b="1">
                <a:solidFill>
                  <a:srgbClr val="000000"/>
                </a:solidFill>
                <a:latin typeface="Calibri"/>
              </a:rPr>
              <a:t>  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 descr="Resultado de imagen de legacy effects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475" y="381000"/>
            <a:ext cx="5366411" cy="35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5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4324350"/>
            <a:ext cx="4033666" cy="1946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/>
              <a:t>TRIZ Trends Involved:</a:t>
            </a:r>
            <a:endParaRPr lang="en-US" b="1" dirty="0">
              <a:solidFill>
                <a:srgbClr val="637052"/>
              </a:solidFill>
              <a:latin typeface="Calibri Light"/>
            </a:endParaRPr>
          </a:p>
          <a:p>
            <a:pPr algn="l"/>
            <a:r>
              <a:rPr lang="en-US" b="1" dirty="0" smtClean="0"/>
              <a:t>Increasing Dimensionality</a:t>
            </a:r>
            <a:endParaRPr lang="en-US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430687" y="4362450"/>
            <a:ext cx="6204101" cy="19462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Functionality:  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Calibri"/>
              </a:rPr>
              <a:t>1. Imagination transforms into reality. 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Calibri"/>
              </a:rPr>
              <a:t>2. Use 3D to develop sophisticated film scenes</a:t>
            </a:r>
          </a:p>
          <a:p>
            <a:pPr algn="l"/>
            <a:r>
              <a:rPr lang="en-US">
                <a:latin typeface="Calibri"/>
              </a:rPr>
              <a:t>3. Core purpose is make better the visual effects</a:t>
            </a:r>
          </a:p>
          <a:p>
            <a:pPr algn="l"/>
            <a:r>
              <a:rPr lang="en-US">
                <a:latin typeface="Calibri"/>
              </a:rPr>
              <a:t>4. Fuses with other methods to achieve results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6575" y="3286125"/>
            <a:ext cx="4491038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b="1" i="1">
                <a:solidFill>
                  <a:srgbClr val="000000"/>
                </a:solidFill>
              </a:rPr>
              <a:t>"Our mission is to bring your visions</a:t>
            </a:r>
            <a:r>
              <a:rPr lang="en-US"/>
              <a:t/>
            </a:r>
            <a:br>
              <a:rPr lang="en-US"/>
            </a:br>
            <a:r>
              <a:rPr lang="en-US" b="1" i="1">
                <a:solidFill>
                  <a:srgbClr val="000000"/>
                </a:solidFill>
              </a:rPr>
              <a:t>and imaginings to life"</a:t>
            </a:r>
            <a:endParaRPr lang="en-US" b="1" i="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25" y="209550"/>
            <a:ext cx="3772072" cy="2830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" y="152400"/>
            <a:ext cx="5567711" cy="37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39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320675"/>
            <a:ext cx="10058400" cy="1486445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alibri Light"/>
              </a:rPr>
              <a:t>3D Printing </a:t>
            </a:r>
            <a:endParaRPr lang="en-US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sultado de imagen de 3D printing in gartner cyc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62150"/>
            <a:ext cx="12013391" cy="434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6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Calibri"/>
              </a:rPr>
              <a:t>Companies Analyzed  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925" y="2266950"/>
            <a:ext cx="3160713" cy="709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/>
              <a:t>1) OCULUS VR  </a:t>
            </a:r>
            <a:r>
              <a:rPr lang="en-US"/>
              <a:t> 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 descr="Resultado de imagen de oculus v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76" y="3724275"/>
            <a:ext cx="3854907" cy="2232707"/>
          </a:xfrm>
          <a:prstGeom prst="rect">
            <a:avLst/>
          </a:prstGeom>
        </p:spPr>
      </p:pic>
      <p:pic>
        <p:nvPicPr>
          <p:cNvPr id="5" name="Picture 4" descr="Resultado de imagen de 4dx mov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861" y="3817938"/>
            <a:ext cx="3805238" cy="1951568"/>
          </a:xfrm>
          <a:prstGeom prst="rect">
            <a:avLst/>
          </a:prstGeom>
        </p:spPr>
      </p:pic>
      <p:pic>
        <p:nvPicPr>
          <p:cNvPr id="6" name="Picture 5" descr="Resultado de imagen de big dat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238" y="3817938"/>
            <a:ext cx="3190875" cy="193622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819650" y="2266950"/>
            <a:ext cx="3160713" cy="709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2) CJ 4DPLEX</a:t>
            </a:r>
            <a:r>
              <a:rPr lang="en-US"/>
              <a:t> 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815477" y="2219325"/>
            <a:ext cx="3160713" cy="709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3) Netflix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69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Oculus VR Digital Innovation </a:t>
            </a:r>
            <a:endParaRPr lang="en-US" b="1">
              <a:solidFill>
                <a:srgbClr val="404040"/>
              </a:solidFill>
              <a:latin typeface="Calibri Light"/>
            </a:endParaRPr>
          </a:p>
        </p:txBody>
      </p:sp>
      <p:pic>
        <p:nvPicPr>
          <p:cNvPr id="4" name="Content Placeholder 3" descr="Resultado de imagen de virtual reality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150" y="2667000"/>
            <a:ext cx="4252669" cy="2455583"/>
          </a:xfrm>
        </p:spPr>
      </p:pic>
      <p:sp>
        <p:nvSpPr>
          <p:cNvPr id="5" name="TextBox 4"/>
          <p:cNvSpPr txBox="1"/>
          <p:nvPr/>
        </p:nvSpPr>
        <p:spPr>
          <a:xfrm>
            <a:off x="6172200" y="2667000"/>
            <a:ext cx="4913313" cy="295465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Creation of a new virtual reality where costumers can interact.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Calibri"/>
              </a:rPr>
              <a:t>Pioneers on tangible technology that provides such experience. </a:t>
            </a:r>
            <a:endParaRPr lang="en-US">
              <a:latin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9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youtu.be/CGmhOLFBRDU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ultado de imagen de Eye contro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785" y="2804864"/>
            <a:ext cx="3662363" cy="2444238"/>
          </a:xfrm>
          <a:prstGeom prst="rect">
            <a:avLst/>
          </a:prstGeom>
        </p:spPr>
      </p:pic>
      <p:pic>
        <p:nvPicPr>
          <p:cNvPr id="5" name="Picture 4" descr="Resultado de imagen de Hologr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2782888"/>
            <a:ext cx="3662862" cy="2465387"/>
          </a:xfrm>
          <a:prstGeom prst="rect">
            <a:avLst/>
          </a:prstGeom>
        </p:spPr>
      </p:pic>
      <p:pic>
        <p:nvPicPr>
          <p:cNvPr id="6" name="Picture 5" descr="Resultado de imagen de 3d printer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0" y="2818345"/>
            <a:ext cx="3733800" cy="242675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2450" y="1038225"/>
            <a:ext cx="3693998" cy="1371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/>
              <a:t>4) ZEBRA IMAGING</a:t>
            </a:r>
            <a:endParaRPr lang="en-US" sz="3200">
              <a:solidFill>
                <a:srgbClr val="404040"/>
              </a:solidFill>
              <a:latin typeface="Calibri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3200"/>
          </a:p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71950" y="1038225"/>
            <a:ext cx="3749164" cy="1114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/>
              <a:t>5) LEGACY EFFECT  </a:t>
            </a:r>
            <a:endParaRPr lang="en-US" sz="3200"/>
          </a:p>
          <a:p>
            <a:pPr marL="0" indent="0">
              <a:buFont typeface="Calibri" panose="020F0502020204030204" pitchFamily="34" charset="0"/>
              <a:buNone/>
            </a:pPr>
            <a:endParaRPr lang="en-US"/>
          </a:p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616171" y="1038225"/>
            <a:ext cx="3528495" cy="893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/>
              <a:t>6) HAIER</a:t>
            </a:r>
            <a:r>
              <a:rPr lang="en-US"/>
              <a:t> </a:t>
            </a:r>
            <a:endParaRPr lang="en-US">
              <a:solidFill>
                <a:srgbClr val="404040"/>
              </a:solidFill>
              <a:latin typeface="Calibri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775" y="2438400"/>
            <a:ext cx="10428288" cy="3112063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>
                <a:latin typeface="Calibri Light"/>
              </a:rPr>
              <a:t/>
            </a:r>
            <a:br>
              <a:rPr lang="en-US" sz="1800">
                <a:latin typeface="Calibri Light"/>
              </a:rPr>
            </a:br>
            <a:r>
              <a:rPr lang="en-US" sz="1800">
                <a:latin typeface="Calibri Light"/>
              </a:rPr>
              <a:t/>
            </a:r>
            <a:br>
              <a:rPr lang="en-US" sz="1800">
                <a:latin typeface="Calibri Light"/>
              </a:rPr>
            </a:br>
            <a:r>
              <a:rPr lang="en-US" sz="3200" b="1">
                <a:solidFill>
                  <a:srgbClr val="44546A"/>
                </a:solidFill>
                <a:latin typeface="Calibri"/>
                <a:cs typeface="Arial"/>
              </a:rPr>
              <a:t>Virtual reality</a:t>
            </a:r>
            <a:r>
              <a:rPr lang="en-US" sz="3200">
                <a:solidFill>
                  <a:srgbClr val="44546A"/>
                </a:solidFill>
                <a:latin typeface="Calibri"/>
                <a:cs typeface="Arial"/>
              </a:rPr>
              <a:t> (</a:t>
            </a:r>
            <a:r>
              <a:rPr lang="en-US" sz="3200" b="1">
                <a:solidFill>
                  <a:srgbClr val="44546A"/>
                </a:solidFill>
                <a:latin typeface="Calibri"/>
                <a:cs typeface="Arial"/>
              </a:rPr>
              <a:t>VR</a:t>
            </a:r>
            <a:r>
              <a:rPr lang="en-US" sz="3200">
                <a:solidFill>
                  <a:srgbClr val="44546A"/>
                </a:solidFill>
                <a:latin typeface="Calibri"/>
                <a:cs typeface="Arial"/>
              </a:rPr>
              <a:t>)</a:t>
            </a:r>
            <a:r>
              <a:rPr lang="en-US" sz="2800">
                <a:solidFill>
                  <a:srgbClr val="000000"/>
                </a:solidFill>
                <a:latin typeface="Calibri"/>
                <a:cs typeface="Arial"/>
              </a:rPr>
              <a:t> typically refers to computer technologies that use </a:t>
            </a:r>
            <a:r>
              <a:rPr lang="en-US" sz="2800" b="1">
                <a:solidFill>
                  <a:srgbClr val="000000"/>
                </a:solidFill>
                <a:latin typeface="Calibri"/>
                <a:cs typeface="Arial"/>
              </a:rPr>
              <a:t>virtual reality</a:t>
            </a:r>
            <a:r>
              <a:rPr lang="en-US" sz="2800">
                <a:solidFill>
                  <a:srgbClr val="000000"/>
                </a:solidFill>
                <a:latin typeface="Calibri"/>
                <a:cs typeface="Arial"/>
              </a:rPr>
              <a:t> headsets to generate the realistic images, sounds and other sensations that replicate a real environment or create an imaginary setting.</a:t>
            </a:r>
            <a:r>
              <a:rPr lang="en-US" sz="1800">
                <a:latin typeface="Calibri Light"/>
              </a:rPr>
              <a:t/>
            </a:r>
            <a:br>
              <a:rPr lang="en-US" sz="1800">
                <a:latin typeface="Calibri Light"/>
              </a:rPr>
            </a:br>
            <a:r>
              <a:rPr lang="en-US" sz="1800">
                <a:latin typeface="Calibri Light"/>
              </a:rPr>
              <a:t/>
            </a:r>
            <a:br>
              <a:rPr lang="en-US" sz="1800">
                <a:latin typeface="Calibri Light"/>
              </a:rPr>
            </a:br>
            <a:r>
              <a:rPr lang="en-US" sz="2800">
                <a:solidFill>
                  <a:srgbClr val="000000"/>
                </a:solidFill>
                <a:latin typeface="Calibri"/>
              </a:rPr>
              <a:t>VR has been defined as "a realistic  simulation of a three dimensions, 360-degree environment</a:t>
            </a:r>
            <a:r>
              <a:rPr lang="en-US" sz="1800">
                <a:latin typeface="Calibri Light"/>
              </a:rPr>
              <a:t/>
            </a:r>
            <a:br>
              <a:rPr lang="en-US" sz="1800">
                <a:latin typeface="Calibri Light"/>
              </a:rPr>
            </a:br>
            <a:r>
              <a:rPr lang="en-US" sz="1800">
                <a:latin typeface="Calibri Light"/>
              </a:rPr>
              <a:t/>
            </a:r>
            <a:br>
              <a:rPr lang="en-US" sz="1800">
                <a:latin typeface="Calibri Light"/>
              </a:rPr>
            </a:br>
            <a:r>
              <a:rPr lang="en-US" sz="1800">
                <a:latin typeface="Calibri Light"/>
              </a:rPr>
              <a:t/>
            </a:r>
            <a:br>
              <a:rPr lang="en-US" sz="1800">
                <a:latin typeface="Calibri Light"/>
              </a:rPr>
            </a:br>
            <a:r>
              <a:rPr lang="en-US" sz="1800">
                <a:latin typeface="Calibri Light"/>
              </a:rPr>
              <a:t/>
            </a:r>
            <a:br>
              <a:rPr lang="en-US" sz="1800">
                <a:latin typeface="Calibri Light"/>
              </a:rPr>
            </a:br>
            <a:r>
              <a:rPr lang="en-US" sz="1800">
                <a:latin typeface="Calibri Light"/>
              </a:rPr>
              <a:t/>
            </a:r>
            <a:br>
              <a:rPr lang="en-US" sz="1800">
                <a:latin typeface="Calibri Light"/>
              </a:rPr>
            </a:br>
            <a:r>
              <a:rPr lang="en-US" sz="1800">
                <a:latin typeface="Calibri Light"/>
              </a:rPr>
              <a:t/>
            </a:r>
            <a:br>
              <a:rPr lang="en-US" sz="1800">
                <a:latin typeface="Calibri Light"/>
              </a:rPr>
            </a:br>
            <a:r>
              <a:rPr lang="en-US" sz="1800">
                <a:latin typeface="Calibri Light"/>
              </a:rPr>
              <a:t/>
            </a:r>
            <a:br>
              <a:rPr lang="en-US" sz="1800">
                <a:latin typeface="Calibri Light"/>
              </a:rPr>
            </a:br>
            <a:endParaRPr lang="en-US" sz="2800">
              <a:latin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33925"/>
            <a:ext cx="3747977" cy="71913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solidFill>
                  <a:schemeClr val="bg2"/>
                </a:solidFill>
              </a:rPr>
              <a:t>1. Increase use of senses</a:t>
            </a:r>
          </a:p>
          <a:p>
            <a:r>
              <a:rPr lang="en-US">
                <a:solidFill>
                  <a:srgbClr val="E7E6E6"/>
                </a:solidFill>
              </a:rPr>
              <a:t>2.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0" y="4391025"/>
            <a:ext cx="4038600" cy="8708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Calibri Light"/>
              </a:rPr>
              <a:t>  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772275" y="4867275"/>
            <a:ext cx="3747977" cy="7191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1. </a:t>
            </a:r>
          </a:p>
          <a:p>
            <a:r>
              <a:rPr lang="en-US">
                <a:solidFill>
                  <a:srgbClr val="E7E6E6"/>
                </a:solidFill>
              </a:rPr>
              <a:t>2. </a:t>
            </a:r>
          </a:p>
        </p:txBody>
      </p:sp>
      <p:pic>
        <p:nvPicPr>
          <p:cNvPr id="5" name="Picture 4" descr="surprising part is perhaps the significant praise of PlayStation &lt;strong&gt;VR&lt;/strong&gt;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5" y="276225"/>
            <a:ext cx="2743200" cy="1633061"/>
          </a:xfrm>
          <a:prstGeom prst="rect">
            <a:avLst/>
          </a:prstGeom>
        </p:spPr>
      </p:pic>
      <p:pic>
        <p:nvPicPr>
          <p:cNvPr id="6" name="Picture 5" descr="File:&lt;strong&gt;VR&lt;/strong&gt; Group logo.svg - Wikipedi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947" y="276225"/>
            <a:ext cx="5012753" cy="13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8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4472C4"/>
                </a:solidFill>
              </a:rPr>
              <a:t>Who developed the VR  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latin typeface="Calibri"/>
              </a:rPr>
              <a:t>Oculus is an American technology company founded on 2012 in California.</a:t>
            </a:r>
          </a:p>
          <a:p>
            <a:r>
              <a:rPr lang="en-US" sz="2800">
                <a:latin typeface="Calibri"/>
              </a:rPr>
              <a:t>They have developed the VR world to allow people to play their favorite games, watch movies and connect their friends as if they were really inside the situation.</a:t>
            </a:r>
          </a:p>
          <a:p>
            <a:endParaRPr lang="en-US">
              <a:latin typeface="Calibri Light"/>
            </a:endParaRPr>
          </a:p>
          <a:p>
            <a:endParaRPr lang="en-US">
              <a:solidFill>
                <a:srgbClr val="26282A"/>
              </a:solidFill>
              <a:latin typeface="Calibri Light"/>
            </a:endParaRPr>
          </a:p>
        </p:txBody>
      </p:sp>
      <p:pic>
        <p:nvPicPr>
          <p:cNvPr id="4" name="Picture 3" descr="File:&lt;strong&gt;Oculus VR&lt;/strong&gt; Logo.png - 维基百科，自由的百科全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675" y="523875"/>
            <a:ext cx="341748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9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>
                <a:solidFill>
                  <a:srgbClr val="4472C4"/>
                </a:solidFill>
              </a:rPr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en-US" sz="5400" b="1">
                <a:solidFill>
                  <a:srgbClr val="4472C4"/>
                </a:solidFill>
                <a:latin typeface="Calibri"/>
              </a:rPr>
              <a:t>Increases uses of senses :</a:t>
            </a:r>
          </a:p>
          <a:p>
            <a:pPr marL="0" indent="0">
              <a:buNone/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See the screen, listen to the different sounds, and touch the bottoms in</a:t>
            </a:r>
          </a:p>
          <a:p>
            <a:pPr marL="0" indent="0">
              <a:buNone/>
            </a:pPr>
            <a:r>
              <a:rPr lang="en-US" sz="4400">
                <a:solidFill>
                  <a:srgbClr val="000000"/>
                </a:solidFill>
                <a:latin typeface="Calibri"/>
              </a:rPr>
              <a:t> the joysticks.</a:t>
            </a:r>
            <a:endParaRPr lang="en-US" sz="4400">
              <a:solidFill>
                <a:schemeClr val="tx1"/>
              </a:solidFill>
              <a:latin typeface="Calibri"/>
            </a:endParaRPr>
          </a:p>
          <a:p>
            <a:endParaRPr lang="en-US" sz="3200" b="1">
              <a:solidFill>
                <a:srgbClr val="4472C4"/>
              </a:solidFill>
              <a:latin typeface="Calibri"/>
            </a:endParaRPr>
          </a:p>
          <a:p>
            <a:endParaRPr lang="en-US" sz="3200" b="1">
              <a:solidFill>
                <a:srgbClr val="4472C4"/>
              </a:solidFill>
              <a:latin typeface="Calibri"/>
            </a:endParaRPr>
          </a:p>
          <a:p>
            <a:r>
              <a:rPr lang="en-US" sz="5400" b="1">
                <a:solidFill>
                  <a:srgbClr val="4472C4"/>
                </a:solidFill>
                <a:latin typeface="Calibri"/>
              </a:rPr>
              <a:t>Increasing Dimensionality :</a:t>
            </a:r>
          </a:p>
          <a:p>
            <a:pPr marL="0" indent="0">
              <a:buNone/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Instead of using 1 or 2D, it increased the dimensions to 3D to make the  person see the image in different angle </a:t>
            </a:r>
            <a:r>
              <a:rPr lang="en-US" sz="4400">
                <a:solidFill>
                  <a:srgbClr val="222222"/>
                </a:solidFill>
                <a:latin typeface="Calibri"/>
              </a:rPr>
              <a:t>the left eye can see extra area to the left and the right eye  can see extra area to the right,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 and also </a:t>
            </a:r>
            <a:r>
              <a:rPr lang="en-US" sz="4400">
                <a:solidFill>
                  <a:srgbClr val="222222"/>
                </a:solidFill>
                <a:latin typeface="Calibri"/>
              </a:rPr>
              <a:t> headphones which provide a 3D audio effects </a:t>
            </a:r>
            <a:endParaRPr lang="en-US" sz="4400">
              <a:solidFill>
                <a:srgbClr val="0B0080"/>
              </a:solidFill>
              <a:latin typeface="Calibri"/>
            </a:endParaRPr>
          </a:p>
          <a:p>
            <a:endParaRPr lang="en-US" sz="3200" b="1">
              <a:solidFill>
                <a:srgbClr val="4472C4"/>
              </a:solidFill>
              <a:latin typeface="Calibri"/>
            </a:endParaRPr>
          </a:p>
          <a:p>
            <a:pPr marL="0" indent="0">
              <a:buNone/>
            </a:pPr>
            <a:endParaRPr lang="en-US" sz="3200" b="1">
              <a:solidFill>
                <a:srgbClr val="4472C4"/>
              </a:solidFill>
              <a:latin typeface="Calibri"/>
            </a:endParaRP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latin typeface="Calibri"/>
              </a:rPr>
              <a:t>  </a:t>
            </a:r>
            <a:endParaRPr lang="en-US">
              <a:latin typeface="Calibri"/>
            </a:endParaRPr>
          </a:p>
          <a:p>
            <a:endParaRPr lang="en-US">
              <a:solidFill>
                <a:srgbClr val="26282A"/>
              </a:solidFill>
              <a:latin typeface="Calibri Light"/>
            </a:endParaRPr>
          </a:p>
          <a:p>
            <a:endParaRPr lang="en-US">
              <a:solidFill>
                <a:srgbClr val="26282A"/>
              </a:solidFill>
              <a:latin typeface="Calibri Light"/>
            </a:endParaRPr>
          </a:p>
        </p:txBody>
      </p:sp>
      <p:pic>
        <p:nvPicPr>
          <p:cNvPr id="4" name="Picture 3" descr="... populares de plataformas en &lt;strong&gt;3D&lt;/strong&gt; disponibles para Gnu Linux hoy en dí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475" y="4605338"/>
            <a:ext cx="2989890" cy="1728787"/>
          </a:xfrm>
          <a:prstGeom prst="rect">
            <a:avLst/>
          </a:prstGeom>
        </p:spPr>
      </p:pic>
      <p:pic>
        <p:nvPicPr>
          <p:cNvPr id="5" name="Picture 4" descr="... of the five basic &lt;strong&gt;senses&lt;/strong&gt; however in addition to these basic &lt;strong&gt;senses&lt;/strong&g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350" y="1845734"/>
            <a:ext cx="2644775" cy="19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7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>
                <a:solidFill>
                  <a:srgbClr val="A5A5A5"/>
                </a:solidFill>
                <a:latin typeface="Calibri"/>
              </a:rPr>
              <a:t> ZEBRA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rgbClr val="222222"/>
                </a:solidFill>
                <a:latin typeface="Calibri"/>
                <a:cs typeface="Lucida Sans Unicode"/>
              </a:rPr>
              <a:t>A hologram is a physical structure that diffracts light into an image.</a:t>
            </a:r>
          </a:p>
          <a:p>
            <a:r>
              <a:rPr lang="en-US" sz="3200">
                <a:latin typeface="Calibri"/>
                <a:cs typeface="Lucida Sans Unicode"/>
              </a:rPr>
              <a:t>A holographic image can be seen by looking by shining a laser through a hologram and projecting the image onto a screen.</a:t>
            </a:r>
          </a:p>
        </p:txBody>
      </p:sp>
      <p:pic>
        <p:nvPicPr>
          <p:cNvPr id="4" name="Picture 3" descr="&lt;strong&gt;Zebra&lt;/strong&gt; Imaging - Wikip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-15322"/>
            <a:ext cx="3105150" cy="1766568"/>
          </a:xfrm>
          <a:prstGeom prst="rect">
            <a:avLst/>
          </a:prstGeom>
        </p:spPr>
      </p:pic>
      <p:pic>
        <p:nvPicPr>
          <p:cNvPr id="5" name="Picture 4" descr="ENLIGHTENMENT INTENSIVE: Who are you and what is life? | The Mindful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425" y="405765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0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>
                <a:solidFill>
                  <a:srgbClr val="A5A5A5"/>
                </a:solidFill>
                <a:latin typeface="Calibri Light"/>
              </a:rPr>
              <a:t>Hologram Functionality</a:t>
            </a:r>
            <a:endParaRPr lang="en-US" sz="6000" b="1" err="1">
              <a:solidFill>
                <a:srgbClr val="A5A5A5"/>
              </a:solidFill>
              <a:latin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>
                <a:solidFill>
                  <a:srgbClr val="222222"/>
                </a:solidFill>
              </a:rPr>
              <a:t>Zebra Imaging</a:t>
            </a:r>
            <a:r>
              <a:rPr lang="en-US" sz="2800">
                <a:solidFill>
                  <a:srgbClr val="222222"/>
                </a:solidFill>
              </a:rPr>
              <a:t> </a:t>
            </a:r>
            <a:r>
              <a:rPr lang="en-US" sz="2800">
                <a:solidFill>
                  <a:srgbClr val="000000"/>
                </a:solidFill>
              </a:rPr>
              <a:t>develops 3D digital holographic images, hologram, and interactive 3D displays  for government and commercial uses. No glasses required, full-parallax</a:t>
            </a:r>
            <a:r>
              <a:rPr lang="en-US" sz="2800" u="sng">
                <a:solidFill>
                  <a:srgbClr val="000000"/>
                </a:solidFill>
              </a:rPr>
              <a:t> </a:t>
            </a:r>
            <a:r>
              <a:rPr lang="en-US" sz="2800">
                <a:solidFill>
                  <a:srgbClr val="000000"/>
                </a:solidFill>
              </a:rPr>
              <a:t>(viewing of the image from viewpoints above and below as well as from side to side) 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Xem và chơi TV tại nh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3705325"/>
            <a:ext cx="6558008" cy="24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3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>
                <a:solidFill>
                  <a:srgbClr val="A5A5A5"/>
                </a:solidFill>
              </a:rPr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55000" lnSpcReduction="20000"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Boundary Breakdown:</a:t>
            </a:r>
          </a:p>
          <a:p>
            <a:r>
              <a:rPr lang="en-US" sz="3600">
                <a:solidFill>
                  <a:srgbClr val="000000"/>
                </a:solidFill>
              </a:rPr>
              <a:t>You can see people as if they are standing in front of you no more barriers or screens </a:t>
            </a: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r>
              <a:rPr lang="en-US" sz="3600" b="1">
                <a:solidFill>
                  <a:srgbClr val="C00000"/>
                </a:solidFill>
              </a:rPr>
              <a:t>Increasing Dimensionality:</a:t>
            </a:r>
          </a:p>
          <a:p>
            <a:r>
              <a:rPr lang="en-US" sz="3600">
                <a:solidFill>
                  <a:srgbClr val="000000"/>
                </a:solidFill>
              </a:rPr>
              <a:t>Increasing the picture to be as a real object standing in the room with it full dimensions </a:t>
            </a:r>
          </a:p>
          <a:p>
            <a:r>
              <a:rPr lang="en-US" sz="3600" b="1">
                <a:solidFill>
                  <a:srgbClr val="C00000"/>
                </a:solidFill>
              </a:rPr>
              <a:t>Decrease human involvement:</a:t>
            </a:r>
          </a:p>
          <a:p>
            <a:r>
              <a:rPr lang="en-US" sz="3600">
                <a:solidFill>
                  <a:srgbClr val="333333"/>
                </a:solidFill>
              </a:rPr>
              <a:t>When we interact with objects we don’t distinguish between physical or digital </a:t>
            </a:r>
            <a:r>
              <a:rPr lang="en-US" sz="3600">
                <a:solidFill>
                  <a:schemeClr val="tx1"/>
                </a:solidFill>
              </a:rPr>
              <a:t>you can have a physical environment, with virtual objects and humans, mixing and matching as needed.</a:t>
            </a:r>
          </a:p>
          <a:p>
            <a:r>
              <a:rPr lang="en-US" sz="3600" b="1">
                <a:solidFill>
                  <a:srgbClr val="C00000"/>
                </a:solidFill>
              </a:rPr>
              <a:t>Customer expectation:</a:t>
            </a:r>
          </a:p>
          <a:p>
            <a:r>
              <a:rPr lang="en-US" sz="3600">
                <a:solidFill>
                  <a:srgbClr val="000000"/>
                </a:solidFill>
              </a:rPr>
              <a:t>New technology meet the expectation of the </a:t>
            </a:r>
            <a:r>
              <a:rPr lang="en-US" sz="3600" err="1">
                <a:solidFill>
                  <a:srgbClr val="000000"/>
                </a:solidFill>
              </a:rPr>
              <a:t>the</a:t>
            </a:r>
            <a:r>
              <a:rPr lang="en-US" sz="3600">
                <a:solidFill>
                  <a:srgbClr val="000000"/>
                </a:solidFill>
              </a:rPr>
              <a:t> users not only watching the screen but also interacting with the virtual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33975660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310</Words>
  <Application>Microsoft Office PowerPoint</Application>
  <PresentationFormat>Widescreen</PresentationFormat>
  <Paragraphs>124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</vt:lpstr>
      <vt:lpstr>Calibri </vt:lpstr>
      <vt:lpstr>Calibri Light</vt:lpstr>
      <vt:lpstr>Lucida Sans Unicode</vt:lpstr>
      <vt:lpstr>Retrospect</vt:lpstr>
      <vt:lpstr>Digital Innovations in television and movies industry </vt:lpstr>
      <vt:lpstr>Companies Analyzed   </vt:lpstr>
      <vt:lpstr>PowerPoint Presentation</vt:lpstr>
      <vt:lpstr>  Virtual reality (VR) typically refers to computer technologies that use virtual reality headsets to generate the realistic images, sounds and other sensations that replicate a real environment or create an imaginary setting.  VR has been defined as "a realistic  simulation of a three dimensions, 360-degree environment       </vt:lpstr>
      <vt:lpstr>Who developed the VR  ?</vt:lpstr>
      <vt:lpstr>Trends</vt:lpstr>
      <vt:lpstr> ZEBRA IMAGING</vt:lpstr>
      <vt:lpstr>Hologram Functionality</vt:lpstr>
      <vt:lpstr>Trends</vt:lpstr>
      <vt:lpstr>CJ 4DPLEX is a South Korean company, which has developed the first 4DX MOVIES.    4DX allows a motion picture presentation to be shaped with environmental effects such as seat motion, wind, rain, fog, lights, and scents along with the standard video and audio.  </vt:lpstr>
      <vt:lpstr>Trends:</vt:lpstr>
      <vt:lpstr>Haier Group Corporation is a Chinese collective multinational consumer electronics and home appliances company headquartered in China.</vt:lpstr>
      <vt:lpstr>Eye- controlled TV</vt:lpstr>
      <vt:lpstr>https://www.youtube.com/watch?v=mnkf_3uheH0 </vt:lpstr>
      <vt:lpstr>Trends:</vt:lpstr>
      <vt:lpstr>Netflix Use of Big Data and Analytics To Select Movies, Create Content, and Make Multimillion Dollar Decisions  </vt:lpstr>
      <vt:lpstr>PowerPoint Presentation</vt:lpstr>
      <vt:lpstr>PowerPoint Presentation</vt:lpstr>
      <vt:lpstr>3D Printing </vt:lpstr>
      <vt:lpstr>Oculus VR Digital Innovation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Innovations in television and movies industry</dc:title>
  <dc:creator>Win 7</dc:creator>
  <cp:lastModifiedBy>GOETHALS Frank</cp:lastModifiedBy>
  <cp:revision>3</cp:revision>
  <dcterms:modified xsi:type="dcterms:W3CDTF">2017-04-21T14:18:41Z</dcterms:modified>
</cp:coreProperties>
</file>