
<file path=[Content_Types].xml><?xml version="1.0" encoding="utf-8"?>
<Types xmlns="http://schemas.openxmlformats.org/package/2006/content-types">
  <Default Extension="xml" ContentType="application/xml"/>
  <Default Extension="3gp" ContentType="video/unknown"/>
  <Default Extension="jpeg" ContentType="image/jpeg"/>
  <Default Extension="jpg" ContentType="image/jpeg"/>
  <Default Extension="mp4" ContentType="video/unknown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1"/>
  </p:sldMasterIdLst>
  <p:notesMasterIdLst>
    <p:notesMasterId r:id="rId36"/>
  </p:notesMasterIdLst>
  <p:sldIdLst>
    <p:sldId id="262" r:id="rId2"/>
    <p:sldId id="256" r:id="rId3"/>
    <p:sldId id="257" r:id="rId4"/>
    <p:sldId id="272" r:id="rId5"/>
    <p:sldId id="273" r:id="rId6"/>
    <p:sldId id="274" r:id="rId7"/>
    <p:sldId id="275" r:id="rId8"/>
    <p:sldId id="276" r:id="rId9"/>
    <p:sldId id="277" r:id="rId10"/>
    <p:sldId id="283" r:id="rId11"/>
    <p:sldId id="279" r:id="rId12"/>
    <p:sldId id="280" r:id="rId13"/>
    <p:sldId id="281" r:id="rId14"/>
    <p:sldId id="282" r:id="rId15"/>
    <p:sldId id="289" r:id="rId16"/>
    <p:sldId id="284" r:id="rId17"/>
    <p:sldId id="285" r:id="rId18"/>
    <p:sldId id="290" r:id="rId19"/>
    <p:sldId id="286" r:id="rId20"/>
    <p:sldId id="287" r:id="rId21"/>
    <p:sldId id="258" r:id="rId22"/>
    <p:sldId id="259" r:id="rId23"/>
    <p:sldId id="260" r:id="rId24"/>
    <p:sldId id="261" r:id="rId25"/>
    <p:sldId id="263" r:id="rId26"/>
    <p:sldId id="265" r:id="rId27"/>
    <p:sldId id="266" r:id="rId28"/>
    <p:sldId id="267" r:id="rId29"/>
    <p:sldId id="268" r:id="rId30"/>
    <p:sldId id="269" r:id="rId31"/>
    <p:sldId id="270" r:id="rId32"/>
    <p:sldId id="292" r:id="rId33"/>
    <p:sldId id="293" r:id="rId34"/>
    <p:sldId id="27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9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9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1D61F-AE61-274E-B64C-42BF971BDA02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42A0E-E3F2-5845-8140-466400A0718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259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42A0E-E3F2-5845-8140-466400A0718A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254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42A0E-E3F2-5845-8140-466400A0718A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1238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buNone/>
            </a:pPr>
            <a:r>
              <a:rPr lang="en-IN" dirty="0"/>
              <a:t>-</a:t>
            </a:r>
            <a:r>
              <a:rPr lang="en-IN" sz="1800" dirty="0"/>
              <a:t>Vodafone with Argyle developed a mobile application which detects the fraud in real time and stops it in few seconds after it occurs using Adversarial Machine Learning on </a:t>
            </a:r>
            <a:r>
              <a:rPr lang="en-IN" sz="1800" dirty="0" err="1"/>
              <a:t>Hadoop</a:t>
            </a:r>
            <a:endParaRPr lang="en-IN" sz="1800" dirty="0"/>
          </a:p>
          <a:p>
            <a:pPr lvl="2">
              <a:buNone/>
            </a:pPr>
            <a:r>
              <a:rPr lang="en-IN" sz="1800" dirty="0"/>
              <a:t>-The amount of data generated is beyond the control of humans so they employ more algorithms , sophisticated technology and previous data to stop fraudulent activity 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1083-80A4-49F5-B11D-FEEE11F88B28}" type="slidenum">
              <a:rPr lang="en-IN" smtClean="0"/>
              <a:pPr/>
              <a:t>26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2">
              <a:buNone/>
            </a:pPr>
            <a:r>
              <a:rPr lang="en-IN" sz="2000" dirty="0"/>
              <a:t>-Deloitte helped Orange company to achieve real-time marketing effectiveness by giving out sales promotions , highlighting offers to the users according to the place , time by storing and analyzing huge data in real time </a:t>
            </a:r>
          </a:p>
          <a:p>
            <a:pPr lvl="2">
              <a:buNone/>
            </a:pPr>
            <a:endParaRPr lang="en-IN" sz="2000" dirty="0"/>
          </a:p>
          <a:p>
            <a:pPr lvl="2">
              <a:buNone/>
            </a:pPr>
            <a:r>
              <a:rPr lang="en-IN" sz="2000" dirty="0"/>
              <a:t>-SAP HANA was used which is an in-memory solution designed to deliver versatility and near real-time analytic</a:t>
            </a:r>
          </a:p>
          <a:p>
            <a:endParaRPr lang="en-IN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I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global mobile communications service provider wanted to understand customer location and travel patterns to support </a:t>
            </a:r>
            <a:r>
              <a:rPr lang="en-IN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realtime</a:t>
            </a:r>
            <a:r>
              <a:rPr lang="en-I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promotions, advertising and up-sell of services. In addition, they desired additional, textured information to improve the quality of their network operations and provide enhanced customer service for their most important customers.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1083-80A4-49F5-B11D-FEEE11F88B28}" type="slidenum">
              <a:rPr lang="en-IN" smtClean="0"/>
              <a:pPr/>
              <a:t>27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past, marketing often meant fliers jamming mailboxes, unwanted phone calls during dinner and show-stopping television commercials. Unfortunately, these campaigns were targeted in a scattershot approach, at best. If a company could get just a few people to respond from 10,000 contacts, the initiative was considered a success.</a:t>
            </a:r>
          </a:p>
          <a:p>
            <a:r>
              <a:rPr lang="en-I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That’s changed recently, especially for large organizations in highly competitive industries. By adopting a data-driven and precisely targeted approach to customer outreach, they can increase customer interaction, whether it involves signing up new customers, retaining existing ones or improving overall customer satisfaction.</a:t>
            </a:r>
          </a:p>
          <a:p>
            <a:r>
              <a:rPr lang="en-IN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In less than a decade, it has amassed some 24 million subscribers, making it one of the largest wireless phone carriers in Pakistan.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1083-80A4-49F5-B11D-FEEE11F88B28}" type="slidenum">
              <a:rPr lang="en-IN" smtClean="0"/>
              <a:pPr/>
              <a:t>29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E1083-80A4-49F5-B11D-FEEE11F88B28}" type="slidenum">
              <a:rPr lang="en-IN" smtClean="0"/>
              <a:pPr/>
              <a:t>30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1242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07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040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8668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1151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23659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031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9972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92606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3968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884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42136-3FAA-154F-95D4-92807B6A3123}" type="datetimeFigureOut">
              <a:rPr lang="en-US" smtClean="0"/>
              <a:t>14/09/16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63469-D870-8949-AE74-582B580AB4B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356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17.png"/><Relationship Id="rId7" Type="http://schemas.openxmlformats.org/officeDocument/2006/relationships/image" Target="../media/image16.png"/><Relationship Id="rId8" Type="http://schemas.openxmlformats.org/officeDocument/2006/relationships/image" Target="../media/image27.jpeg"/><Relationship Id="rId9" Type="http://schemas.openxmlformats.org/officeDocument/2006/relationships/image" Target="../media/image28.png"/><Relationship Id="rId10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1" Type="http://schemas.microsoft.com/office/2007/relationships/media" Target="../media/media4.3gp"/><Relationship Id="rId2" Type="http://schemas.openxmlformats.org/officeDocument/2006/relationships/video" Target="../media/media4.3g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pn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7" Type="http://schemas.openxmlformats.org/officeDocument/2006/relationships/image" Target="../media/image11.jp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5" Type="http://schemas.openxmlformats.org/officeDocument/2006/relationships/image" Target="../media/image63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hyperlink" Target="https://info.internet.org/en/" TargetMode="External"/><Relationship Id="rId12" Type="http://schemas.openxmlformats.org/officeDocument/2006/relationships/hyperlink" Target="https://www.youtube.com/watch?v=YYDqpgA6kTA" TargetMode="External"/><Relationship Id="rId13" Type="http://schemas.openxmlformats.org/officeDocument/2006/relationships/hyperlink" Target="https://www.business.att.com/enterprise/Portfolio/internet-of-things/" TargetMode="External"/><Relationship Id="rId14" Type="http://schemas.openxmlformats.org/officeDocument/2006/relationships/hyperlink" Target="http://about.att.com/story/launches_smart_cities_framework.html" TargetMode="External"/><Relationship Id="rId15" Type="http://schemas.openxmlformats.org/officeDocument/2006/relationships/hyperlink" Target="http://about.att.com/story/business_tap_into_iot.html" TargetMode="External"/><Relationship Id="rId16" Type="http://schemas.openxmlformats.org/officeDocument/2006/relationships/hyperlink" Target="https://www.business.att.com/enterprise/Family/internet-of-things/smart-citie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bmsystemsmag.com/power/casestudies/services/ufone_analytics/" TargetMode="External"/><Relationship Id="rId3" Type="http://schemas.openxmlformats.org/officeDocument/2006/relationships/hyperlink" Target="http://www.marketwired.com/press-release/argyle-data-combating-billion-dollar-fraud-industry-with-machine-learning-real-time-1960507.htm" TargetMode="External"/><Relationship Id="rId4" Type="http://schemas.openxmlformats.org/officeDocument/2006/relationships/hyperlink" Target="http://www2.deloitte.com/us/en/pages/technology-media-and-telecommunications/articles/real-time-customer-insight-foresight-with-analytics-making-the-right-call-case-study.html" TargetMode="External"/><Relationship Id="rId5" Type="http://schemas.openxmlformats.org/officeDocument/2006/relationships/hyperlink" Target="https://www.youtube.com/watch?v=PfsgOhQj9kE" TargetMode="External"/><Relationship Id="rId6" Type="http://schemas.openxmlformats.org/officeDocument/2006/relationships/hyperlink" Target="http://bigdata-madesimple.com/11-interesting-big-data-case-studies-in-telecom/" TargetMode="External"/><Relationship Id="rId7" Type="http://schemas.openxmlformats.org/officeDocument/2006/relationships/hyperlink" Target="https://www.aig.com/content/dam/aig/america-canada/us/documents/brochure/iot-case-studies-companies-leading-the-connected-economy-digital-report.pdf" TargetMode="External"/><Relationship Id="rId8" Type="http://schemas.openxmlformats.org/officeDocument/2006/relationships/hyperlink" Target="http://www3.weforum.org/docs/WEFUSA_IndustrialInternet_Report2015.pdf" TargetMode="External"/><Relationship Id="rId9" Type="http://schemas.openxmlformats.org/officeDocument/2006/relationships/hyperlink" Target="https://www.business.att.com/enterprise/Family/cloud/storage/" TargetMode="External"/><Relationship Id="rId10" Type="http://schemas.openxmlformats.org/officeDocument/2006/relationships/hyperlink" Target="http://www.investopedia.com/articles/investing/021315/internetorg-what-it-and-how-it-works.asp%23ixzz4KA4pcDt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735013"/>
            <a:ext cx="7302501" cy="1143000"/>
          </a:xfrm>
        </p:spPr>
        <p:txBody>
          <a:bodyPr>
            <a:normAutofit fontScale="90000"/>
          </a:bodyPr>
          <a:lstStyle/>
          <a:p>
            <a:pPr algn="r"/>
            <a:r>
              <a:rPr lang="fr-BE" b="1" dirty="0" smtClean="0">
                <a:solidFill>
                  <a:srgbClr val="FFFFFF"/>
                </a:solidFill>
              </a:rPr>
              <a:t>INNOVATIONS</a:t>
            </a:r>
            <a:br>
              <a:rPr lang="fr-BE" b="1" dirty="0" smtClean="0">
                <a:solidFill>
                  <a:srgbClr val="FFFFFF"/>
                </a:solidFill>
              </a:rPr>
            </a:br>
            <a:r>
              <a:rPr lang="fr-BE" b="1" dirty="0" smtClean="0">
                <a:solidFill>
                  <a:srgbClr val="FFFFFF"/>
                </a:solidFill>
              </a:rPr>
              <a:t> in Telecommunication Industry</a:t>
            </a:r>
            <a:endParaRPr lang="fr-BE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6450" y="5222875"/>
            <a:ext cx="3146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smtClean="0">
                <a:solidFill>
                  <a:schemeClr val="bg1"/>
                </a:solidFill>
              </a:rPr>
              <a:t>Ning Fang</a:t>
            </a:r>
          </a:p>
          <a:p>
            <a:pPr algn="r"/>
            <a:r>
              <a:rPr lang="fr-BE" dirty="0" smtClean="0">
                <a:solidFill>
                  <a:schemeClr val="bg1"/>
                </a:solidFill>
              </a:rPr>
              <a:t>Nehal Bothra</a:t>
            </a:r>
          </a:p>
          <a:p>
            <a:pPr algn="r"/>
            <a:r>
              <a:rPr lang="fr-BE" dirty="0" smtClean="0">
                <a:solidFill>
                  <a:schemeClr val="bg1"/>
                </a:solidFill>
              </a:rPr>
              <a:t>Vanessa Schlosser</a:t>
            </a:r>
          </a:p>
          <a:p>
            <a:pPr algn="r"/>
            <a:r>
              <a:rPr lang="fr-BE" dirty="0" smtClean="0">
                <a:solidFill>
                  <a:schemeClr val="bg1"/>
                </a:solidFill>
              </a:rPr>
              <a:t>Matviy Kruglov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88265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23888" y="4214191"/>
            <a:ext cx="7886700" cy="1620492"/>
          </a:xfrm>
        </p:spPr>
        <p:txBody>
          <a:bodyPr/>
          <a:lstStyle/>
          <a:p>
            <a:r>
              <a:rPr lang="en-US" dirty="0"/>
              <a:t>Internet of Things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623888" y="5861672"/>
            <a:ext cx="7886700" cy="1500187"/>
          </a:xfrm>
        </p:spPr>
        <p:txBody>
          <a:bodyPr/>
          <a:lstStyle/>
          <a:p>
            <a:r>
              <a:rPr lang="en-US" dirty="0"/>
              <a:t>Smart Cities </a:t>
            </a:r>
          </a:p>
        </p:txBody>
      </p:sp>
      <p:pic>
        <p:nvPicPr>
          <p:cNvPr id="1028" name="Picture 4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6"/>
          <p:cNvSpPr txBox="1">
            <a:spLocks/>
          </p:cNvSpPr>
          <p:nvPr/>
        </p:nvSpPr>
        <p:spPr>
          <a:xfrm>
            <a:off x="115472" y="4735155"/>
            <a:ext cx="10515600" cy="1620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Internet of Things</a:t>
            </a:r>
          </a:p>
          <a:p>
            <a:r>
              <a:rPr lang="en-US" sz="2000" dirty="0"/>
              <a:t>Smart Cities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31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riginalbild anze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77" y="5644477"/>
            <a:ext cx="1546423" cy="10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ternet of Things – AT&amp;T Smart Citi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0448" y="1825625"/>
            <a:ext cx="5801915" cy="4351338"/>
          </a:xfrm>
        </p:spPr>
      </p:pic>
      <p:sp>
        <p:nvSpPr>
          <p:cNvPr id="7" name="TextBox 6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AT&amp;T : Smart Cities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9389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89" y="5165051"/>
            <a:ext cx="2483250" cy="17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Combining IoT to make cities smarter.</a:t>
            </a:r>
          </a:p>
          <a:p>
            <a:r>
              <a:rPr lang="en-US" dirty="0"/>
              <a:t>Collaborating partners: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 descr="Originalbild anze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77" y="5832580"/>
            <a:ext cx="1546423" cy="10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riginalbild anze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55" y="3109394"/>
            <a:ext cx="1106723" cy="83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iginalbild anze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464" y="3229196"/>
            <a:ext cx="2039028" cy="53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riginalbild anzei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5" y="3531895"/>
            <a:ext cx="2425895" cy="24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Originalbild anzei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60" y="4545173"/>
            <a:ext cx="1356427" cy="163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Originalbild anzei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349" y="4245701"/>
            <a:ext cx="1239257" cy="6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Originalbild anzeig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86" y="5463185"/>
            <a:ext cx="1166420" cy="102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Originalbild anzeige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72" y="2992530"/>
            <a:ext cx="1908203" cy="94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AT&amp;T : Smart Cities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105406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03" y="5681904"/>
            <a:ext cx="1707785" cy="117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How does it work?</a:t>
            </a:r>
            <a:endParaRPr lang="en-US" sz="1000" b="1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 Dashboard: “Smart Grid Solutions”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69" y="3279257"/>
            <a:ext cx="5556908" cy="1444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AT&amp;T : Smart Cities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36359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871912" y="1397216"/>
            <a:ext cx="4643438" cy="2206409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Benefits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r>
              <a:rPr lang="en-US" sz="2000" dirty="0"/>
              <a:t> Cost-effective</a:t>
            </a:r>
          </a:p>
          <a:p>
            <a:r>
              <a:rPr lang="en-US" sz="2000" dirty="0"/>
              <a:t> Safe energy – be sustainable </a:t>
            </a:r>
          </a:p>
          <a:p>
            <a:r>
              <a:rPr lang="en-US" sz="2000" dirty="0"/>
              <a:t> Improve quality of life </a:t>
            </a:r>
          </a:p>
          <a:p>
            <a:r>
              <a:rPr lang="en-US" sz="2000" dirty="0"/>
              <a:t> Further engage with their citizen.</a:t>
            </a:r>
          </a:p>
          <a:p>
            <a:endParaRPr lang="en-US" dirty="0"/>
          </a:p>
        </p:txBody>
      </p:sp>
      <p:pic>
        <p:nvPicPr>
          <p:cNvPr id="2050" name="Picture 2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5713654"/>
            <a:ext cx="1390650" cy="95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Originalbild anze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103919"/>
            <a:ext cx="2736207" cy="27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AT&amp;T : Smart Cities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  <p:sp>
        <p:nvSpPr>
          <p:cNvPr id="8" name="Inhaltsplatzhalter 4"/>
          <p:cNvSpPr txBox="1">
            <a:spLocks/>
          </p:cNvSpPr>
          <p:nvPr/>
        </p:nvSpPr>
        <p:spPr>
          <a:xfrm>
            <a:off x="4024312" y="3743433"/>
            <a:ext cx="4643438" cy="25315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u="sng" dirty="0" smtClean="0"/>
              <a:t>TRIZ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err="1" smtClean="0"/>
              <a:t>Dynamization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Decrease of human involvement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Customer expectation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Design point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Nesting</a:t>
            </a:r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68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06" y="1914765"/>
            <a:ext cx="4333344" cy="4067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Cloud ecosystem : « Netbond » 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87147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1" y="1914765"/>
            <a:ext cx="2025076" cy="1900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" y="3557097"/>
            <a:ext cx="3516923" cy="180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12" y="1295191"/>
            <a:ext cx="27178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98912" y="1864326"/>
            <a:ext cx="5486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fr-FR" sz="2000" dirty="0" smtClean="0"/>
              <a:t>Gain </a:t>
            </a:r>
            <a:r>
              <a:rPr lang="fr-FR" sz="2000" dirty="0" err="1"/>
              <a:t>highly</a:t>
            </a:r>
            <a:r>
              <a:rPr lang="fr-FR" sz="2000" dirty="0"/>
              <a:t> </a:t>
            </a:r>
            <a:r>
              <a:rPr lang="fr-FR" sz="2000" dirty="0" err="1"/>
              <a:t>secure</a:t>
            </a:r>
            <a:r>
              <a:rPr lang="fr-FR" sz="2000" dirty="0"/>
              <a:t> </a:t>
            </a:r>
            <a:r>
              <a:rPr lang="fr-FR" sz="2000" dirty="0" err="1"/>
              <a:t>access</a:t>
            </a:r>
            <a:r>
              <a:rPr lang="fr-FR" sz="2000" dirty="0"/>
              <a:t> to </a:t>
            </a:r>
            <a:r>
              <a:rPr lang="fr-FR" sz="2000" dirty="0" err="1"/>
              <a:t>your</a:t>
            </a:r>
            <a:r>
              <a:rPr lang="fr-FR" sz="2000" dirty="0"/>
              <a:t> data and applications </a:t>
            </a:r>
          </a:p>
          <a:p>
            <a:pPr marL="342900" indent="-342900">
              <a:buFont typeface="Arial"/>
              <a:buChar char="•"/>
            </a:pPr>
            <a:endParaRPr lang="fr-FR" sz="1200" dirty="0" smtClean="0"/>
          </a:p>
          <a:p>
            <a:pPr marL="285750" indent="-285750">
              <a:buFont typeface="Arial" charset="0"/>
              <a:buChar char="•"/>
            </a:pPr>
            <a:r>
              <a:rPr lang="fr-FR" sz="2000" dirty="0" smtClean="0"/>
              <a:t>Virtual </a:t>
            </a:r>
            <a:r>
              <a:rPr lang="fr-FR" sz="2000" dirty="0" err="1"/>
              <a:t>access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 smtClean="0"/>
              <a:t>anywhere</a:t>
            </a:r>
            <a:endParaRPr lang="fr-FR" sz="2000" dirty="0" smtClean="0"/>
          </a:p>
          <a:p>
            <a:pPr marL="285750" indent="-285750">
              <a:buFont typeface="Arial" charset="0"/>
              <a:buChar char="•"/>
            </a:pPr>
            <a:endParaRPr lang="fr-FR" sz="1200" dirty="0"/>
          </a:p>
          <a:p>
            <a:pPr marL="285750" indent="-285750">
              <a:buFont typeface="Arial" charset="0"/>
              <a:buChar char="•"/>
            </a:pPr>
            <a:r>
              <a:rPr lang="fr-FR" sz="2000" dirty="0" err="1" smtClean="0"/>
              <a:t>Ease</a:t>
            </a:r>
            <a:r>
              <a:rPr lang="fr-FR" sz="2000" dirty="0" smtClean="0"/>
              <a:t> </a:t>
            </a:r>
            <a:r>
              <a:rPr lang="fr-FR" sz="2000" dirty="0"/>
              <a:t>of applications </a:t>
            </a:r>
            <a:r>
              <a:rPr lang="fr-FR" sz="2000" dirty="0" err="1"/>
              <a:t>integration</a:t>
            </a:r>
            <a:endParaRPr lang="fr-FR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724107" y="1681058"/>
            <a:ext cx="1017508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Cloud ecosystem : « Netbond » 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  <p:sp>
        <p:nvSpPr>
          <p:cNvPr id="12" name="Inhaltsplatzhalter 4"/>
          <p:cNvSpPr txBox="1">
            <a:spLocks/>
          </p:cNvSpPr>
          <p:nvPr/>
        </p:nvSpPr>
        <p:spPr>
          <a:xfrm>
            <a:off x="4151312" y="3743433"/>
            <a:ext cx="4643438" cy="25315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u="sng" dirty="0" smtClean="0"/>
              <a:t>TRIZ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err="1" smtClean="0"/>
              <a:t>Dynamization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Boundary breakdown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Increasing transparency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Nesting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Degree of freedom</a:t>
            </a:r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62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verview of NetBond by AT&amp;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extBox 4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Cloud ecosystem : « Netbond » 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35052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M2M Solutions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  <p:pic>
        <p:nvPicPr>
          <p:cNvPr id="5" name="Picture 4" descr="solution-m2m-machine-to-mach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5" y="1905000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2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068732"/>
            <a:ext cx="4686300" cy="3281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32375" y="2229569"/>
            <a:ext cx="3344698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charset="0"/>
              <a:buChar char="•"/>
            </a:pPr>
            <a:r>
              <a:rPr lang="en-US" sz="1900" dirty="0" smtClean="0"/>
              <a:t>Fast </a:t>
            </a:r>
            <a:r>
              <a:rPr lang="en-US" sz="1900" dirty="0"/>
              <a:t>response </a:t>
            </a:r>
            <a:r>
              <a:rPr lang="en-US" sz="1900" dirty="0" smtClean="0"/>
              <a:t>time</a:t>
            </a:r>
            <a:endParaRPr lang="en-US" sz="1900" dirty="0"/>
          </a:p>
          <a:p>
            <a:pPr marL="285750" lvl="0" indent="-285750" fontAlgn="base">
              <a:buFont typeface="Arial" charset="0"/>
              <a:buChar char="•"/>
            </a:pPr>
            <a:r>
              <a:rPr lang="en-US" sz="1900" dirty="0"/>
              <a:t>Scheduled </a:t>
            </a:r>
            <a:r>
              <a:rPr lang="en-US" sz="1900" dirty="0" smtClean="0"/>
              <a:t>planning</a:t>
            </a:r>
            <a:r>
              <a:rPr lang="en-US" sz="1900" dirty="0"/>
              <a:t> </a:t>
            </a:r>
          </a:p>
          <a:p>
            <a:pPr marL="285750" lvl="0" indent="-285750" fontAlgn="base">
              <a:buFont typeface="Arial" charset="0"/>
              <a:buChar char="•"/>
            </a:pPr>
            <a:r>
              <a:rPr lang="en-US" sz="1900" dirty="0"/>
              <a:t>Asset inventory and visibility </a:t>
            </a:r>
          </a:p>
          <a:p>
            <a:pPr marL="285750" lvl="0" indent="-285750" fontAlgn="base">
              <a:buFont typeface="Arial" charset="0"/>
              <a:buChar char="•"/>
            </a:pPr>
            <a:r>
              <a:rPr lang="en-US" sz="1900" dirty="0"/>
              <a:t>Risk mitigation 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M2M Solutions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5032375" y="4326419"/>
            <a:ext cx="4056063" cy="2531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u="sng" dirty="0" smtClean="0"/>
              <a:t>TRIZ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Decrease of human involvement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Boundary breakdown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Action coordination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Nesting</a:t>
            </a:r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8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0f1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6" y="1285875"/>
            <a:ext cx="4266980" cy="2619375"/>
          </a:xfrm>
          <a:prstGeom prst="rect">
            <a:avLst/>
          </a:prstGeom>
        </p:spPr>
      </p:pic>
      <p:pic>
        <p:nvPicPr>
          <p:cNvPr id="5" name="Picture 4" descr="big-data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285875"/>
            <a:ext cx="3970229" cy="2619375"/>
          </a:xfrm>
          <a:prstGeom prst="rect">
            <a:avLst/>
          </a:prstGeom>
        </p:spPr>
      </p:pic>
      <p:pic>
        <p:nvPicPr>
          <p:cNvPr id="7" name="Picture 6" descr="Capture d’écran 2016-09-13 à 23.02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6" y="3905250"/>
            <a:ext cx="4282662" cy="2667002"/>
          </a:xfrm>
          <a:prstGeom prst="rect">
            <a:avLst/>
          </a:prstGeom>
        </p:spPr>
      </p:pic>
      <p:pic>
        <p:nvPicPr>
          <p:cNvPr id="8" name="Picture 7" descr="shutterstock_9945439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3921125"/>
            <a:ext cx="3970229" cy="25629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2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Digitalization, big data, mobile devices &amp; broadband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43377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&amp;T GE (Mind + Machines).3g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763" y="1572039"/>
            <a:ext cx="8019037" cy="4510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M2M Solutions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081316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1709-iot-farm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60750"/>
          </a:xfrm>
          <a:prstGeom prst="rect">
            <a:avLst/>
          </a:prstGeom>
        </p:spPr>
      </p:pic>
      <p:pic>
        <p:nvPicPr>
          <p:cNvPr id="4" name="Picture 3" descr="Captura-de-pantalla-2015-04-18-a-las-23.58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0751"/>
            <a:ext cx="9144000" cy="3397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874" y="3340874"/>
            <a:ext cx="77311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400" b="1" dirty="0">
                <a:solidFill>
                  <a:schemeClr val="bg1"/>
                </a:solidFill>
              </a:rPr>
              <a:t>Connecting the farm to Internet of Things</a:t>
            </a:r>
          </a:p>
        </p:txBody>
      </p:sp>
    </p:spTree>
    <p:extLst>
      <p:ext uri="{BB962C8B-B14F-4D97-AF65-F5344CB8AC3E}">
        <p14:creationId xmlns:p14="http://schemas.microsoft.com/office/powerpoint/2010/main" val="351678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ei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8519"/>
          <a:stretch>
            <a:fillRect/>
          </a:stretch>
        </p:blipFill>
        <p:spPr>
          <a:xfrm>
            <a:off x="457200" y="1131888"/>
            <a:ext cx="8229600" cy="2622550"/>
          </a:xfrm>
        </p:spPr>
      </p:pic>
      <p:pic>
        <p:nvPicPr>
          <p:cNvPr id="5" name="Picture 4" descr="Capture d’écran 2016-09-13 à 23.14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02063"/>
            <a:ext cx="8229600" cy="281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0404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Traditional agriculture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74117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hn_Deere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27" y="2952749"/>
            <a:ext cx="1919747" cy="1283831"/>
          </a:xfrm>
          <a:prstGeom prst="rect">
            <a:avLst/>
          </a:prstGeom>
        </p:spPr>
      </p:pic>
      <p:pic>
        <p:nvPicPr>
          <p:cNvPr id="5" name="Picture 4" descr="jdlink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24" y="2730500"/>
            <a:ext cx="3013075" cy="1839455"/>
          </a:xfrm>
          <a:prstGeom prst="rect">
            <a:avLst/>
          </a:prstGeom>
        </p:spPr>
      </p:pic>
      <p:pic>
        <p:nvPicPr>
          <p:cNvPr id="6" name="Picture 5" descr="Deere.SeedStar.creditDeere-e14422065582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24" y="904875"/>
            <a:ext cx="3013075" cy="1741586"/>
          </a:xfrm>
          <a:prstGeom prst="rect">
            <a:avLst/>
          </a:prstGeom>
        </p:spPr>
      </p:pic>
      <p:pic>
        <p:nvPicPr>
          <p:cNvPr id="7" name="Picture 6" descr="Capture d’écran 2016-09-13 à 23.41.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25" y="4651374"/>
            <a:ext cx="3013075" cy="1762125"/>
          </a:xfrm>
          <a:prstGeom prst="rect">
            <a:avLst/>
          </a:prstGeom>
        </p:spPr>
      </p:pic>
      <p:pic>
        <p:nvPicPr>
          <p:cNvPr id="3" name="Picture 2" descr="r2b005383_762x45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81253"/>
            <a:ext cx="2936875" cy="1765208"/>
          </a:xfrm>
          <a:prstGeom prst="rect">
            <a:avLst/>
          </a:prstGeom>
        </p:spPr>
      </p:pic>
      <p:pic>
        <p:nvPicPr>
          <p:cNvPr id="8" name="Picture 7" descr="john-deere-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0500"/>
            <a:ext cx="2936875" cy="1839455"/>
          </a:xfrm>
          <a:prstGeom prst="rect">
            <a:avLst/>
          </a:prstGeom>
        </p:spPr>
      </p:pic>
      <p:pic>
        <p:nvPicPr>
          <p:cNvPr id="9" name="Picture 8" descr="r2z005704_762x45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51374"/>
            <a:ext cx="2931745" cy="1762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0404"/>
            <a:ext cx="9120188" cy="836126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3200" b="1" dirty="0" smtClean="0"/>
              <a:t>John Deere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46207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 d’écran 2016-09-13 à 23.4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67212"/>
            <a:ext cx="3270250" cy="2327975"/>
          </a:xfrm>
          <a:prstGeom prst="rect">
            <a:avLst/>
          </a:prstGeom>
        </p:spPr>
      </p:pic>
      <p:pic>
        <p:nvPicPr>
          <p:cNvPr id="5" name="Picture 4" descr="Capture d’écran 2016-09-13 à 23.47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1567212"/>
            <a:ext cx="3438525" cy="2327975"/>
          </a:xfrm>
          <a:prstGeom prst="rect">
            <a:avLst/>
          </a:prstGeom>
        </p:spPr>
      </p:pic>
      <p:pic>
        <p:nvPicPr>
          <p:cNvPr id="6" name="Picture 5" descr="Capture d’écran 2016-09-13 à 23.47.4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4159249"/>
            <a:ext cx="3143250" cy="2390775"/>
          </a:xfrm>
          <a:prstGeom prst="rect">
            <a:avLst/>
          </a:prstGeom>
        </p:spPr>
      </p:pic>
      <p:pic>
        <p:nvPicPr>
          <p:cNvPr id="7" name="Picture 6" descr="Capture d’écran 2016-09-13 à 23.47.5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50" y="4159248"/>
            <a:ext cx="3390997" cy="23907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0404"/>
            <a:ext cx="9120188" cy="907941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4000" b="1" dirty="0" smtClean="0"/>
              <a:t>Monsanto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52720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riculture Io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188" y="1587500"/>
            <a:ext cx="8406662" cy="4729163"/>
          </a:xfrm>
          <a:blipFill rotWithShape="1">
            <a:blip r:embed="rId5"/>
            <a:stretch>
              <a:fillRect/>
            </a:stretch>
          </a:blipFill>
        </p:spPr>
      </p:pic>
      <p:sp>
        <p:nvSpPr>
          <p:cNvPr id="3" name="Inhaltsplatzhalter 4"/>
          <p:cNvSpPr txBox="1">
            <a:spLocks/>
          </p:cNvSpPr>
          <p:nvPr/>
        </p:nvSpPr>
        <p:spPr>
          <a:xfrm>
            <a:off x="2801937" y="0"/>
            <a:ext cx="4643438" cy="2531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 u="sng" dirty="0" smtClean="0"/>
              <a:t>TRIZ</a:t>
            </a:r>
            <a:endParaRPr lang="en-US" sz="2000" dirty="0" smtClean="0"/>
          </a:p>
          <a:p>
            <a:pPr>
              <a:buFont typeface="Wingdings" charset="2"/>
              <a:buChar char="§"/>
            </a:pPr>
            <a:r>
              <a:rPr lang="en-US" sz="2000" dirty="0" smtClean="0"/>
              <a:t>Decrease of human involvement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Action coordination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Nesting</a:t>
            </a:r>
          </a:p>
          <a:p>
            <a:pPr>
              <a:buFont typeface="Wingdings" charset="2"/>
              <a:buChar char="§"/>
            </a:pPr>
            <a:endParaRPr lang="en-US" sz="20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0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IN" sz="2800" b="1" dirty="0"/>
              <a:t>To detect fraud </a:t>
            </a:r>
          </a:p>
          <a:p>
            <a:pPr lvl="2">
              <a:buNone/>
            </a:pPr>
            <a:r>
              <a:rPr lang="en-IN" sz="2000" dirty="0"/>
              <a:t> -Vodafone with Argyle developed a mobile application which detects the fraud in real time and stops it in few seconds after it occurs using </a:t>
            </a:r>
            <a:r>
              <a:rPr lang="en-IN" sz="2000" dirty="0" err="1"/>
              <a:t>Hadoop</a:t>
            </a:r>
            <a:endParaRPr lang="en-IN" sz="2000" dirty="0"/>
          </a:p>
          <a:p>
            <a:pPr lvl="2">
              <a:buNone/>
            </a:pPr>
            <a:r>
              <a:rPr lang="en-IN" sz="2000" dirty="0"/>
              <a:t>-By using more algorithms , sophisticated technology and previous</a:t>
            </a:r>
          </a:p>
          <a:p>
            <a:pPr lvl="2">
              <a:buNone/>
            </a:pPr>
            <a:endParaRPr lang="en-IN" sz="2000" dirty="0"/>
          </a:p>
          <a:p>
            <a:pPr lvl="2">
              <a:buNone/>
            </a:pPr>
            <a:r>
              <a:rPr lang="en-IN" sz="2000" b="1" u="sng" dirty="0"/>
              <a:t>TRIZ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Increasing transparency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Listening / communication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Decrease human involvement-automated</a:t>
            </a:r>
          </a:p>
          <a:p>
            <a:pPr lvl="2">
              <a:buNone/>
            </a:pPr>
            <a:endParaRPr lang="en-IN" sz="1800" dirty="0"/>
          </a:p>
          <a:p>
            <a:pPr lvl="2">
              <a:buNone/>
            </a:pPr>
            <a:endParaRPr lang="en-IN" sz="1800" dirty="0"/>
          </a:p>
          <a:p>
            <a:pPr>
              <a:buNone/>
            </a:pPr>
            <a:endParaRPr lang="en-IN" dirty="0"/>
          </a:p>
        </p:txBody>
      </p:sp>
      <p:pic>
        <p:nvPicPr>
          <p:cNvPr id="1027" name="Picture 3" descr="C:\Users\Nehal Bothra\Downloads\vodafone.jpg"/>
          <p:cNvPicPr>
            <a:picLocks noChangeAspect="1" noChangeArrowheads="1"/>
          </p:cNvPicPr>
          <p:nvPr/>
        </p:nvPicPr>
        <p:blipFill>
          <a:blip r:embed="rId3"/>
          <a:srcRect t="5556"/>
          <a:stretch>
            <a:fillRect/>
          </a:stretch>
        </p:blipFill>
        <p:spPr bwMode="auto">
          <a:xfrm>
            <a:off x="304800" y="5562600"/>
            <a:ext cx="4191000" cy="1295400"/>
          </a:xfrm>
          <a:prstGeom prst="rect">
            <a:avLst/>
          </a:prstGeom>
          <a:noFill/>
        </p:spPr>
      </p:pic>
      <p:pic>
        <p:nvPicPr>
          <p:cNvPr id="1028" name="Picture 4" descr="C:\Users\Nehal Bothra\Downloads\goyp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562600"/>
            <a:ext cx="3810000" cy="914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Innovation using Big Data (1)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51729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648200"/>
          </a:xfrm>
        </p:spPr>
        <p:txBody>
          <a:bodyPr>
            <a:normAutofit/>
          </a:bodyPr>
          <a:lstStyle/>
          <a:p>
            <a:r>
              <a:rPr lang="en-IN" sz="2800" b="1" dirty="0"/>
              <a:t>Real time customer insight</a:t>
            </a:r>
          </a:p>
          <a:p>
            <a:pPr lvl="2">
              <a:buNone/>
            </a:pPr>
            <a:r>
              <a:rPr lang="en-IN" sz="2000" dirty="0"/>
              <a:t>-Deloitte helped Orange company to achieve real-time marketing effectiveness</a:t>
            </a:r>
          </a:p>
          <a:p>
            <a:pPr lvl="2">
              <a:buNone/>
            </a:pPr>
            <a:r>
              <a:rPr lang="en-IN" sz="2000" dirty="0"/>
              <a:t>-SAP HANA was used which is an in-memory solution designed to deliver versatility and near real-time analytic</a:t>
            </a:r>
          </a:p>
          <a:p>
            <a:pPr lvl="2">
              <a:buNone/>
            </a:pPr>
            <a:endParaRPr lang="en-IN" sz="2000" dirty="0"/>
          </a:p>
          <a:p>
            <a:pPr lvl="2">
              <a:buNone/>
            </a:pPr>
            <a:r>
              <a:rPr lang="en-IN" sz="2000" b="1" u="sng" dirty="0"/>
              <a:t> TRIZ 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Customer buying </a:t>
            </a:r>
            <a:r>
              <a:rPr lang="en-IN" sz="2000" dirty="0" err="1"/>
              <a:t>heriachy</a:t>
            </a:r>
            <a:r>
              <a:rPr lang="en-IN" sz="2000" dirty="0"/>
              <a:t> 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Rhythm coordination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Segmentation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Action coordination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Customer expectation</a:t>
            </a:r>
          </a:p>
          <a:p>
            <a:pPr>
              <a:buNone/>
            </a:pPr>
            <a:endParaRPr lang="en-IN" dirty="0"/>
          </a:p>
        </p:txBody>
      </p:sp>
      <p:pic>
        <p:nvPicPr>
          <p:cNvPr id="2050" name="Picture 2" descr="C:\Users\Nehal Bothra\Downloads\images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5857875"/>
            <a:ext cx="4581525" cy="1000125"/>
          </a:xfrm>
          <a:prstGeom prst="rect">
            <a:avLst/>
          </a:prstGeom>
          <a:noFill/>
        </p:spPr>
      </p:pic>
      <p:pic>
        <p:nvPicPr>
          <p:cNvPr id="2051" name="Picture 3" descr="C:\Users\Nehal Bothra\Downloads\download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5610225"/>
            <a:ext cx="3667125" cy="12477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Innovation using Big Data (2)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7404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The future of big data analytics in the telecoms industry</a:t>
            </a:r>
            <a:endParaRPr lang="en-IN" sz="2600" dirty="0">
              <a:solidFill>
                <a:schemeClr val="bg1"/>
              </a:solidFill>
            </a:endParaRPr>
          </a:p>
        </p:txBody>
      </p:sp>
      <p:pic>
        <p:nvPicPr>
          <p:cNvPr id="5" name="The future of big data analytics in the telecoms industr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0" y="112395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74340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IN" sz="2800" b="1" dirty="0"/>
              <a:t>Analyze consumer behaviour </a:t>
            </a:r>
          </a:p>
          <a:p>
            <a:pPr lvl="2">
              <a:buNone/>
            </a:pPr>
            <a:r>
              <a:rPr lang="en-IN" sz="2000" dirty="0"/>
              <a:t>-The Pakistan-based mobile-services provider </a:t>
            </a:r>
            <a:r>
              <a:rPr lang="en-IN" sz="2000" dirty="0" err="1"/>
              <a:t>Ufone</a:t>
            </a:r>
            <a:r>
              <a:rPr lang="en-IN" sz="2000" dirty="0"/>
              <a:t>, is using a combination of big data, software services and enterprise systems to market it’s product  to its customers on individual level </a:t>
            </a:r>
          </a:p>
          <a:p>
            <a:pPr lvl="2">
              <a:buNone/>
            </a:pPr>
            <a:r>
              <a:rPr lang="en-IN" sz="2000" dirty="0"/>
              <a:t>-significantly helped reduce its churn rate</a:t>
            </a:r>
          </a:p>
          <a:p>
            <a:pPr lvl="2">
              <a:buNone/>
            </a:pPr>
            <a:endParaRPr lang="en-IN" sz="2000" dirty="0"/>
          </a:p>
          <a:p>
            <a:pPr lvl="2">
              <a:buNone/>
            </a:pPr>
            <a:r>
              <a:rPr lang="en-IN" sz="2000" b="1" u="sng" dirty="0"/>
              <a:t>TRIZ</a:t>
            </a:r>
            <a:r>
              <a:rPr lang="en-IN" sz="2000" dirty="0"/>
              <a:t> 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Customer buying </a:t>
            </a:r>
            <a:r>
              <a:rPr lang="en-IN" sz="2000" dirty="0" err="1"/>
              <a:t>heriachy</a:t>
            </a:r>
            <a:r>
              <a:rPr lang="en-IN" sz="2000" dirty="0"/>
              <a:t> 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Rhythm Coordination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Segmentation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Action coordination</a:t>
            </a:r>
          </a:p>
          <a:p>
            <a:pPr lvl="2">
              <a:buFont typeface="Wingdings" charset="2"/>
              <a:buChar char="§"/>
            </a:pPr>
            <a:r>
              <a:rPr lang="en-IN" sz="2000" dirty="0"/>
              <a:t>Customer expectation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Innovation using Big Data (3)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99790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icsson_logo-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26" y="895003"/>
            <a:ext cx="3508374" cy="2320925"/>
          </a:xfrm>
          <a:prstGeom prst="rect">
            <a:avLst/>
          </a:prstGeom>
        </p:spPr>
      </p:pic>
      <p:pic>
        <p:nvPicPr>
          <p:cNvPr id="6" name="Picture 5" descr="2000px-Cisc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081683"/>
            <a:ext cx="3143250" cy="1768078"/>
          </a:xfrm>
          <a:prstGeom prst="rect">
            <a:avLst/>
          </a:prstGeom>
        </p:spPr>
      </p:pic>
      <p:pic>
        <p:nvPicPr>
          <p:cNvPr id="8" name="Picture 7" descr="Huawei_corporate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26" y="3215928"/>
            <a:ext cx="3913245" cy="1460500"/>
          </a:xfrm>
          <a:prstGeom prst="rect">
            <a:avLst/>
          </a:prstGeom>
        </p:spPr>
      </p:pic>
      <p:pic>
        <p:nvPicPr>
          <p:cNvPr id="3" name="Picture 2" descr="att_hz_alt_lkp_rgb_po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74" y="2849761"/>
            <a:ext cx="4034727" cy="1987550"/>
          </a:xfrm>
          <a:prstGeom prst="rect">
            <a:avLst/>
          </a:prstGeom>
        </p:spPr>
      </p:pic>
      <p:pic>
        <p:nvPicPr>
          <p:cNvPr id="7" name="Picture 6" descr="Logo-Orange_1234_mediatheque-lightbo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4890740"/>
            <a:ext cx="1516063" cy="1516063"/>
          </a:xfrm>
          <a:prstGeom prst="rect">
            <a:avLst/>
          </a:prstGeom>
        </p:spPr>
      </p:pic>
      <p:pic>
        <p:nvPicPr>
          <p:cNvPr id="9" name="Picture 8" descr="zte-logo-wallpap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39" y="4993928"/>
            <a:ext cx="2166986" cy="1412875"/>
          </a:xfrm>
          <a:prstGeom prst="rect">
            <a:avLst/>
          </a:prstGeom>
        </p:spPr>
      </p:pic>
      <p:pic>
        <p:nvPicPr>
          <p:cNvPr id="10" name="Picture 9" descr="Vodafone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376" y="4922490"/>
            <a:ext cx="2103889" cy="1520059"/>
          </a:xfrm>
          <a:prstGeom prst="rect">
            <a:avLst/>
          </a:prstGeom>
        </p:spPr>
      </p:pic>
      <p:pic>
        <p:nvPicPr>
          <p:cNvPr id="11" name="Picture 10" descr="China-Telecom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65" y="4676428"/>
            <a:ext cx="2650066" cy="19875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World’s leading telecommunication and ICT companies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90818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IN" sz="2400" dirty="0"/>
              <a:t>Mail an animated tune </a:t>
            </a:r>
          </a:p>
          <a:p>
            <a:r>
              <a:rPr lang="en-IN" sz="2400" dirty="0"/>
              <a:t>Photo content card </a:t>
            </a:r>
          </a:p>
          <a:p>
            <a:pPr>
              <a:buNone/>
            </a:pPr>
            <a:r>
              <a:rPr lang="en-IN" sz="2400" b="1" u="sng" dirty="0"/>
              <a:t>TRIZ </a:t>
            </a:r>
          </a:p>
          <a:p>
            <a:pPr>
              <a:buFont typeface="Wingdings" charset="2"/>
              <a:buChar char="§"/>
            </a:pPr>
            <a:r>
              <a:rPr lang="en-IN" sz="2400" dirty="0"/>
              <a:t>Customer expectation- experience </a:t>
            </a:r>
          </a:p>
          <a:p>
            <a:pPr>
              <a:buFont typeface="Wingdings" charset="2"/>
              <a:buChar char="§"/>
            </a:pPr>
            <a:r>
              <a:rPr lang="en-IN" sz="2400" dirty="0"/>
              <a:t>Decrease human involvement – Human semi-automated tool</a:t>
            </a:r>
          </a:p>
          <a:p>
            <a:pPr>
              <a:buFont typeface="Wingdings" charset="2"/>
              <a:buChar char="§"/>
            </a:pPr>
            <a:r>
              <a:rPr lang="en-IN" sz="2400" dirty="0"/>
              <a:t>Increasing dimensionality -2D</a:t>
            </a:r>
          </a:p>
          <a:p>
            <a:endParaRPr lang="en-IN" dirty="0"/>
          </a:p>
          <a:p>
            <a:pPr>
              <a:buNone/>
            </a:pP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2299" r="12738"/>
          <a:stretch>
            <a:fillRect/>
          </a:stretch>
        </p:blipFill>
        <p:spPr bwMode="auto">
          <a:xfrm>
            <a:off x="4876800" y="4019550"/>
            <a:ext cx="42672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1303" t="6250" r="20717" b="26042"/>
          <a:stretch>
            <a:fillRect/>
          </a:stretch>
        </p:blipFill>
        <p:spPr bwMode="auto">
          <a:xfrm>
            <a:off x="0" y="4114800"/>
            <a:ext cx="417810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22225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World’s best mobile phone store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589929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World's coolest Mobile Phone Shop is in </a:t>
            </a:r>
            <a:r>
              <a:rPr lang="en-US" sz="3000" dirty="0" smtClean="0">
                <a:solidFill>
                  <a:srgbClr val="FFFFFF"/>
                </a:solidFill>
              </a:rPr>
              <a:t>Japan</a:t>
            </a:r>
            <a:endParaRPr lang="en-IN" sz="3000" dirty="0">
              <a:solidFill>
                <a:srgbClr val="FFFFFF"/>
              </a:solidFill>
            </a:endParaRPr>
          </a:p>
        </p:txBody>
      </p:sp>
      <p:pic>
        <p:nvPicPr>
          <p:cNvPr id="5" name="World's coolest Mobile Phone Shop is in Japan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163" y="1571624"/>
            <a:ext cx="7130425" cy="4554539"/>
          </a:xfrm>
          <a:blipFill rotWithShape="1">
            <a:blip r:embed="rId5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176088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12" y="2984500"/>
            <a:ext cx="9120188" cy="907941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4000" dirty="0" smtClean="0"/>
              <a:t>THANKS !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2275961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812" y="2984500"/>
            <a:ext cx="9120188" cy="907941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4000" dirty="0" smtClean="0"/>
              <a:t>QUESTIONS ?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128348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5441"/>
            <a:ext cx="8229600" cy="5838933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IN" sz="1200" dirty="0">
                <a:latin typeface="+mj-lt"/>
                <a:hlinkClick r:id="rId2"/>
              </a:rPr>
              <a:t>http://www.ibmsystemsmag.com/power/casestudies/services/ufone_analytics</a:t>
            </a:r>
            <a:r>
              <a:rPr lang="en-IN" sz="1200" dirty="0" smtClean="0">
                <a:latin typeface="+mj-lt"/>
                <a:hlinkClick r:id="rId2"/>
              </a:rPr>
              <a:t>/</a:t>
            </a:r>
            <a:endParaRPr lang="en-IN" sz="1200" dirty="0" smtClean="0">
              <a:latin typeface="+mj-lt"/>
            </a:endParaRPr>
          </a:p>
          <a:p>
            <a:pPr marL="0" indent="0">
              <a:lnSpc>
                <a:spcPct val="50000"/>
              </a:lnSpc>
              <a:buNone/>
            </a:pPr>
            <a:endParaRPr lang="en-IN" sz="1200" dirty="0" smtClean="0">
              <a:latin typeface="+mj-lt"/>
            </a:endParaRPr>
          </a:p>
          <a:p>
            <a:pPr>
              <a:lnSpc>
                <a:spcPct val="110000"/>
              </a:lnSpc>
            </a:pPr>
            <a:r>
              <a:rPr lang="en-IN" sz="1200" dirty="0" smtClean="0">
                <a:latin typeface="+mj-lt"/>
                <a:hlinkClick r:id="rId3"/>
              </a:rPr>
              <a:t>http</a:t>
            </a:r>
            <a:r>
              <a:rPr lang="en-IN" sz="1200" dirty="0">
                <a:latin typeface="+mj-lt"/>
                <a:hlinkClick r:id="rId3"/>
              </a:rPr>
              <a:t>://www.marketwired.com/press-release/argyle-data-combating-billion-dollar-fraud-industry-with-machine-learning-real-time-1960507.</a:t>
            </a:r>
            <a:r>
              <a:rPr lang="en-IN" sz="1200" dirty="0" smtClean="0">
                <a:latin typeface="+mj-lt"/>
                <a:hlinkClick r:id="rId3"/>
              </a:rPr>
              <a:t>htm</a:t>
            </a:r>
            <a:r>
              <a:rPr lang="en-IN" sz="1200" dirty="0" smtClean="0">
                <a:latin typeface="+mj-lt"/>
              </a:rPr>
              <a:t> </a:t>
            </a:r>
            <a:r>
              <a:rPr lang="en-IN" sz="1200" dirty="0">
                <a:latin typeface="+mj-lt"/>
              </a:rPr>
              <a:t/>
            </a:r>
            <a:br>
              <a:rPr lang="en-IN" sz="1200" dirty="0">
                <a:latin typeface="+mj-lt"/>
              </a:rPr>
            </a:br>
            <a:endParaRPr lang="en-IN" sz="1200" dirty="0">
              <a:latin typeface="+mj-lt"/>
            </a:endParaRPr>
          </a:p>
          <a:p>
            <a:r>
              <a:rPr lang="en-IN" sz="1200" dirty="0">
                <a:latin typeface="+mj-lt"/>
                <a:hlinkClick r:id="rId4"/>
              </a:rPr>
              <a:t>http://www2.deloitte.com/us/en/pages/technology-media-and-telecommunications/articles/real-time-customer-insight-foresight-with-analytics-making-the-right-call-case-study.html</a:t>
            </a:r>
            <a:r>
              <a:rPr lang="en-IN" sz="1200" dirty="0" smtClean="0">
                <a:latin typeface="+mj-lt"/>
                <a:hlinkClick r:id="rId4"/>
              </a:rPr>
              <a:t>#</a:t>
            </a:r>
            <a:r>
              <a:rPr lang="en-IN" sz="1200" dirty="0" smtClean="0">
                <a:latin typeface="+mj-lt"/>
              </a:rPr>
              <a:t> </a:t>
            </a:r>
            <a:r>
              <a:rPr lang="en-IN" sz="1200" dirty="0">
                <a:latin typeface="+mj-lt"/>
              </a:rPr>
              <a:t/>
            </a:r>
            <a:br>
              <a:rPr lang="en-IN" sz="1200" dirty="0">
                <a:latin typeface="+mj-lt"/>
              </a:rPr>
            </a:br>
            <a:endParaRPr lang="en-IN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IN" sz="1200" dirty="0">
                <a:latin typeface="+mj-lt"/>
                <a:hlinkClick r:id="rId5"/>
              </a:rPr>
              <a:t>https://www.youtube.com/watch?v=</a:t>
            </a:r>
            <a:r>
              <a:rPr lang="en-IN" sz="1200" dirty="0" smtClean="0">
                <a:latin typeface="+mj-lt"/>
                <a:hlinkClick r:id="rId5"/>
              </a:rPr>
              <a:t>PfsgOhQj9kE</a:t>
            </a:r>
            <a:r>
              <a:rPr lang="en-IN" sz="1200" dirty="0" smtClean="0">
                <a:latin typeface="+mj-lt"/>
              </a:rPr>
              <a:t> </a:t>
            </a:r>
            <a:r>
              <a:rPr lang="en-IN" sz="1200" dirty="0">
                <a:latin typeface="+mj-lt"/>
              </a:rPr>
              <a:t/>
            </a:r>
            <a:br>
              <a:rPr lang="en-IN" sz="1200" dirty="0">
                <a:latin typeface="+mj-lt"/>
              </a:rPr>
            </a:br>
            <a:r>
              <a:rPr lang="en-IN" sz="1200" dirty="0" smtClean="0">
                <a:latin typeface="+mj-lt"/>
              </a:rPr>
              <a:t> </a:t>
            </a:r>
            <a:endParaRPr lang="en-IN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IN" sz="1200" dirty="0">
                <a:latin typeface="+mj-lt"/>
                <a:hlinkClick r:id="rId6"/>
              </a:rPr>
              <a:t>http://bigdata-madesimple.com/11-interesting-big-data-case-studies-in-telecom</a:t>
            </a:r>
            <a:r>
              <a:rPr lang="en-IN" sz="1200" dirty="0" smtClean="0">
                <a:latin typeface="+mj-lt"/>
                <a:hlinkClick r:id="rId6"/>
              </a:rPr>
              <a:t>/</a:t>
            </a:r>
            <a:r>
              <a:rPr lang="en-IN" sz="1200" dirty="0" smtClean="0">
                <a:latin typeface="+mj-lt"/>
              </a:rPr>
              <a:t> </a:t>
            </a:r>
          </a:p>
          <a:p>
            <a:pPr>
              <a:lnSpc>
                <a:spcPct val="50000"/>
              </a:lnSpc>
            </a:pPr>
            <a:endParaRPr lang="en-IN" sz="1200" dirty="0" smtClean="0">
              <a:latin typeface="+mj-lt"/>
            </a:endParaRPr>
          </a:p>
          <a:p>
            <a:r>
              <a:rPr lang="en-US" sz="1200" dirty="0">
                <a:latin typeface="+mj-lt"/>
                <a:hlinkClick r:id="rId7"/>
              </a:rPr>
              <a:t>https://www.aig.com/content/dam/aig/america-canada/us/documents/brochure/iot-case-studies-companies-leading-the-connected-economy-digital-report.pdf</a:t>
            </a:r>
            <a:r>
              <a:rPr lang="en-US" sz="1200" dirty="0">
                <a:latin typeface="+mj-lt"/>
              </a:rPr>
              <a:t> </a:t>
            </a:r>
            <a:endParaRPr lang="en-US" sz="1200" dirty="0" smtClean="0">
              <a:latin typeface="+mj-lt"/>
            </a:endParaRPr>
          </a:p>
          <a:p>
            <a:pPr>
              <a:lnSpc>
                <a:spcPct val="50000"/>
              </a:lnSpc>
            </a:pPr>
            <a:endParaRPr lang="en-US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8"/>
              </a:rPr>
              <a:t>http://www3.weforum.org/docs/WEFUSA_IndustrialInternet_Report2015.pdf</a:t>
            </a:r>
            <a:r>
              <a:rPr lang="en-US" sz="1200" dirty="0">
                <a:latin typeface="+mj-lt"/>
              </a:rPr>
              <a:t> </a:t>
            </a:r>
            <a:endParaRPr lang="en-US" sz="1200" dirty="0" smtClean="0">
              <a:latin typeface="+mj-lt"/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9"/>
              </a:rPr>
              <a:t>https://www.business.att.com/enterprise/Family/cloud/storage</a:t>
            </a:r>
            <a:r>
              <a:rPr lang="en-US" sz="1200" dirty="0" smtClean="0">
                <a:latin typeface="+mj-lt"/>
                <a:hlinkClick r:id="rId9"/>
              </a:rPr>
              <a:t>/</a:t>
            </a:r>
            <a:endParaRPr lang="en-US" sz="1200" dirty="0" smtClean="0">
              <a:latin typeface="+mj-lt"/>
            </a:endParaRPr>
          </a:p>
          <a:p>
            <a:pPr>
              <a:lnSpc>
                <a:spcPct val="50000"/>
              </a:lnSpc>
            </a:pPr>
            <a:endParaRPr lang="en-IN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10"/>
              </a:rPr>
              <a:t>http://www.investopedia.com/articles/investing/021315/internetorg-what-it-and-how-it-works.asp#</a:t>
            </a:r>
            <a:r>
              <a:rPr lang="en-US" sz="1200" dirty="0" smtClean="0">
                <a:latin typeface="+mj-lt"/>
                <a:hlinkClick r:id="rId10"/>
              </a:rPr>
              <a:t>ixzz4KA4pcDtl</a:t>
            </a:r>
            <a:endParaRPr lang="en-US" sz="1200" dirty="0" smtClean="0">
              <a:latin typeface="+mj-lt"/>
            </a:endParaRPr>
          </a:p>
          <a:p>
            <a:pPr marL="0" indent="0">
              <a:lnSpc>
                <a:spcPct val="50000"/>
              </a:lnSpc>
              <a:buNone/>
            </a:pP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11"/>
              </a:rPr>
              <a:t>https://info.internet.org/en</a:t>
            </a:r>
            <a:r>
              <a:rPr lang="en-US" sz="1200" dirty="0" smtClean="0">
                <a:latin typeface="+mj-lt"/>
                <a:hlinkClick r:id="rId11"/>
              </a:rPr>
              <a:t>/</a:t>
            </a:r>
            <a:endParaRPr lang="en-US" sz="1200" dirty="0" smtClean="0">
              <a:latin typeface="+mj-lt"/>
            </a:endParaRPr>
          </a:p>
          <a:p>
            <a:pPr>
              <a:lnSpc>
                <a:spcPct val="50000"/>
              </a:lnSpc>
            </a:pP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12"/>
              </a:rPr>
              <a:t>https://www.youtube.com/watch?v=YYDqpgA6kTA</a:t>
            </a:r>
            <a:r>
              <a:rPr lang="en-US" sz="1200" dirty="0">
                <a:latin typeface="+mj-lt"/>
              </a:rPr>
              <a:t> </a:t>
            </a: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</a:rPr>
              <a:t> </a:t>
            </a: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13"/>
              </a:rPr>
              <a:t>https://www.business.att.com/enterprise/Portfolio/internet-of-things</a:t>
            </a:r>
            <a:r>
              <a:rPr lang="en-US" sz="1200" dirty="0" smtClean="0">
                <a:latin typeface="+mj-lt"/>
                <a:hlinkClick r:id="rId13"/>
              </a:rPr>
              <a:t>/</a:t>
            </a:r>
            <a:endParaRPr lang="en-US" sz="1200" dirty="0" smtClean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 smtClean="0">
                <a:latin typeface="+mj-lt"/>
              </a:rPr>
              <a:t> </a:t>
            </a: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14"/>
              </a:rPr>
              <a:t>http://about.att.com/story/</a:t>
            </a:r>
            <a:r>
              <a:rPr lang="en-US" sz="1200" dirty="0" smtClean="0">
                <a:latin typeface="+mj-lt"/>
                <a:hlinkClick r:id="rId14"/>
              </a:rPr>
              <a:t>launches_smart_cities_framework.html</a:t>
            </a:r>
            <a:endParaRPr lang="en-US" sz="1200" dirty="0" smtClean="0">
              <a:latin typeface="+mj-lt"/>
            </a:endParaRPr>
          </a:p>
          <a:p>
            <a:pPr>
              <a:lnSpc>
                <a:spcPct val="50000"/>
              </a:lnSpc>
            </a:pP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15"/>
              </a:rPr>
              <a:t>http://about.att.com/story/</a:t>
            </a:r>
            <a:r>
              <a:rPr lang="en-US" sz="1200" dirty="0" smtClean="0">
                <a:latin typeface="+mj-lt"/>
                <a:hlinkClick r:id="rId15"/>
              </a:rPr>
              <a:t>business_tap_into_iot.html</a:t>
            </a:r>
            <a:endParaRPr lang="en-US" sz="1200" dirty="0" smtClean="0">
              <a:latin typeface="+mj-lt"/>
            </a:endParaRPr>
          </a:p>
          <a:p>
            <a:pPr>
              <a:lnSpc>
                <a:spcPct val="50000"/>
              </a:lnSpc>
            </a:pP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r>
              <a:rPr lang="en-US" sz="1200" dirty="0">
                <a:latin typeface="+mj-lt"/>
                <a:hlinkClick r:id="rId16"/>
              </a:rPr>
              <a:t>https://www.business.att.com/enterprise/Family/internet-of-things/smart-cities/</a:t>
            </a:r>
            <a:endParaRPr lang="fr-FR" sz="1200" dirty="0">
              <a:latin typeface="+mj-lt"/>
            </a:endParaRPr>
          </a:p>
          <a:p>
            <a:pPr>
              <a:lnSpc>
                <a:spcPct val="50000"/>
              </a:lnSpc>
            </a:pPr>
            <a:endParaRPr lang="en-IN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20188" cy="907941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4000" dirty="0" smtClean="0"/>
              <a:t>References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58553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098" name="Picture 2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6"/>
          <p:cNvSpPr txBox="1">
            <a:spLocks/>
          </p:cNvSpPr>
          <p:nvPr/>
        </p:nvSpPr>
        <p:spPr>
          <a:xfrm>
            <a:off x="623888" y="4214191"/>
            <a:ext cx="7886700" cy="16204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Internet.org</a:t>
            </a:r>
          </a:p>
        </p:txBody>
      </p:sp>
      <p:sp>
        <p:nvSpPr>
          <p:cNvPr id="7" name="Textplatzhalter 7"/>
          <p:cNvSpPr txBox="1">
            <a:spLocks/>
          </p:cNvSpPr>
          <p:nvPr/>
        </p:nvSpPr>
        <p:spPr>
          <a:xfrm>
            <a:off x="623888" y="5861672"/>
            <a:ext cx="78867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“Aquila”  </a:t>
            </a:r>
          </a:p>
        </p:txBody>
      </p:sp>
    </p:spTree>
    <p:extLst>
      <p:ext uri="{BB962C8B-B14F-4D97-AF65-F5344CB8AC3E}">
        <p14:creationId xmlns:p14="http://schemas.microsoft.com/office/powerpoint/2010/main" val="87241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Initiative by Mark Zuckerberg</a:t>
            </a:r>
          </a:p>
        </p:txBody>
      </p:sp>
      <p:pic>
        <p:nvPicPr>
          <p:cNvPr id="7170" name="Picture 2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04" y="3324066"/>
            <a:ext cx="3359426" cy="251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rechblase: oval 3"/>
          <p:cNvSpPr/>
          <p:nvPr/>
        </p:nvSpPr>
        <p:spPr>
          <a:xfrm>
            <a:off x="5041412" y="1984655"/>
            <a:ext cx="4102588" cy="2008088"/>
          </a:xfrm>
          <a:prstGeom prst="wedgeEllipseCallout">
            <a:avLst>
              <a:gd name="adj1" fmla="val -76432"/>
              <a:gd name="adj2" fmla="val 68486"/>
            </a:avLst>
          </a:prstGeom>
          <a:solidFill>
            <a:srgbClr val="123A82"/>
          </a:solidFill>
          <a:ln>
            <a:solidFill>
              <a:srgbClr val="0C28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“Bringing together technology leader, Nonprofits and local communities to connect the two thirds of the world that doesn’t have internet access.”</a:t>
            </a:r>
          </a:p>
          <a:p>
            <a:pPr algn="ctr"/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4820383" y="4212419"/>
            <a:ext cx="38642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Benefits: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healthcare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economic situation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Internet.org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96230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Innovations used to provide connectivity:</a:t>
            </a:r>
          </a:p>
          <a:p>
            <a:pPr marL="0" indent="0">
              <a:buNone/>
            </a:pPr>
            <a:endParaRPr lang="en-US" sz="2400" dirty="0"/>
          </a:p>
          <a:p>
            <a:pPr marL="514350" indent="-514350">
              <a:buAutoNum type="arabicPeriod"/>
            </a:pPr>
            <a:r>
              <a:rPr lang="en-US" sz="2400" b="1" dirty="0"/>
              <a:t>Building on already existing telecommunication networks</a:t>
            </a:r>
            <a:r>
              <a:rPr lang="en-US" sz="2400" dirty="0" smtClean="0"/>
              <a:t>:</a:t>
            </a:r>
            <a:endParaRPr lang="en-US" sz="2400" dirty="0"/>
          </a:p>
          <a:p>
            <a:pPr lvl="1"/>
            <a:r>
              <a:rPr lang="en-US" sz="2400" dirty="0"/>
              <a:t>Drones</a:t>
            </a:r>
          </a:p>
          <a:p>
            <a:pPr lvl="1"/>
            <a:r>
              <a:rPr lang="en-US" sz="2400" dirty="0"/>
              <a:t>Satellites</a:t>
            </a:r>
          </a:p>
          <a:p>
            <a:pPr lvl="1"/>
            <a:r>
              <a:rPr lang="en-US" sz="2400" dirty="0"/>
              <a:t>Lasers </a:t>
            </a:r>
          </a:p>
          <a:p>
            <a:pPr lvl="1"/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Result: 25 million connected people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Internet.org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99775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b="1" dirty="0"/>
              <a:t>Partnerships with telecommunication companies</a:t>
            </a:r>
            <a:r>
              <a:rPr lang="de-DE" sz="2800" b="1" dirty="0"/>
              <a:t>, e.g.: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en-US" sz="2800" b="1" dirty="0"/>
              <a:t>Application </a:t>
            </a:r>
            <a:r>
              <a:rPr lang="en-US" sz="2800" b="1" dirty="0" err="1"/>
              <a:t>internet.org</a:t>
            </a:r>
            <a:r>
              <a:rPr lang="en-US" sz="2800" b="1" dirty="0" smtClean="0"/>
              <a:t>:</a:t>
            </a:r>
          </a:p>
          <a:p>
            <a:pPr lvl="1"/>
            <a:r>
              <a:rPr lang="en-US" dirty="0"/>
              <a:t>Enabling users access to free basic apps (i.e. Facebook, </a:t>
            </a:r>
            <a:r>
              <a:rPr lang="en-US" dirty="0" err="1"/>
              <a:t>AccuWeather</a:t>
            </a:r>
            <a:r>
              <a:rPr lang="en-US" dirty="0"/>
              <a:t>, </a:t>
            </a:r>
            <a:r>
              <a:rPr lang="de-DE" dirty="0"/>
              <a:t>Google Search</a:t>
            </a:r>
            <a:r>
              <a:rPr lang="de-DE" dirty="0" smtClean="0"/>
              <a:t>)</a:t>
            </a:r>
            <a:endParaRPr lang="en-US" dirty="0"/>
          </a:p>
          <a:p>
            <a:pPr lvl="1"/>
            <a:r>
              <a:rPr lang="en-US" dirty="0"/>
              <a:t>Currently available </a:t>
            </a:r>
            <a:r>
              <a:rPr lang="de-DE" dirty="0"/>
              <a:t>in </a:t>
            </a:r>
            <a:r>
              <a:rPr lang="en-US" dirty="0"/>
              <a:t>India, Ghana, Colombia, Kenya, Tanzania, Indonesia and </a:t>
            </a:r>
            <a:r>
              <a:rPr lang="en-US" dirty="0" smtClean="0"/>
              <a:t>Zambia</a:t>
            </a:r>
            <a:endParaRPr lang="en-US" dirty="0"/>
          </a:p>
        </p:txBody>
      </p:sp>
      <p:pic>
        <p:nvPicPr>
          <p:cNvPr id="4" name="Picture 10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702" y="2457956"/>
            <a:ext cx="898063" cy="108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riginalbild anzei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109" y="2263584"/>
            <a:ext cx="1425912" cy="14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Originalbild anzei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51" y="2263584"/>
            <a:ext cx="1545728" cy="127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Internet.org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97479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1" y="1186836"/>
            <a:ext cx="8874126" cy="2289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2. Developing new innovations to reach </a:t>
            </a:r>
            <a:r>
              <a:rPr lang="en-US" sz="2600" b="1" dirty="0" smtClean="0"/>
              <a:t>remote places: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“Aquila” 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	 unmanned </a:t>
            </a:r>
            <a:r>
              <a:rPr lang="en-US" sz="2400" dirty="0" smtClean="0">
                <a:sym typeface="Wingdings" panose="05000000000000000000" pitchFamily="2" charset="2"/>
              </a:rPr>
              <a:t>aircraft powered </a:t>
            </a:r>
            <a:r>
              <a:rPr lang="en-US" sz="2400" dirty="0">
                <a:sym typeface="Wingdings" panose="05000000000000000000" pitchFamily="2" charset="2"/>
              </a:rPr>
              <a:t>by solar cells.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Lasers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9218" name="Picture 2" descr="Origina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8" y="3825876"/>
            <a:ext cx="3779788" cy="28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Internet.org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46625" y="4699001"/>
            <a:ext cx="298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u="sng" dirty="0" smtClean="0"/>
              <a:t>TRIZ</a:t>
            </a:r>
          </a:p>
          <a:p>
            <a:endParaRPr lang="fr-BE" dirty="0"/>
          </a:p>
          <a:p>
            <a:pPr marL="285750" indent="-285750">
              <a:buFont typeface="Wingdings" charset="2"/>
              <a:buChar char="§"/>
            </a:pPr>
            <a:r>
              <a:rPr lang="fr-BE" dirty="0" smtClean="0"/>
              <a:t>Dynamization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21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cebook launches its unmanned solar-powered internet service provid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448" y="1825625"/>
            <a:ext cx="5801915" cy="4351338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20188" cy="789960"/>
          </a:xfrm>
          <a:prstGeom prst="rect">
            <a:avLst/>
          </a:prstGeom>
          <a:solidFill>
            <a:srgbClr val="2D94FF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fr-BE" sz="1600" dirty="0" smtClean="0"/>
          </a:p>
          <a:p>
            <a:pPr algn="ctr">
              <a:lnSpc>
                <a:spcPct val="50000"/>
              </a:lnSpc>
            </a:pPr>
            <a:r>
              <a:rPr lang="fr-BE" sz="2600" dirty="0" smtClean="0"/>
              <a:t>Internet.org</a:t>
            </a:r>
          </a:p>
          <a:p>
            <a:pPr algn="ctr">
              <a:lnSpc>
                <a:spcPct val="50000"/>
              </a:lnSpc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33453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384</TotalTime>
  <Words>884</Words>
  <Application>Microsoft Macintosh PowerPoint</Application>
  <PresentationFormat>On-screen Show (4:3)</PresentationFormat>
  <Paragraphs>216</Paragraphs>
  <Slides>34</Slides>
  <Notes>6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INNOVATIONS  in Telecommunication Industry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Internet of Things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 of big data analytics in the telecoms industry</vt:lpstr>
      <vt:lpstr>PowerPoint Presentation</vt:lpstr>
      <vt:lpstr>PowerPoint Presentation</vt:lpstr>
      <vt:lpstr>World's coolest Mobile Phone Shop is in Japan</vt:lpstr>
      <vt:lpstr>PowerPoint Presentation</vt:lpstr>
      <vt:lpstr>PowerPoint Presentation</vt:lpstr>
      <vt:lpstr>PowerPoint Presentation</vt:lpstr>
    </vt:vector>
  </TitlesOfParts>
  <Company>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 Kong</dc:creator>
  <cp:lastModifiedBy>King Kong</cp:lastModifiedBy>
  <cp:revision>30</cp:revision>
  <dcterms:created xsi:type="dcterms:W3CDTF">2016-09-13T20:47:57Z</dcterms:created>
  <dcterms:modified xsi:type="dcterms:W3CDTF">2016-09-14T21:04:31Z</dcterms:modified>
</cp:coreProperties>
</file>