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63" r:id="rId4"/>
    <p:sldId id="264" r:id="rId5"/>
    <p:sldId id="273" r:id="rId6"/>
    <p:sldId id="258" r:id="rId7"/>
    <p:sldId id="259" r:id="rId8"/>
    <p:sldId id="260" r:id="rId9"/>
    <p:sldId id="271" r:id="rId10"/>
    <p:sldId id="261" r:id="rId11"/>
    <p:sldId id="262" r:id="rId12"/>
    <p:sldId id="268" r:id="rId13"/>
    <p:sldId id="265" r:id="rId14"/>
    <p:sldId id="266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/>
    <p:restoredTop sz="94674"/>
  </p:normalViewPr>
  <p:slideViewPr>
    <p:cSldViewPr snapToGrid="0" snapToObjects="1">
      <p:cViewPr varScale="1">
        <p:scale>
          <a:sx n="67" d="100"/>
          <a:sy n="67" d="100"/>
        </p:scale>
        <p:origin x="75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8561F-9EED-EB43-B5AC-E1014D6305D5}" type="datetimeFigureOut">
              <a:rPr lang="fr-FR" smtClean="0"/>
              <a:t>15/09/2016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30241-976F-8740-A6CD-DD5B426797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2727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I</a:t>
            </a:r>
            <a:r>
              <a:rPr lang="es-MX" baseline="0" dirty="0" smtClean="0"/>
              <a:t> </a:t>
            </a:r>
            <a:r>
              <a:rPr lang="es-MX" baseline="0" dirty="0" err="1" smtClean="0"/>
              <a:t>will</a:t>
            </a:r>
            <a:r>
              <a:rPr lang="es-MX" baseline="0" dirty="0" smtClean="0"/>
              <a:t> </a:t>
            </a:r>
            <a:r>
              <a:rPr lang="es-MX" baseline="0" dirty="0" err="1" smtClean="0"/>
              <a:t>play</a:t>
            </a:r>
            <a:r>
              <a:rPr lang="es-MX" baseline="0" dirty="0" smtClean="0"/>
              <a:t> v</a:t>
            </a:r>
            <a:r>
              <a:rPr lang="es-MX" dirty="0" smtClean="0"/>
              <a:t>ideo </a:t>
            </a:r>
            <a:r>
              <a:rPr lang="es-MX" dirty="0" err="1" smtClean="0"/>
              <a:t>until</a:t>
            </a:r>
            <a:r>
              <a:rPr lang="es-MX" dirty="0" smtClean="0"/>
              <a:t> 1:37 </a:t>
            </a:r>
            <a:r>
              <a:rPr lang="es-MX" dirty="0" err="1" smtClean="0"/>
              <a:t>sec</a:t>
            </a:r>
            <a:endParaRPr lang="es-MX" dirty="0" smtClean="0"/>
          </a:p>
          <a:p>
            <a:r>
              <a:rPr lang="es-MX" dirty="0" smtClean="0"/>
              <a:t>https://www.youtube.com/watch?v=DdXPzldzTZE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295ED-CC08-478A-95DD-8F90E70830FC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2392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I</a:t>
            </a:r>
            <a:r>
              <a:rPr lang="es-MX" baseline="0" dirty="0" smtClean="0"/>
              <a:t> </a:t>
            </a:r>
            <a:r>
              <a:rPr lang="es-MX" baseline="0" dirty="0" err="1" smtClean="0"/>
              <a:t>will</a:t>
            </a:r>
            <a:r>
              <a:rPr lang="es-MX" baseline="0" dirty="0" smtClean="0"/>
              <a:t> </a:t>
            </a:r>
            <a:r>
              <a:rPr lang="es-MX" baseline="0" dirty="0" err="1" smtClean="0"/>
              <a:t>play</a:t>
            </a:r>
            <a:r>
              <a:rPr lang="es-MX" baseline="0" dirty="0" smtClean="0"/>
              <a:t> v</a:t>
            </a:r>
            <a:r>
              <a:rPr lang="es-MX" dirty="0" smtClean="0"/>
              <a:t>ideo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from</a:t>
            </a:r>
            <a:r>
              <a:rPr lang="es-MX" baseline="0" dirty="0" smtClean="0"/>
              <a:t> 0.50 </a:t>
            </a:r>
            <a:r>
              <a:rPr lang="es-MX" baseline="0" dirty="0" err="1" smtClean="0"/>
              <a:t>sec</a:t>
            </a:r>
            <a:endParaRPr lang="es-MX" baseline="0" dirty="0" smtClean="0"/>
          </a:p>
          <a:p>
            <a:r>
              <a:rPr lang="es-MX" dirty="0" smtClean="0"/>
              <a:t>https://www.youtube.com/watch?v=2zC1QGv2na4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295ED-CC08-478A-95DD-8F90E70830FC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1931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https://www.youtube.com/watch?v=QSJVU7PK660</a:t>
            </a:r>
          </a:p>
          <a:p>
            <a:r>
              <a:rPr lang="es-MX" dirty="0" smtClean="0"/>
              <a:t>http://www.si.com/college-football/2015/08/06/college-football-virtual-reality-michigan-stanford-recruiting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295ED-CC08-478A-95DD-8F90E70830FC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5563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C633830-2244-49AE-BC4A-47F415C177C6}" type="datetimeFigureOut">
              <a:rPr lang="en-US" smtClean="0"/>
              <a:pPr/>
              <a:t>9/15/2016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AC27A5A-7290-4DE1-BA94-4BE8A8E57DC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681349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smtClean="0"/>
              <a:t>9/15/2016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259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smtClean="0"/>
              <a:t>9/15/2016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08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smtClean="0"/>
              <a:t>9/15/2016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647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C633830-2244-49AE-BC4A-47F415C177C6}" type="datetimeFigureOut">
              <a:rPr lang="en-US" smtClean="0"/>
              <a:pPr/>
              <a:t>9/15/2016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C27A5A-7290-4DE1-BA94-4BE8A8E57D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75403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smtClean="0"/>
              <a:t>9/15/2016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51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smtClean="0"/>
              <a:t>9/15/2016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334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smtClean="0"/>
              <a:t>9/15/2016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461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smtClean="0"/>
              <a:t>9/15/2016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666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C633830-2244-49AE-BC4A-47F415C177C6}" type="datetimeFigureOut">
              <a:rPr lang="en-US" smtClean="0"/>
              <a:t>9/15/2016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C27A5A-7290-4DE1-BA94-4BE8A8E57DC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0245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C633830-2244-49AE-BC4A-47F415C177C6}" type="datetimeFigureOut">
              <a:rPr lang="en-US" smtClean="0"/>
              <a:t>9/15/2016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C27A5A-7290-4DE1-BA94-4BE8A8E57DC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37853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3C633830-2244-49AE-BC4A-47F415C177C6}" type="datetimeFigureOut">
              <a:rPr lang="en-US" smtClean="0"/>
              <a:pPr/>
              <a:t>9/15/2016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2AC27A5A-7290-4DE1-BA94-4BE8A8E57D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5528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sz="6000" dirty="0" smtClean="0"/>
              <a:t>Trends in digital Innovation : Sports </a:t>
            </a:r>
            <a:r>
              <a:rPr lang="fr-FR" sz="6000" dirty="0" err="1" smtClean="0"/>
              <a:t>Industry</a:t>
            </a:r>
            <a:endParaRPr lang="fr-FR" sz="6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88913" y="5537925"/>
            <a:ext cx="6996849" cy="706355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ANCIRA Ana Sofia, FLORES </a:t>
            </a:r>
            <a:r>
              <a:rPr lang="fr-FR" dirty="0" err="1" smtClean="0"/>
              <a:t>Ariadna</a:t>
            </a:r>
            <a:r>
              <a:rPr lang="fr-FR" dirty="0" smtClean="0"/>
              <a:t>,</a:t>
            </a:r>
            <a:endParaRPr lang="fr-FR" dirty="0"/>
          </a:p>
          <a:p>
            <a:r>
              <a:rPr lang="fr-FR" dirty="0" smtClean="0"/>
              <a:t>MOISSON Maxime, PATERON Pierre,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910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porttechie.com/wp-content/uploads/2014/11/gametime-mobile-tickets-spor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006" y="1952090"/>
            <a:ext cx="5437162" cy="371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1074" y="2119542"/>
            <a:ext cx="6662569" cy="1057219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tx1"/>
                </a:solidFill>
              </a:rPr>
              <a:t>MOBILE </a:t>
            </a:r>
            <a:r>
              <a:rPr lang="en-GB" b="1" dirty="0">
                <a:solidFill>
                  <a:schemeClr val="tx1"/>
                </a:solidFill>
              </a:rPr>
              <a:t>TICKETING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38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7899" y="472853"/>
            <a:ext cx="7068671" cy="5144229"/>
          </a:xfrm>
        </p:spPr>
        <p:txBody>
          <a:bodyPr>
            <a:normAutofit/>
          </a:bodyPr>
          <a:lstStyle/>
          <a:p>
            <a:r>
              <a:rPr lang="fr-FR" dirty="0" err="1" smtClean="0"/>
              <a:t>Problem</a:t>
            </a:r>
            <a:r>
              <a:rPr lang="fr-FR" dirty="0" smtClean="0"/>
              <a:t> : Most of the time, </a:t>
            </a:r>
            <a:r>
              <a:rPr lang="fr-FR" dirty="0" err="1" smtClean="0"/>
              <a:t>you</a:t>
            </a:r>
            <a:r>
              <a:rPr lang="fr-FR" dirty="0" smtClean="0"/>
              <a:t> </a:t>
            </a:r>
            <a:r>
              <a:rPr lang="fr-FR" dirty="0" err="1" smtClean="0"/>
              <a:t>renounce</a:t>
            </a:r>
            <a:r>
              <a:rPr lang="fr-FR" dirty="0" smtClean="0"/>
              <a:t> to </a:t>
            </a:r>
            <a:r>
              <a:rPr lang="fr-FR" dirty="0" err="1" smtClean="0"/>
              <a:t>buy</a:t>
            </a:r>
            <a:r>
              <a:rPr lang="fr-FR" dirty="0" smtClean="0"/>
              <a:t> tickets for match or concert </a:t>
            </a:r>
            <a:r>
              <a:rPr lang="fr-FR" dirty="0" err="1" smtClean="0"/>
              <a:t>because</a:t>
            </a:r>
            <a:r>
              <a:rPr lang="fr-FR" dirty="0" smtClean="0"/>
              <a:t> :</a:t>
            </a:r>
          </a:p>
          <a:p>
            <a:pPr lvl="1"/>
            <a:r>
              <a:rPr lang="fr-FR" dirty="0" err="1" smtClean="0"/>
              <a:t>decide</a:t>
            </a:r>
            <a:r>
              <a:rPr lang="fr-FR" dirty="0" smtClean="0"/>
              <a:t> </a:t>
            </a:r>
            <a:r>
              <a:rPr lang="fr-FR" dirty="0" err="1" smtClean="0"/>
              <a:t>too</a:t>
            </a:r>
            <a:r>
              <a:rPr lang="fr-FR" dirty="0" smtClean="0"/>
              <a:t> </a:t>
            </a:r>
            <a:r>
              <a:rPr lang="fr-FR" dirty="0" err="1" smtClean="0"/>
              <a:t>late</a:t>
            </a:r>
            <a:r>
              <a:rPr lang="fr-FR" dirty="0" smtClean="0"/>
              <a:t>, </a:t>
            </a:r>
            <a:r>
              <a:rPr lang="fr-FR" dirty="0" err="1" smtClean="0"/>
              <a:t>weather</a:t>
            </a:r>
            <a:r>
              <a:rPr lang="fr-FR" dirty="0" smtClean="0"/>
              <a:t> </a:t>
            </a:r>
            <a:r>
              <a:rPr lang="fr-FR" dirty="0" err="1" smtClean="0"/>
              <a:t>uncertainty</a:t>
            </a:r>
            <a:r>
              <a:rPr lang="fr-FR" dirty="0" smtClean="0"/>
              <a:t>, </a:t>
            </a:r>
            <a:r>
              <a:rPr lang="fr-FR" dirty="0" err="1" smtClean="0"/>
              <a:t>price</a:t>
            </a:r>
            <a:r>
              <a:rPr lang="fr-FR" dirty="0" smtClean="0"/>
              <a:t>, </a:t>
            </a:r>
            <a:r>
              <a:rPr lang="fr-FR" dirty="0" err="1" smtClean="0"/>
              <a:t>faulse</a:t>
            </a:r>
            <a:r>
              <a:rPr lang="fr-FR" dirty="0" smtClean="0"/>
              <a:t> </a:t>
            </a:r>
            <a:r>
              <a:rPr lang="fr-FR" dirty="0" err="1" smtClean="0"/>
              <a:t>advertising</a:t>
            </a:r>
            <a:r>
              <a:rPr lang="fr-FR" dirty="0" smtClean="0"/>
              <a:t>, etc…</a:t>
            </a:r>
          </a:p>
          <a:p>
            <a:r>
              <a:rPr lang="fr-FR" dirty="0" smtClean="0"/>
              <a:t>Solution : </a:t>
            </a:r>
            <a:r>
              <a:rPr lang="en-US" dirty="0" err="1" smtClean="0"/>
              <a:t>Textable</a:t>
            </a:r>
            <a:r>
              <a:rPr lang="en-US" dirty="0" smtClean="0"/>
              <a:t> tickets at last minute prices, mobilize friends in seconds, examines thousands of potential tickets, presenting only the best values, eliminating the laborious search process.</a:t>
            </a:r>
          </a:p>
          <a:p>
            <a:endParaRPr lang="fr-FR" dirty="0" smtClean="0"/>
          </a:p>
          <a:p>
            <a:pPr lvl="1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219335" y="4071651"/>
            <a:ext cx="3022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TRIZ Trend : </a:t>
            </a:r>
            <a:endParaRPr lang="en-GB" dirty="0" smtClean="0"/>
          </a:p>
          <a:p>
            <a:r>
              <a:rPr lang="en-GB" dirty="0" smtClean="0"/>
              <a:t>‘Boundary Breakdown’</a:t>
            </a:r>
          </a:p>
          <a:p>
            <a:endParaRPr lang="en-GB" dirty="0"/>
          </a:p>
        </p:txBody>
      </p:sp>
      <p:pic>
        <p:nvPicPr>
          <p:cNvPr id="5122" name="Picture 2" descr="http://www.androidpolice.com/wp-content/uploads/2014/03/nexusae0_unnamed-1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49" y="1"/>
            <a:ext cx="38225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44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>
            <a:normAutofit/>
          </a:bodyPr>
          <a:lstStyle/>
          <a:p>
            <a:r>
              <a:rPr lang="es-MX" dirty="0" smtClean="0"/>
              <a:t>VIRTUAL REALITY</a:t>
            </a:r>
            <a:endParaRPr lang="es-MX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" t="40517" r="6820" b="12069"/>
          <a:stretch/>
        </p:blipFill>
        <p:spPr bwMode="auto">
          <a:xfrm>
            <a:off x="1981200" y="4662987"/>
            <a:ext cx="5121733" cy="155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Ver imagen orig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6" y="1844824"/>
            <a:ext cx="410445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12024" y="1501621"/>
            <a:ext cx="43204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/>
              <a:t>Training and </a:t>
            </a:r>
            <a:r>
              <a:rPr lang="es-MX" sz="2000" dirty="0" err="1"/>
              <a:t>recruiting</a:t>
            </a:r>
            <a:endParaRPr lang="es-MX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/>
              <a:t>STRIVR: </a:t>
            </a:r>
            <a:r>
              <a:rPr lang="es-MX" sz="2000" dirty="0" err="1"/>
              <a:t>Immersive</a:t>
            </a:r>
            <a:r>
              <a:rPr lang="es-MX" sz="2000" dirty="0"/>
              <a:t> training </a:t>
            </a:r>
            <a:r>
              <a:rPr lang="es-MX" sz="2000" dirty="0" err="1"/>
              <a:t>solutions</a:t>
            </a:r>
            <a:endParaRPr lang="es-MX" sz="2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sz="2000" dirty="0" err="1"/>
              <a:t>Football</a:t>
            </a:r>
            <a:r>
              <a:rPr lang="es-MX" sz="2000" dirty="0"/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sz="2000" dirty="0" err="1"/>
              <a:t>Basketball</a:t>
            </a:r>
            <a:endParaRPr lang="es-MX" sz="2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sz="2000" dirty="0"/>
              <a:t>Hockey</a:t>
            </a:r>
          </a:p>
          <a:p>
            <a:endParaRPr lang="es-MX" sz="2000" dirty="0"/>
          </a:p>
          <a:p>
            <a:endParaRPr lang="es-MX" sz="2000" dirty="0"/>
          </a:p>
          <a:p>
            <a:endParaRPr lang="es-MX" sz="2000" dirty="0"/>
          </a:p>
        </p:txBody>
      </p:sp>
      <p:sp>
        <p:nvSpPr>
          <p:cNvPr id="7" name="Rectangle 6"/>
          <p:cNvSpPr/>
          <p:nvPr/>
        </p:nvSpPr>
        <p:spPr>
          <a:xfrm>
            <a:off x="1919538" y="1095709"/>
            <a:ext cx="42484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 360-degree camera and audio system that captures all on-field action</a:t>
            </a:r>
            <a:endParaRPr lang="es-MX" sz="2000" dirty="0"/>
          </a:p>
        </p:txBody>
      </p:sp>
      <p:sp>
        <p:nvSpPr>
          <p:cNvPr id="8" name="Rectangle 7"/>
          <p:cNvSpPr/>
          <p:nvPr/>
        </p:nvSpPr>
        <p:spPr>
          <a:xfrm>
            <a:off x="6312024" y="3356993"/>
            <a:ext cx="4032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“This is as close to the real thing as possible.”</a:t>
            </a:r>
            <a:endParaRPr lang="es-MX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631504" y="6381329"/>
            <a:ext cx="92890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700" b="1" dirty="0"/>
              <a:t>TREND 7: </a:t>
            </a:r>
            <a:r>
              <a:rPr lang="es-MX" sz="1700" b="1" dirty="0" err="1"/>
              <a:t>Trimming</a:t>
            </a:r>
            <a:r>
              <a:rPr lang="es-MX" sz="1700" b="1" dirty="0"/>
              <a:t>/</a:t>
            </a:r>
            <a:r>
              <a:rPr lang="es-MX" sz="1700" b="1" dirty="0" err="1"/>
              <a:t>Reducing</a:t>
            </a:r>
            <a:r>
              <a:rPr lang="es-MX" sz="1700" b="1" dirty="0"/>
              <a:t> </a:t>
            </a:r>
            <a:r>
              <a:rPr lang="es-MX" sz="1700" b="1" dirty="0" err="1"/>
              <a:t>complexity</a:t>
            </a:r>
            <a:r>
              <a:rPr lang="es-MX" sz="1700" b="1" dirty="0"/>
              <a:t> – </a:t>
            </a:r>
            <a:r>
              <a:rPr lang="es-MX" sz="1700" b="1" dirty="0" err="1"/>
              <a:t>Elimination</a:t>
            </a:r>
            <a:r>
              <a:rPr lang="es-MX" sz="1700" b="1" dirty="0"/>
              <a:t> of non-</a:t>
            </a:r>
            <a:r>
              <a:rPr lang="es-MX" sz="1700" b="1" dirty="0" err="1"/>
              <a:t>key</a:t>
            </a:r>
            <a:r>
              <a:rPr lang="es-MX" sz="1700" b="1" dirty="0"/>
              <a:t> </a:t>
            </a:r>
            <a:r>
              <a:rPr lang="es-MX" sz="1700" b="1" dirty="0" err="1"/>
              <a:t>subsystems</a:t>
            </a:r>
            <a:r>
              <a:rPr lang="es-MX" sz="1700" b="1" dirty="0"/>
              <a:t> </a:t>
            </a:r>
            <a:r>
              <a:rPr lang="es-MX" sz="1700" b="1" dirty="0">
                <a:sym typeface="Wingdings" panose="05000000000000000000" pitchFamily="2" charset="2"/>
              </a:rPr>
              <a:t></a:t>
            </a:r>
            <a:r>
              <a:rPr lang="es-MX" sz="1700" b="1" dirty="0" err="1"/>
              <a:t>Trimmed</a:t>
            </a:r>
            <a:r>
              <a:rPr lang="es-MX" sz="1700" b="1" dirty="0"/>
              <a:t> </a:t>
            </a:r>
            <a:r>
              <a:rPr lang="es-MX" sz="1700" b="1" dirty="0" err="1"/>
              <a:t>system</a:t>
            </a:r>
            <a:endParaRPr lang="es-MX" sz="1700" b="1" dirty="0"/>
          </a:p>
        </p:txBody>
      </p:sp>
    </p:spTree>
    <p:extLst>
      <p:ext uri="{BB962C8B-B14F-4D97-AF65-F5344CB8AC3E}">
        <p14:creationId xmlns:p14="http://schemas.microsoft.com/office/powerpoint/2010/main" val="203047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7484764" y="5214551"/>
            <a:ext cx="4343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TRIZ : </a:t>
            </a:r>
            <a:r>
              <a:rPr lang="es-ES_tradnl" b="1" dirty="0" err="1" smtClean="0"/>
              <a:t>Increasing</a:t>
            </a:r>
            <a:r>
              <a:rPr lang="es-ES_tradnl" b="1" dirty="0" smtClean="0"/>
              <a:t> </a:t>
            </a:r>
            <a:r>
              <a:rPr lang="es-ES_tradnl" b="1" dirty="0" err="1" smtClean="0"/>
              <a:t>Asymmetry</a:t>
            </a:r>
            <a:r>
              <a:rPr lang="es-ES_tradnl" b="1" dirty="0"/>
              <a:t> </a:t>
            </a:r>
            <a:r>
              <a:rPr lang="es-ES_tradnl" b="1" dirty="0" smtClean="0"/>
              <a:t>&amp; </a:t>
            </a:r>
            <a:r>
              <a:rPr lang="es-ES_tradnl" b="1" dirty="0" err="1" smtClean="0"/>
              <a:t>Nesting</a:t>
            </a:r>
            <a:r>
              <a:rPr lang="es-ES_tradnl" b="1" dirty="0" smtClean="0"/>
              <a:t> UP</a:t>
            </a:r>
            <a:endParaRPr lang="es-ES_tradnl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5534654" y="864576"/>
            <a:ext cx="629350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“</a:t>
            </a:r>
            <a:r>
              <a:rPr lang="es-ES_tradnl" dirty="0" err="1" smtClean="0"/>
              <a:t>The</a:t>
            </a:r>
            <a:r>
              <a:rPr lang="es-ES_tradnl" dirty="0" smtClean="0"/>
              <a:t> data are </a:t>
            </a:r>
            <a:r>
              <a:rPr lang="es-ES_tradnl" dirty="0" err="1" smtClean="0"/>
              <a:t>changing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way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game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played</a:t>
            </a:r>
            <a:r>
              <a:rPr lang="es-ES_tradnl" dirty="0" smtClean="0"/>
              <a:t>”</a:t>
            </a:r>
          </a:p>
          <a:p>
            <a:pPr algn="ctr"/>
            <a:endParaRPr lang="es-ES_tradnl" sz="28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58" y="228601"/>
            <a:ext cx="930993" cy="138095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56" y="228601"/>
            <a:ext cx="2451664" cy="138095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7392341" y="2239576"/>
            <a:ext cx="4149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Big </a:t>
            </a:r>
            <a:r>
              <a:rPr lang="es-ES_tradnl" dirty="0"/>
              <a:t>data and machine </a:t>
            </a:r>
            <a:r>
              <a:rPr lang="es-ES_tradnl" dirty="0" err="1"/>
              <a:t>learning</a:t>
            </a:r>
            <a:r>
              <a:rPr lang="es-ES_tradnl" dirty="0"/>
              <a:t> </a:t>
            </a:r>
            <a:r>
              <a:rPr lang="es-ES_tradnl" dirty="0" err="1"/>
              <a:t>algorithms</a:t>
            </a:r>
            <a:r>
              <a:rPr lang="es-ES_tradnl" dirty="0"/>
              <a:t> </a:t>
            </a:r>
            <a:r>
              <a:rPr lang="es-ES_tradnl" dirty="0" err="1"/>
              <a:t>that</a:t>
            </a:r>
            <a:r>
              <a:rPr lang="es-ES_tradnl" dirty="0"/>
              <a:t> </a:t>
            </a:r>
            <a:r>
              <a:rPr lang="es-ES_tradnl" dirty="0" err="1"/>
              <a:t>analyze</a:t>
            </a:r>
            <a:r>
              <a:rPr lang="es-ES_tradnl" dirty="0"/>
              <a:t> a </a:t>
            </a:r>
            <a:r>
              <a:rPr lang="es-ES_tradnl" dirty="0" err="1"/>
              <a:t>game</a:t>
            </a:r>
            <a:r>
              <a:rPr lang="es-ES_tradnl" dirty="0"/>
              <a:t> </a:t>
            </a:r>
            <a:r>
              <a:rPr lang="es-ES_tradnl" dirty="0" err="1"/>
              <a:t>by</a:t>
            </a:r>
            <a:r>
              <a:rPr lang="es-ES_tradnl" dirty="0"/>
              <a:t> </a:t>
            </a:r>
            <a:r>
              <a:rPr lang="es-ES_tradnl" dirty="0" err="1"/>
              <a:t>reviewing</a:t>
            </a:r>
            <a:r>
              <a:rPr lang="es-ES_tradnl" dirty="0"/>
              <a:t> </a:t>
            </a:r>
            <a:r>
              <a:rPr lang="es-ES_tradnl" dirty="0" err="1"/>
              <a:t>images</a:t>
            </a:r>
            <a:r>
              <a:rPr lang="es-ES_tradnl" dirty="0"/>
              <a:t> of </a:t>
            </a:r>
            <a:r>
              <a:rPr lang="es-ES_tradnl" dirty="0" err="1"/>
              <a:t>each</a:t>
            </a:r>
            <a:r>
              <a:rPr lang="es-ES_tradnl" dirty="0"/>
              <a:t> </a:t>
            </a:r>
            <a:r>
              <a:rPr lang="es-ES_tradnl" dirty="0" err="1"/>
              <a:t>player's</a:t>
            </a:r>
            <a:r>
              <a:rPr lang="es-ES_tradnl" dirty="0"/>
              <a:t> </a:t>
            </a:r>
            <a:r>
              <a:rPr lang="es-ES_tradnl" dirty="0" err="1"/>
              <a:t>activity</a:t>
            </a:r>
            <a:r>
              <a:rPr lang="es-ES_tradnl" dirty="0"/>
              <a:t> </a:t>
            </a:r>
            <a:r>
              <a:rPr lang="es-ES_tradnl" dirty="0" err="1"/>
              <a:t>that</a:t>
            </a:r>
            <a:r>
              <a:rPr lang="es-ES_tradnl" dirty="0"/>
              <a:t> are </a:t>
            </a:r>
            <a:r>
              <a:rPr lang="es-ES_tradnl" dirty="0" err="1"/>
              <a:t>taken</a:t>
            </a:r>
            <a:r>
              <a:rPr lang="es-ES_tradnl" dirty="0"/>
              <a:t> 25 times per </a:t>
            </a:r>
            <a:r>
              <a:rPr lang="es-ES_tradnl" dirty="0" err="1"/>
              <a:t>second</a:t>
            </a:r>
            <a:r>
              <a:rPr lang="es-ES_tradnl" dirty="0"/>
              <a:t>.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7392341" y="3679001"/>
            <a:ext cx="4554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High-</a:t>
            </a:r>
            <a:r>
              <a:rPr lang="es-ES_tradnl" dirty="0" err="1" smtClean="0"/>
              <a:t>definition</a:t>
            </a:r>
            <a:r>
              <a:rPr lang="es-ES_tradnl" dirty="0" smtClean="0"/>
              <a:t> </a:t>
            </a:r>
            <a:r>
              <a:rPr lang="es-ES_tradnl" dirty="0"/>
              <a:t>cameras and </a:t>
            </a:r>
            <a:r>
              <a:rPr lang="es-ES_tradnl" dirty="0" err="1"/>
              <a:t>high-powered</a:t>
            </a:r>
            <a:r>
              <a:rPr lang="es-ES_tradnl" dirty="0"/>
              <a:t> data </a:t>
            </a:r>
            <a:r>
              <a:rPr lang="es-ES_tradnl" dirty="0" err="1" smtClean="0"/>
              <a:t>analytics</a:t>
            </a:r>
            <a:r>
              <a:rPr lang="es-ES_tradnl" dirty="0" smtClean="0"/>
              <a:t> </a:t>
            </a:r>
            <a:r>
              <a:rPr lang="es-ES_tradnl" dirty="0"/>
              <a:t>comes to </a:t>
            </a:r>
            <a:r>
              <a:rPr lang="es-ES_tradnl" dirty="0" err="1" smtClean="0"/>
              <a:t>predict</a:t>
            </a:r>
            <a:r>
              <a:rPr lang="es-ES_tradnl" dirty="0" smtClean="0"/>
              <a:t> </a:t>
            </a:r>
            <a:r>
              <a:rPr lang="es-ES_tradnl" dirty="0" err="1"/>
              <a:t>the</a:t>
            </a:r>
            <a:r>
              <a:rPr lang="es-ES_tradnl" dirty="0"/>
              <a:t> score of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game</a:t>
            </a:r>
            <a:r>
              <a:rPr lang="es-ES_tradnl" dirty="0"/>
              <a:t> and </a:t>
            </a:r>
            <a:r>
              <a:rPr lang="es-ES_tradnl" dirty="0" err="1"/>
              <a:t>the</a:t>
            </a:r>
            <a:r>
              <a:rPr lang="es-ES_tradnl" dirty="0"/>
              <a:t> performance of </a:t>
            </a:r>
            <a:r>
              <a:rPr lang="es-ES_tradnl" dirty="0" err="1"/>
              <a:t>athletes</a:t>
            </a:r>
            <a:r>
              <a:rPr lang="es-ES_tradnl" dirty="0"/>
              <a:t>.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86169"/>
            <a:ext cx="7093103" cy="2918516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836607" y="267118"/>
            <a:ext cx="1159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/>
              <a:t>?</a:t>
            </a:r>
            <a:endParaRPr lang="es-ES_tradnl" sz="7200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4685"/>
            <a:ext cx="3232580" cy="2153315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5978770" y="280669"/>
            <a:ext cx="5561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 smtClean="0"/>
              <a:t>BIG DATA IS CHANGING BASKETBALL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57643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49108" y="4501662"/>
            <a:ext cx="4958862" cy="18639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dirty="0"/>
              <a:t>D</a:t>
            </a:r>
            <a:r>
              <a:rPr lang="es-ES_tradnl" dirty="0" smtClean="0"/>
              <a:t>ata </a:t>
            </a:r>
            <a:r>
              <a:rPr lang="es-ES_tradnl" dirty="0" err="1"/>
              <a:t>algorithms</a:t>
            </a:r>
            <a:r>
              <a:rPr lang="es-ES_tradnl" dirty="0"/>
              <a:t> and </a:t>
            </a:r>
            <a:r>
              <a:rPr lang="es-ES_tradnl" dirty="0" err="1"/>
              <a:t>miniature</a:t>
            </a:r>
            <a:r>
              <a:rPr lang="es-ES_tradnl" dirty="0"/>
              <a:t> cameras </a:t>
            </a:r>
            <a:r>
              <a:rPr lang="es-ES_tradnl" dirty="0" err="1"/>
              <a:t>will</a:t>
            </a:r>
            <a:r>
              <a:rPr lang="es-ES_tradnl" dirty="0"/>
              <a:t> </a:t>
            </a:r>
            <a:r>
              <a:rPr lang="es-ES_tradnl" dirty="0" err="1"/>
              <a:t>allow</a:t>
            </a:r>
            <a:r>
              <a:rPr lang="es-ES_tradnl" dirty="0"/>
              <a:t> fans to </a:t>
            </a:r>
            <a:r>
              <a:rPr lang="es-ES_tradnl" dirty="0" err="1"/>
              <a:t>watch</a:t>
            </a:r>
            <a:r>
              <a:rPr lang="es-ES_tradnl" dirty="0"/>
              <a:t> </a:t>
            </a:r>
            <a:r>
              <a:rPr lang="es-ES_tradnl" dirty="0" err="1"/>
              <a:t>each</a:t>
            </a:r>
            <a:r>
              <a:rPr lang="es-ES_tradnl" dirty="0"/>
              <a:t> </a:t>
            </a:r>
            <a:r>
              <a:rPr lang="es-ES_tradnl" dirty="0" err="1"/>
              <a:t>game</a:t>
            </a:r>
            <a:r>
              <a:rPr lang="es-ES_tradnl" dirty="0"/>
              <a:t> </a:t>
            </a:r>
            <a:r>
              <a:rPr lang="es-ES_tradnl" dirty="0" err="1"/>
              <a:t>from</a:t>
            </a:r>
            <a:r>
              <a:rPr lang="es-ES_tradnl" dirty="0"/>
              <a:t> </a:t>
            </a:r>
            <a:r>
              <a:rPr lang="es-ES_tradnl" dirty="0" err="1"/>
              <a:t>an</a:t>
            </a:r>
            <a:r>
              <a:rPr lang="es-ES_tradnl" dirty="0"/>
              <a:t> individual </a:t>
            </a:r>
            <a:r>
              <a:rPr lang="es-ES_tradnl" dirty="0" err="1"/>
              <a:t>player’s</a:t>
            </a:r>
            <a:r>
              <a:rPr lang="es-ES_tradnl" dirty="0"/>
              <a:t> </a:t>
            </a:r>
            <a:r>
              <a:rPr lang="es-ES_tradnl" dirty="0" err="1"/>
              <a:t>perspective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40" y="76697"/>
            <a:ext cx="4526200" cy="678130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244" y="228601"/>
            <a:ext cx="6230591" cy="379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7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71600" y="1587357"/>
            <a:ext cx="9601200" cy="2450387"/>
          </a:xfrm>
        </p:spPr>
        <p:txBody>
          <a:bodyPr/>
          <a:lstStyle/>
          <a:p>
            <a:r>
              <a:rPr lang="fr-FR" dirty="0" smtClean="0"/>
              <a:t>One main </a:t>
            </a:r>
            <a:r>
              <a:rPr lang="fr-FR" dirty="0" err="1" smtClean="0"/>
              <a:t>Triz</a:t>
            </a:r>
            <a:r>
              <a:rPr lang="fr-FR" dirty="0" smtClean="0"/>
              <a:t> Trend : </a:t>
            </a:r>
            <a:r>
              <a:rPr lang="fr-FR" dirty="0" err="1" smtClean="0"/>
              <a:t>Nesting</a:t>
            </a:r>
            <a:r>
              <a:rPr lang="fr-FR" dirty="0" smtClean="0"/>
              <a:t> Up </a:t>
            </a:r>
          </a:p>
          <a:p>
            <a:endParaRPr lang="fr-FR" dirty="0"/>
          </a:p>
          <a:p>
            <a:r>
              <a:rPr lang="fr-FR" dirty="0" err="1" smtClean="0"/>
              <a:t>Other</a:t>
            </a:r>
            <a:r>
              <a:rPr lang="fr-FR" dirty="0" smtClean="0"/>
              <a:t> trends </a:t>
            </a:r>
            <a:r>
              <a:rPr lang="fr-FR" dirty="0" err="1" smtClean="0"/>
              <a:t>also</a:t>
            </a:r>
            <a:r>
              <a:rPr lang="fr-FR" dirty="0" smtClean="0"/>
              <a:t>, not main </a:t>
            </a:r>
            <a:r>
              <a:rPr lang="fr-FR" dirty="0" err="1" smtClean="0"/>
              <a:t>ones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Mainly</a:t>
            </a:r>
            <a:r>
              <a:rPr lang="fr-FR" dirty="0" smtClean="0"/>
              <a:t> to </a:t>
            </a:r>
            <a:r>
              <a:rPr lang="fr-FR" dirty="0" err="1" smtClean="0"/>
              <a:t>enhance</a:t>
            </a:r>
            <a:r>
              <a:rPr lang="fr-FR" dirty="0" smtClean="0"/>
              <a:t> performance in sports, </a:t>
            </a:r>
            <a:r>
              <a:rPr lang="fr-FR" dirty="0" err="1" smtClean="0"/>
              <a:t>some</a:t>
            </a:r>
            <a:r>
              <a:rPr lang="fr-FR" dirty="0" smtClean="0"/>
              <a:t> of </a:t>
            </a:r>
            <a:r>
              <a:rPr lang="fr-FR" dirty="0" err="1" smtClean="0"/>
              <a:t>them</a:t>
            </a:r>
            <a:r>
              <a:rPr lang="fr-FR" dirty="0" smtClean="0"/>
              <a:t> to </a:t>
            </a:r>
            <a:r>
              <a:rPr lang="fr-FR" dirty="0" err="1" smtClean="0"/>
              <a:t>enhance</a:t>
            </a:r>
            <a:r>
              <a:rPr lang="fr-FR" dirty="0" smtClean="0"/>
              <a:t> </a:t>
            </a:r>
            <a:r>
              <a:rPr lang="fr-FR" dirty="0" err="1" smtClean="0"/>
              <a:t>experience</a:t>
            </a:r>
            <a:r>
              <a:rPr lang="fr-FR" dirty="0" smtClean="0"/>
              <a:t> of </a:t>
            </a:r>
            <a:r>
              <a:rPr lang="fr-FR" dirty="0" err="1" smtClean="0"/>
              <a:t>customers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371599" y="4587839"/>
            <a:ext cx="9601201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800" dirty="0" err="1" smtClean="0"/>
              <a:t>Thank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for </a:t>
            </a:r>
            <a:r>
              <a:rPr lang="fr-FR" sz="2800" dirty="0" err="1" smtClean="0"/>
              <a:t>you</a:t>
            </a:r>
            <a:r>
              <a:rPr lang="fr-FR" sz="2800" dirty="0" smtClean="0"/>
              <a:t> attention ! </a:t>
            </a:r>
          </a:p>
          <a:p>
            <a:pPr algn="ctr"/>
            <a:r>
              <a:rPr lang="fr-FR" sz="2800" dirty="0" err="1" smtClean="0"/>
              <a:t>Any</a:t>
            </a:r>
            <a:r>
              <a:rPr lang="fr-FR" sz="2800" dirty="0" smtClean="0"/>
              <a:t> questions ?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3341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NASCAR Digital </a:t>
            </a:r>
            <a:r>
              <a:rPr lang="fr-FR" dirty="0" err="1" smtClean="0"/>
              <a:t>Dash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371600" y="1993545"/>
            <a:ext cx="4447786" cy="3112712"/>
          </a:xfrm>
        </p:spPr>
        <p:txBody>
          <a:bodyPr/>
          <a:lstStyle/>
          <a:p>
            <a:r>
              <a:rPr lang="fr-FR" dirty="0" smtClean="0"/>
              <a:t>Cars go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Analog</a:t>
            </a:r>
            <a:r>
              <a:rPr lang="fr-FR" dirty="0" smtClean="0"/>
              <a:t> </a:t>
            </a:r>
            <a:r>
              <a:rPr lang="fr-FR" dirty="0" err="1" smtClean="0"/>
              <a:t>Dash</a:t>
            </a:r>
            <a:r>
              <a:rPr lang="fr-FR" dirty="0" smtClean="0"/>
              <a:t> to Digital one</a:t>
            </a:r>
          </a:p>
          <a:p>
            <a:r>
              <a:rPr lang="fr-FR" dirty="0" smtClean="0"/>
              <a:t>24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features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different</a:t>
            </a:r>
            <a:r>
              <a:rPr lang="fr-FR" dirty="0" smtClean="0"/>
              <a:t> designs</a:t>
            </a:r>
          </a:p>
          <a:p>
            <a:r>
              <a:rPr lang="fr-FR" dirty="0" err="1" smtClean="0"/>
              <a:t>Customize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how </a:t>
            </a:r>
            <a:r>
              <a:rPr lang="fr-FR" dirty="0" err="1" smtClean="0"/>
              <a:t>you</a:t>
            </a:r>
            <a:r>
              <a:rPr lang="fr-FR" dirty="0" smtClean="0"/>
              <a:t> </a:t>
            </a:r>
            <a:r>
              <a:rPr lang="fr-FR" dirty="0" err="1" smtClean="0"/>
              <a:t>want</a:t>
            </a:r>
            <a:endParaRPr lang="fr-FR" dirty="0" smtClean="0"/>
          </a:p>
          <a:p>
            <a:r>
              <a:rPr lang="fr-FR" dirty="0" err="1" smtClean="0"/>
              <a:t>Soon</a:t>
            </a:r>
            <a:r>
              <a:rPr lang="fr-FR" dirty="0" smtClean="0"/>
              <a:t> </a:t>
            </a:r>
            <a:r>
              <a:rPr lang="fr-FR" dirty="0" smtClean="0">
                <a:sym typeface="Wingdings"/>
              </a:rPr>
              <a:t> </a:t>
            </a:r>
            <a:r>
              <a:rPr lang="fr-FR" dirty="0" err="1" smtClean="0">
                <a:sym typeface="Wingdings"/>
              </a:rPr>
              <a:t>Give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some</a:t>
            </a:r>
            <a:r>
              <a:rPr lang="fr-FR" dirty="0" smtClean="0">
                <a:sym typeface="Wingdings"/>
              </a:rPr>
              <a:t> info </a:t>
            </a:r>
            <a:r>
              <a:rPr lang="fr-FR" dirty="0" err="1" smtClean="0">
                <a:sym typeface="Wingdings"/>
              </a:rPr>
              <a:t>directly</a:t>
            </a:r>
            <a:r>
              <a:rPr lang="fr-FR" dirty="0" smtClean="0">
                <a:sym typeface="Wingdings"/>
              </a:rPr>
              <a:t> to the </a:t>
            </a:r>
            <a:r>
              <a:rPr lang="fr-FR" dirty="0" err="1" smtClean="0">
                <a:sym typeface="Wingdings"/>
              </a:rPr>
              <a:t>dash</a:t>
            </a:r>
            <a:r>
              <a:rPr lang="fr-FR" dirty="0" smtClean="0">
                <a:sym typeface="Wingdings"/>
              </a:rPr>
              <a:t> (flags, lap time, penalties) </a:t>
            </a:r>
          </a:p>
          <a:p>
            <a:r>
              <a:rPr lang="fr-FR" dirty="0" smtClean="0">
                <a:sym typeface="Wingdings"/>
              </a:rPr>
              <a:t>Car info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681555" y="5712431"/>
            <a:ext cx="6801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TRIZ Trend : </a:t>
            </a:r>
            <a:r>
              <a:rPr lang="fr-FR" b="1" dirty="0" err="1" smtClean="0"/>
              <a:t>Nesting</a:t>
            </a:r>
            <a:r>
              <a:rPr lang="fr-FR" b="1" dirty="0" smtClean="0"/>
              <a:t>, </a:t>
            </a:r>
            <a:r>
              <a:rPr lang="fr-FR" b="1" dirty="0" err="1" smtClean="0"/>
              <a:t>Degrees</a:t>
            </a:r>
            <a:r>
              <a:rPr lang="fr-FR" b="1" dirty="0" smtClean="0"/>
              <a:t> of </a:t>
            </a:r>
            <a:r>
              <a:rPr lang="fr-FR" b="1" dirty="0" err="1" smtClean="0"/>
              <a:t>freedom</a:t>
            </a:r>
            <a:r>
              <a:rPr lang="fr-FR" b="1" dirty="0" smtClean="0"/>
              <a:t>, Segmentation</a:t>
            </a:r>
            <a:endParaRPr lang="fr-FR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9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6400801" y="1477108"/>
            <a:ext cx="3815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5400" b="1" dirty="0" smtClean="0"/>
              <a:t>INTEL CURIE</a:t>
            </a:r>
            <a:endParaRPr lang="es-ES_tradnl" sz="54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15" y="0"/>
            <a:ext cx="4570858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0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4" y="1138032"/>
            <a:ext cx="7355517" cy="3938954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7748170" y="1560629"/>
            <a:ext cx="37250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 smtClean="0"/>
              <a:t>smart</a:t>
            </a:r>
            <a:r>
              <a:rPr lang="es-ES_tradnl" dirty="0" smtClean="0"/>
              <a:t> </a:t>
            </a:r>
            <a:r>
              <a:rPr lang="es-ES_tradnl" dirty="0" err="1" smtClean="0"/>
              <a:t>device</a:t>
            </a:r>
            <a:r>
              <a:rPr lang="es-ES_tradnl" dirty="0" smtClean="0"/>
              <a:t> use </a:t>
            </a:r>
            <a:r>
              <a:rPr lang="es-ES_tradnl" dirty="0"/>
              <a:t>sensor data </a:t>
            </a:r>
            <a:r>
              <a:rPr lang="es-ES_tradnl" dirty="0" smtClean="0"/>
              <a:t>to:</a:t>
            </a:r>
          </a:p>
          <a:p>
            <a:endParaRPr lang="es-ES_tradnl" dirty="0" smtClean="0"/>
          </a:p>
          <a:p>
            <a:pPr marL="285750" indent="-285750">
              <a:buFontTx/>
              <a:buChar char="-"/>
            </a:pPr>
            <a:r>
              <a:rPr lang="es-ES_tradnl" dirty="0" err="1" smtClean="0"/>
              <a:t>Provide</a:t>
            </a:r>
            <a:r>
              <a:rPr lang="es-ES_tradnl" dirty="0" smtClean="0"/>
              <a:t> </a:t>
            </a:r>
            <a:r>
              <a:rPr lang="es-ES_tradnl" dirty="0" err="1" smtClean="0"/>
              <a:t>metrics</a:t>
            </a:r>
            <a:r>
              <a:rPr lang="es-ES_tradnl" dirty="0" smtClean="0"/>
              <a:t>,</a:t>
            </a:r>
          </a:p>
          <a:p>
            <a:pPr marL="285750" indent="-285750">
              <a:buFontTx/>
              <a:buChar char="-"/>
            </a:pPr>
            <a:r>
              <a:rPr lang="es-ES_tradnl" dirty="0"/>
              <a:t>R</a:t>
            </a:r>
            <a:r>
              <a:rPr lang="es-ES_tradnl" dirty="0" smtClean="0"/>
              <a:t>eal-time </a:t>
            </a:r>
            <a:r>
              <a:rPr lang="es-ES_tradnl" dirty="0" err="1" smtClean="0"/>
              <a:t>graphics</a:t>
            </a:r>
            <a:r>
              <a:rPr lang="es-ES_tradnl" dirty="0" smtClean="0"/>
              <a:t>,</a:t>
            </a:r>
          </a:p>
          <a:p>
            <a:pPr marL="285750" indent="-285750">
              <a:buFontTx/>
              <a:buChar char="-"/>
            </a:pPr>
            <a:r>
              <a:rPr lang="es-ES_tradnl" dirty="0" err="1"/>
              <a:t>I</a:t>
            </a:r>
            <a:r>
              <a:rPr lang="es-ES_tradnl" dirty="0" err="1" smtClean="0"/>
              <a:t>nformation</a:t>
            </a:r>
            <a:r>
              <a:rPr lang="es-ES_tradnl" dirty="0" smtClean="0"/>
              <a:t> </a:t>
            </a:r>
            <a:r>
              <a:rPr lang="es-ES_tradnl" dirty="0"/>
              <a:t>to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athletes</a:t>
            </a:r>
            <a:r>
              <a:rPr lang="es-ES_tradnl" dirty="0"/>
              <a:t>, </a:t>
            </a:r>
            <a:r>
              <a:rPr lang="es-ES_tradnl" dirty="0" err="1"/>
              <a:t>announcers</a:t>
            </a:r>
            <a:r>
              <a:rPr lang="es-ES_tradnl" dirty="0"/>
              <a:t>, fans and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audience</a:t>
            </a:r>
            <a:r>
              <a:rPr lang="es-ES_tradnl" dirty="0"/>
              <a:t> at home</a:t>
            </a:r>
            <a:endParaRPr lang="es-ES_tradnl" dirty="0" smtClean="0"/>
          </a:p>
          <a:p>
            <a:endParaRPr lang="es-ES_tradnl" dirty="0" smtClean="0"/>
          </a:p>
          <a:p>
            <a:endParaRPr lang="es-ES_tradnl" dirty="0"/>
          </a:p>
          <a:p>
            <a:r>
              <a:rPr lang="es-ES_tradnl" dirty="0" err="1" smtClean="0"/>
              <a:t>It</a:t>
            </a:r>
            <a:r>
              <a:rPr lang="es-ES_tradnl" dirty="0" smtClean="0"/>
              <a:t> </a:t>
            </a:r>
            <a:r>
              <a:rPr lang="es-ES_tradnl" dirty="0"/>
              <a:t>can capture </a:t>
            </a:r>
            <a:r>
              <a:rPr lang="es-ES_tradnl" dirty="0" err="1"/>
              <a:t>everything</a:t>
            </a:r>
            <a:r>
              <a:rPr lang="es-ES_tradnl" dirty="0"/>
              <a:t> </a:t>
            </a:r>
            <a:r>
              <a:rPr lang="es-ES_tradnl" dirty="0" err="1"/>
              <a:t>from</a:t>
            </a:r>
            <a:r>
              <a:rPr lang="es-ES_tradnl" dirty="0"/>
              <a:t> </a:t>
            </a:r>
            <a:r>
              <a:rPr lang="es-ES_tradnl" dirty="0" err="1"/>
              <a:t>speed</a:t>
            </a:r>
            <a:r>
              <a:rPr lang="es-ES_tradnl" dirty="0"/>
              <a:t> and </a:t>
            </a:r>
            <a:r>
              <a:rPr lang="es-ES_tradnl" dirty="0" err="1"/>
              <a:t>jump</a:t>
            </a:r>
            <a:r>
              <a:rPr lang="es-ES_tradnl" dirty="0"/>
              <a:t> </a:t>
            </a:r>
            <a:r>
              <a:rPr lang="es-ES_tradnl" dirty="0" err="1"/>
              <a:t>height</a:t>
            </a:r>
            <a:r>
              <a:rPr lang="es-ES_tradnl" dirty="0"/>
              <a:t>, to air time and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number</a:t>
            </a:r>
            <a:r>
              <a:rPr lang="es-ES_tradnl" dirty="0"/>
              <a:t> of </a:t>
            </a:r>
            <a:r>
              <a:rPr lang="es-ES_tradnl" dirty="0" err="1"/>
              <a:t>rotations</a:t>
            </a:r>
            <a:r>
              <a:rPr lang="es-ES_tradnl" dirty="0"/>
              <a:t> and </a:t>
            </a:r>
            <a:r>
              <a:rPr lang="es-ES_tradnl" dirty="0" err="1" smtClean="0"/>
              <a:t>flips</a:t>
            </a:r>
            <a:r>
              <a:rPr lang="es-ES_tradnl" dirty="0" smtClean="0"/>
              <a:t>.</a:t>
            </a:r>
            <a:endParaRPr lang="es-ES_tradnl" dirty="0"/>
          </a:p>
        </p:txBody>
      </p:sp>
      <p:sp>
        <p:nvSpPr>
          <p:cNvPr id="9" name="CuadroTexto 8"/>
          <p:cNvSpPr txBox="1"/>
          <p:nvPr/>
        </p:nvSpPr>
        <p:spPr>
          <a:xfrm>
            <a:off x="4651846" y="4330618"/>
            <a:ext cx="3096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chemeClr val="bg1"/>
                </a:solidFill>
              </a:rPr>
              <a:t>New </a:t>
            </a:r>
            <a:r>
              <a:rPr lang="es-ES_tradnl" dirty="0" err="1" smtClean="0">
                <a:solidFill>
                  <a:schemeClr val="bg1"/>
                </a:solidFill>
              </a:rPr>
              <a:t>smart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device</a:t>
            </a:r>
            <a:endParaRPr lang="es-ES_tradnl" dirty="0" smtClean="0">
              <a:solidFill>
                <a:schemeClr val="bg1"/>
              </a:solidFill>
            </a:endParaRPr>
          </a:p>
          <a:p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attached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>
                <a:solidFill>
                  <a:schemeClr val="bg1"/>
                </a:solidFill>
              </a:rPr>
              <a:t>to </a:t>
            </a:r>
            <a:r>
              <a:rPr lang="es-ES_tradnl" dirty="0" err="1">
                <a:solidFill>
                  <a:schemeClr val="bg1"/>
                </a:solidFill>
              </a:rPr>
              <a:t>their</a:t>
            </a:r>
            <a:r>
              <a:rPr lang="es-ES_tradnl" dirty="0">
                <a:solidFill>
                  <a:schemeClr val="bg1"/>
                </a:solidFill>
              </a:rPr>
              <a:t> </a:t>
            </a:r>
            <a:r>
              <a:rPr lang="es-ES_tradnl" dirty="0" err="1">
                <a:solidFill>
                  <a:schemeClr val="bg1"/>
                </a:solidFill>
              </a:rPr>
              <a:t>boards</a:t>
            </a:r>
            <a:r>
              <a:rPr lang="es-ES_tradnl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8300653" y="5486400"/>
            <a:ext cx="2620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TRIZ </a:t>
            </a:r>
            <a:r>
              <a:rPr lang="es-ES_tradnl" b="1" dirty="0" err="1" smtClean="0"/>
              <a:t>trends</a:t>
            </a:r>
            <a:r>
              <a:rPr lang="es-ES_tradnl" b="1" dirty="0" smtClean="0"/>
              <a:t>: </a:t>
            </a:r>
            <a:r>
              <a:rPr lang="es-ES_tradnl" b="1" dirty="0" err="1" smtClean="0"/>
              <a:t>Nesting</a:t>
            </a:r>
            <a:r>
              <a:rPr lang="es-ES_tradnl" b="1" dirty="0" smtClean="0"/>
              <a:t> (UP)</a:t>
            </a:r>
            <a:endParaRPr lang="es-ES_tradnl" b="1" dirty="0"/>
          </a:p>
        </p:txBody>
      </p:sp>
    </p:spTree>
    <p:extLst>
      <p:ext uri="{BB962C8B-B14F-4D97-AF65-F5344CB8AC3E}">
        <p14:creationId xmlns:p14="http://schemas.microsoft.com/office/powerpoint/2010/main" val="89693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080120"/>
          </a:xfrm>
        </p:spPr>
        <p:txBody>
          <a:bodyPr/>
          <a:lstStyle/>
          <a:p>
            <a:r>
              <a:rPr lang="es-MX" dirty="0" smtClean="0"/>
              <a:t>GAME GOLF </a:t>
            </a:r>
            <a:endParaRPr lang="es-MX" dirty="0"/>
          </a:p>
        </p:txBody>
      </p:sp>
      <p:grpSp>
        <p:nvGrpSpPr>
          <p:cNvPr id="9" name="Group 8"/>
          <p:cNvGrpSpPr/>
          <p:nvPr/>
        </p:nvGrpSpPr>
        <p:grpSpPr>
          <a:xfrm>
            <a:off x="1726472" y="404664"/>
            <a:ext cx="4657560" cy="4220016"/>
            <a:chOff x="130464" y="239089"/>
            <a:chExt cx="4759048" cy="4702079"/>
          </a:xfrm>
        </p:grpSpPr>
        <p:grpSp>
          <p:nvGrpSpPr>
            <p:cNvPr id="4" name="Group 3"/>
            <p:cNvGrpSpPr/>
            <p:nvPr/>
          </p:nvGrpSpPr>
          <p:grpSpPr>
            <a:xfrm>
              <a:off x="323528" y="994844"/>
              <a:ext cx="4565984" cy="3946324"/>
              <a:chOff x="438064" y="1131058"/>
              <a:chExt cx="4565984" cy="3946324"/>
            </a:xfrm>
          </p:grpSpPr>
          <p:pic>
            <p:nvPicPr>
              <p:cNvPr id="1028" name="Picture 4" descr="Ver imagen original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47" t="11216" r="58758" b="26051"/>
              <a:stretch/>
            </p:blipFill>
            <p:spPr bwMode="auto">
              <a:xfrm>
                <a:off x="438065" y="1143559"/>
                <a:ext cx="1318437" cy="22854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Ver imagen original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064" y="3507324"/>
                <a:ext cx="4565983" cy="15700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69" r="5950" b="4039"/>
              <a:stretch/>
            </p:blipFill>
            <p:spPr bwMode="auto">
              <a:xfrm>
                <a:off x="1786795" y="1131058"/>
                <a:ext cx="1348054" cy="22979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3" name="Picture 9" descr="Ver imagen original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20" t="14013" r="9281" b="9321"/>
              <a:stretch/>
            </p:blipFill>
            <p:spPr bwMode="auto">
              <a:xfrm>
                <a:off x="3178176" y="2127539"/>
                <a:ext cx="1825872" cy="1296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Explosion 1 4"/>
            <p:cNvSpPr/>
            <p:nvPr/>
          </p:nvSpPr>
          <p:spPr>
            <a:xfrm rot="21007379">
              <a:off x="130464" y="239089"/>
              <a:ext cx="1520502" cy="1073056"/>
            </a:xfrm>
            <a:prstGeom prst="irregularSeal1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400" b="1" dirty="0"/>
                <a:t>PLAY</a:t>
              </a:r>
              <a:endParaRPr lang="es-MX" b="1" dirty="0"/>
            </a:p>
          </p:txBody>
        </p:sp>
        <p:sp>
          <p:nvSpPr>
            <p:cNvPr id="6" name="Right Arrow 5"/>
            <p:cNvSpPr/>
            <p:nvPr/>
          </p:nvSpPr>
          <p:spPr>
            <a:xfrm>
              <a:off x="2771800" y="913957"/>
              <a:ext cx="1296144" cy="858859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b="1" dirty="0"/>
                <a:t>SHARE</a:t>
              </a:r>
              <a:endParaRPr lang="es-MX" b="1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179512" y="3212977"/>
              <a:ext cx="1118561" cy="490371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400" b="1" dirty="0"/>
                <a:t>SEE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149099" y="3041223"/>
              <a:ext cx="1245401" cy="492491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/>
                <a:t>COMPARE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528048" y="1017890"/>
            <a:ext cx="374441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TECHNOLOGY </a:t>
            </a: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err="1"/>
              <a:t>Lightweight</a:t>
            </a:r>
            <a:r>
              <a:rPr lang="es-MX" dirty="0"/>
              <a:t> </a:t>
            </a:r>
            <a:r>
              <a:rPr lang="es-MX" dirty="0" err="1"/>
              <a:t>device</a:t>
            </a:r>
            <a:r>
              <a:rPr lang="es-MX" dirty="0"/>
              <a:t> sensor </a:t>
            </a:r>
            <a:r>
              <a:rPr lang="es-MX" dirty="0" err="1"/>
              <a:t>interacts</a:t>
            </a:r>
            <a:r>
              <a:rPr lang="es-MX" dirty="0"/>
              <a:t> </a:t>
            </a:r>
            <a:r>
              <a:rPr lang="es-MX" dirty="0" err="1"/>
              <a:t>with</a:t>
            </a:r>
            <a:r>
              <a:rPr lang="es-MX" dirty="0"/>
              <a:t> red </a:t>
            </a:r>
            <a:r>
              <a:rPr lang="es-MX" dirty="0" err="1"/>
              <a:t>tags</a:t>
            </a:r>
            <a:r>
              <a:rPr lang="es-MX" dirty="0"/>
              <a:t> </a:t>
            </a:r>
            <a:r>
              <a:rPr lang="es-MX" dirty="0" err="1"/>
              <a:t>attached</a:t>
            </a:r>
            <a:r>
              <a:rPr lang="es-MX" dirty="0"/>
              <a:t> </a:t>
            </a:r>
            <a:r>
              <a:rPr lang="es-MX" dirty="0" err="1"/>
              <a:t>for</a:t>
            </a:r>
            <a:r>
              <a:rPr lang="es-MX" dirty="0"/>
              <a:t> </a:t>
            </a:r>
            <a:r>
              <a:rPr lang="es-MX" dirty="0" err="1"/>
              <a:t>every</a:t>
            </a:r>
            <a:r>
              <a:rPr lang="es-MX" dirty="0"/>
              <a:t> club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Player </a:t>
            </a:r>
            <a:r>
              <a:rPr lang="es-MX" dirty="0" err="1"/>
              <a:t>touches</a:t>
            </a:r>
            <a:r>
              <a:rPr lang="es-MX" dirty="0"/>
              <a:t> </a:t>
            </a:r>
            <a:r>
              <a:rPr lang="es-MX" dirty="0" err="1"/>
              <a:t>tag</a:t>
            </a:r>
            <a:r>
              <a:rPr lang="es-MX" dirty="0"/>
              <a:t> to </a:t>
            </a:r>
            <a:r>
              <a:rPr lang="es-MX" dirty="0" err="1"/>
              <a:t>the</a:t>
            </a:r>
            <a:r>
              <a:rPr lang="es-MX" dirty="0"/>
              <a:t> sensor and swings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Data: </a:t>
            </a:r>
            <a:r>
              <a:rPr lang="es-MX" dirty="0" err="1"/>
              <a:t>Device</a:t>
            </a:r>
            <a:r>
              <a:rPr lang="es-MX" dirty="0"/>
              <a:t> </a:t>
            </a:r>
            <a:r>
              <a:rPr lang="es-MX" dirty="0">
                <a:sym typeface="Wingdings" panose="05000000000000000000" pitchFamily="2" charset="2"/>
              </a:rPr>
              <a:t> </a:t>
            </a:r>
            <a:r>
              <a:rPr lang="es-MX" dirty="0" err="1">
                <a:sym typeface="Wingdings" panose="05000000000000000000" pitchFamily="2" charset="2"/>
              </a:rPr>
              <a:t>Computer</a:t>
            </a:r>
            <a:r>
              <a:rPr lang="es-MX" dirty="0">
                <a:sym typeface="Wingdings" panose="05000000000000000000" pitchFamily="2" charset="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err="1">
                <a:sym typeface="Wingdings" panose="05000000000000000000" pitchFamily="2" charset="2"/>
              </a:rPr>
              <a:t>Game</a:t>
            </a:r>
            <a:r>
              <a:rPr lang="es-MX" dirty="0">
                <a:sym typeface="Wingdings" panose="05000000000000000000" pitchFamily="2" charset="2"/>
              </a:rPr>
              <a:t> Golf </a:t>
            </a:r>
            <a:r>
              <a:rPr lang="es-MX" dirty="0" err="1">
                <a:sym typeface="Wingdings" panose="05000000000000000000" pitchFamily="2" charset="2"/>
              </a:rPr>
              <a:t>Website</a:t>
            </a:r>
            <a:r>
              <a:rPr lang="es-MX" dirty="0">
                <a:sym typeface="Wingdings" panose="05000000000000000000" pitchFamily="2" charset="2"/>
              </a:rPr>
              <a:t> - </a:t>
            </a:r>
            <a:r>
              <a:rPr lang="es-MX" dirty="0" err="1">
                <a:sym typeface="Wingdings" panose="05000000000000000000" pitchFamily="2" charset="2"/>
              </a:rPr>
              <a:t>dashboard</a:t>
            </a:r>
            <a:endParaRPr lang="es-MX" dirty="0"/>
          </a:p>
        </p:txBody>
      </p:sp>
      <p:sp>
        <p:nvSpPr>
          <p:cNvPr id="17" name="TextBox 16"/>
          <p:cNvSpPr txBox="1"/>
          <p:nvPr/>
        </p:nvSpPr>
        <p:spPr>
          <a:xfrm>
            <a:off x="6527972" y="3356992"/>
            <a:ext cx="387371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STATS – Real time </a:t>
            </a:r>
            <a:r>
              <a:rPr lang="es-MX" sz="2000" b="1" dirty="0" err="1"/>
              <a:t>shot</a:t>
            </a:r>
            <a:r>
              <a:rPr lang="es-MX" sz="2000" b="1" dirty="0"/>
              <a:t> tracking</a:t>
            </a:r>
            <a:endParaRPr lang="es-MX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dirty="0" err="1"/>
              <a:t>Distance</a:t>
            </a:r>
            <a:endParaRPr lang="es-MX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dirty="0" err="1"/>
              <a:t>Direction</a:t>
            </a:r>
            <a:endParaRPr lang="es-MX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dirty="0" err="1"/>
              <a:t>Usage</a:t>
            </a:r>
            <a:r>
              <a:rPr lang="es-MX" dirty="0"/>
              <a:t> of </a:t>
            </a:r>
            <a:r>
              <a:rPr lang="es-MX" dirty="0" err="1"/>
              <a:t>each</a:t>
            </a:r>
            <a:r>
              <a:rPr lang="es-MX" dirty="0"/>
              <a:t> club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</p:txBody>
      </p:sp>
      <p:pic>
        <p:nvPicPr>
          <p:cNvPr id="18" name="Picture 17" descr="game-golf-img1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4725145"/>
            <a:ext cx="4139952" cy="168221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1919537" y="4725145"/>
            <a:ext cx="43995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SHARE, COMPARE and COMPETE  </a:t>
            </a:r>
            <a:endParaRPr lang="es-MX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dirty="0" err="1"/>
              <a:t>Yourself</a:t>
            </a:r>
            <a:endParaRPr lang="es-MX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dirty="0" err="1"/>
              <a:t>Family</a:t>
            </a:r>
            <a:r>
              <a:rPr lang="es-MX" dirty="0"/>
              <a:t>, </a:t>
            </a:r>
            <a:r>
              <a:rPr lang="es-MX" dirty="0" err="1"/>
              <a:t>friends</a:t>
            </a:r>
            <a:r>
              <a:rPr lang="es-MX" dirty="0"/>
              <a:t>, coach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dirty="0" err="1"/>
              <a:t>Game</a:t>
            </a:r>
            <a:r>
              <a:rPr lang="es-MX" dirty="0"/>
              <a:t> Golf </a:t>
            </a:r>
            <a:r>
              <a:rPr lang="es-MX" dirty="0" err="1"/>
              <a:t>Community</a:t>
            </a:r>
            <a:endParaRPr lang="es-MX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dirty="0" err="1"/>
              <a:t>Other</a:t>
            </a:r>
            <a:r>
              <a:rPr lang="es-MX" dirty="0"/>
              <a:t> </a:t>
            </a:r>
            <a:r>
              <a:rPr lang="es-MX" dirty="0" err="1"/>
              <a:t>players</a:t>
            </a:r>
            <a:r>
              <a:rPr lang="es-MX" dirty="0"/>
              <a:t> - Pros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</p:txBody>
      </p:sp>
      <p:sp>
        <p:nvSpPr>
          <p:cNvPr id="12" name="TextBox 11"/>
          <p:cNvSpPr txBox="1"/>
          <p:nvPr/>
        </p:nvSpPr>
        <p:spPr>
          <a:xfrm>
            <a:off x="1654902" y="6407361"/>
            <a:ext cx="8869082" cy="379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TREND 19: </a:t>
            </a:r>
            <a:r>
              <a:rPr lang="es-MX" b="1" dirty="0" err="1"/>
              <a:t>Nesting</a:t>
            </a:r>
            <a:r>
              <a:rPr lang="es-MX" b="1" dirty="0"/>
              <a:t> (UP) – </a:t>
            </a:r>
            <a:r>
              <a:rPr lang="es-MX" b="1" dirty="0" err="1"/>
              <a:t>Completely</a:t>
            </a:r>
            <a:r>
              <a:rPr lang="es-MX" b="1" dirty="0"/>
              <a:t> </a:t>
            </a:r>
            <a:r>
              <a:rPr lang="es-MX" b="1" dirty="0" err="1"/>
              <a:t>integrated</a:t>
            </a:r>
            <a:r>
              <a:rPr lang="es-MX" b="1" dirty="0"/>
              <a:t> </a:t>
            </a:r>
            <a:r>
              <a:rPr lang="es-MX" b="1" dirty="0" err="1"/>
              <a:t>into</a:t>
            </a:r>
            <a:r>
              <a:rPr lang="es-MX" b="1" dirty="0"/>
              <a:t> </a:t>
            </a:r>
            <a:r>
              <a:rPr lang="es-MX" b="1" dirty="0" err="1"/>
              <a:t>higher</a:t>
            </a:r>
            <a:r>
              <a:rPr lang="es-MX" b="1" dirty="0"/>
              <a:t> </a:t>
            </a:r>
            <a:r>
              <a:rPr lang="es-MX" b="1" dirty="0" err="1"/>
              <a:t>level</a:t>
            </a:r>
            <a:r>
              <a:rPr lang="es-MX" b="1" dirty="0"/>
              <a:t> </a:t>
            </a:r>
            <a:r>
              <a:rPr lang="es-MX" b="1" dirty="0" err="1"/>
              <a:t>system</a:t>
            </a:r>
            <a:endParaRPr lang="es-MX" b="1" dirty="0"/>
          </a:p>
        </p:txBody>
      </p:sp>
      <p:pic>
        <p:nvPicPr>
          <p:cNvPr id="3" name="GAME GOLF  - Digital Tracking Syste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19399" y="258992"/>
            <a:ext cx="1004585" cy="5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FOXTEL’S </a:t>
            </a:r>
            <a:r>
              <a:rPr lang="fr-FR" dirty="0" err="1" smtClean="0"/>
              <a:t>Alert</a:t>
            </a:r>
            <a:r>
              <a:rPr lang="fr-FR" dirty="0" smtClean="0"/>
              <a:t> </a:t>
            </a:r>
            <a:r>
              <a:rPr lang="fr-FR" dirty="0" err="1" smtClean="0"/>
              <a:t>Shirt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371600" y="1782566"/>
            <a:ext cx="4447786" cy="3581401"/>
          </a:xfrm>
        </p:spPr>
        <p:txBody>
          <a:bodyPr/>
          <a:lstStyle/>
          <a:p>
            <a:r>
              <a:rPr lang="fr-FR" dirty="0" err="1" smtClean="0"/>
              <a:t>Feel</a:t>
            </a:r>
            <a:r>
              <a:rPr lang="fr-FR" dirty="0" smtClean="0"/>
              <a:t> the </a:t>
            </a:r>
            <a:r>
              <a:rPr lang="fr-FR" dirty="0" err="1" smtClean="0"/>
              <a:t>game</a:t>
            </a:r>
            <a:r>
              <a:rPr lang="fr-FR" dirty="0" smtClean="0"/>
              <a:t> </a:t>
            </a:r>
            <a:r>
              <a:rPr lang="fr-FR" dirty="0" err="1" smtClean="0"/>
              <a:t>while</a:t>
            </a:r>
            <a:r>
              <a:rPr lang="fr-FR" dirty="0" smtClean="0"/>
              <a:t> </a:t>
            </a:r>
            <a:r>
              <a:rPr lang="fr-FR" dirty="0" err="1" smtClean="0"/>
              <a:t>watching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endParaRPr lang="fr-FR" dirty="0" smtClean="0"/>
          </a:p>
          <a:p>
            <a:r>
              <a:rPr lang="fr-FR" dirty="0" smtClean="0"/>
              <a:t>Use of an </a:t>
            </a:r>
            <a:r>
              <a:rPr lang="fr-FR" dirty="0" err="1" smtClean="0"/>
              <a:t>app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Bluetooth to transmit the feeling</a:t>
            </a:r>
          </a:p>
          <a:p>
            <a:r>
              <a:rPr lang="fr-FR" dirty="0" smtClean="0"/>
              <a:t>Real time sensations</a:t>
            </a:r>
          </a:p>
          <a:p>
            <a:endParaRPr lang="fr-FR" dirty="0" smtClean="0"/>
          </a:p>
          <a:p>
            <a:r>
              <a:rPr lang="fr-FR" dirty="0" err="1"/>
              <a:t>Side</a:t>
            </a:r>
            <a:r>
              <a:rPr lang="fr-FR" dirty="0"/>
              <a:t> </a:t>
            </a:r>
            <a:r>
              <a:rPr lang="fr-FR" dirty="0" err="1"/>
              <a:t>thought</a:t>
            </a:r>
            <a:r>
              <a:rPr lang="fr-FR" dirty="0"/>
              <a:t>: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imagine </a:t>
            </a:r>
            <a:r>
              <a:rPr lang="fr-FR" dirty="0" err="1"/>
              <a:t>what</a:t>
            </a:r>
            <a:r>
              <a:rPr lang="fr-FR" dirty="0"/>
              <a:t> the </a:t>
            </a:r>
            <a:r>
              <a:rPr lang="fr-FR" dirty="0" err="1"/>
              <a:t>adult</a:t>
            </a:r>
            <a:r>
              <a:rPr lang="fr-FR" dirty="0"/>
              <a:t> film </a:t>
            </a:r>
            <a:r>
              <a:rPr lang="fr-FR" dirty="0" err="1"/>
              <a:t>industry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do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technology</a:t>
            </a:r>
            <a:r>
              <a:rPr lang="fr-FR" dirty="0"/>
              <a:t>?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946114" y="5866544"/>
            <a:ext cx="6452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Triz</a:t>
            </a:r>
            <a:r>
              <a:rPr lang="fr-FR" b="1" dirty="0" smtClean="0"/>
              <a:t> Trends : </a:t>
            </a:r>
            <a:r>
              <a:rPr lang="fr-FR" b="1" dirty="0" err="1" smtClean="0"/>
              <a:t>Increasing</a:t>
            </a:r>
            <a:r>
              <a:rPr lang="fr-FR" b="1" dirty="0" smtClean="0"/>
              <a:t> </a:t>
            </a:r>
            <a:r>
              <a:rPr lang="fr-FR" b="1" dirty="0" err="1" smtClean="0"/>
              <a:t>transparency</a:t>
            </a:r>
            <a:r>
              <a:rPr lang="fr-FR" b="1" dirty="0" smtClean="0"/>
              <a:t>, </a:t>
            </a:r>
            <a:r>
              <a:rPr lang="fr-FR" b="1" dirty="0" err="1" smtClean="0"/>
              <a:t>Increasing</a:t>
            </a:r>
            <a:r>
              <a:rPr lang="fr-FR" b="1" dirty="0" smtClean="0"/>
              <a:t> use of </a:t>
            </a:r>
            <a:r>
              <a:rPr lang="fr-FR" b="1" dirty="0" err="1" smtClean="0"/>
              <a:t>senses</a:t>
            </a:r>
            <a:endParaRPr lang="fr-FR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4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9064" y="1425327"/>
            <a:ext cx="4414463" cy="1057219"/>
          </a:xfrm>
        </p:spPr>
        <p:txBody>
          <a:bodyPr/>
          <a:lstStyle/>
          <a:p>
            <a:r>
              <a:rPr lang="fr-FR" dirty="0" err="1" smtClean="0"/>
              <a:t>Hexoskin</a:t>
            </a:r>
            <a:endParaRPr lang="en-GB" dirty="0"/>
          </a:p>
        </p:txBody>
      </p:sp>
      <p:pic>
        <p:nvPicPr>
          <p:cNvPr id="5" name="Picture 2" descr="http://blog.parts-people.com/wp-content/uploads/2013/09/hexoskin-3-300x2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001" y="910749"/>
            <a:ext cx="4168999" cy="414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97168" y="5187119"/>
            <a:ext cx="3130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Covered</a:t>
            </a:r>
            <a:r>
              <a:rPr lang="fr-FR" dirty="0" smtClean="0"/>
              <a:t> by </a:t>
            </a:r>
            <a:r>
              <a:rPr lang="fr-FR" dirty="0" err="1" smtClean="0"/>
              <a:t>Mister</a:t>
            </a:r>
            <a:r>
              <a:rPr lang="fr-FR" dirty="0" smtClean="0"/>
              <a:t> Clean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752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35" y="208494"/>
            <a:ext cx="4596950" cy="2503884"/>
          </a:xfrm>
        </p:spPr>
        <p:txBody>
          <a:bodyPr>
            <a:normAutofit fontScale="9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 err="1" smtClean="0"/>
              <a:t>Problem</a:t>
            </a:r>
            <a:r>
              <a:rPr lang="fr-FR" sz="2200" dirty="0" smtClean="0"/>
              <a:t> : </a:t>
            </a:r>
            <a:r>
              <a:rPr lang="fr-FR" sz="2200" dirty="0"/>
              <a:t/>
            </a:r>
            <a:br>
              <a:rPr lang="fr-FR" sz="2200" dirty="0"/>
            </a:br>
            <a:r>
              <a:rPr lang="fr-FR" sz="2200" dirty="0" err="1" smtClean="0"/>
              <a:t>Lack</a:t>
            </a:r>
            <a:r>
              <a:rPr lang="fr-FR" sz="2200" dirty="0" smtClean="0"/>
              <a:t> of information and </a:t>
            </a:r>
            <a:r>
              <a:rPr lang="fr-FR" sz="2200" dirty="0" err="1" smtClean="0"/>
              <a:t>feedacks</a:t>
            </a:r>
            <a:r>
              <a:rPr lang="fr-FR" sz="2200" dirty="0" smtClean="0"/>
              <a:t> on body </a:t>
            </a:r>
            <a:r>
              <a:rPr lang="fr-FR" sz="2200" dirty="0" err="1" smtClean="0"/>
              <a:t>health</a:t>
            </a:r>
            <a:r>
              <a:rPr lang="fr-FR" sz="2200" dirty="0" smtClean="0"/>
              <a:t> (normal, action and </a:t>
            </a:r>
            <a:r>
              <a:rPr lang="fr-FR" sz="2200" dirty="0" err="1" smtClean="0"/>
              <a:t>rest</a:t>
            </a:r>
            <a:r>
              <a:rPr lang="fr-FR" sz="2200" dirty="0" smtClean="0"/>
              <a:t>)</a:t>
            </a:r>
            <a:r>
              <a:rPr lang="fr-FR" sz="2200" dirty="0"/>
              <a:t/>
            </a:r>
            <a:br>
              <a:rPr lang="fr-FR" sz="2200" dirty="0"/>
            </a:br>
            <a:r>
              <a:rPr lang="fr-FR" sz="2200" dirty="0" smtClean="0"/>
              <a:t/>
            </a:r>
            <a:br>
              <a:rPr lang="fr-FR" sz="2200" dirty="0" smtClean="0"/>
            </a:br>
            <a:r>
              <a:rPr lang="fr-FR" sz="2200" dirty="0" smtClean="0"/>
              <a:t>Solution : You </a:t>
            </a:r>
            <a:r>
              <a:rPr lang="fr-FR" sz="2200" dirty="0" err="1" smtClean="0"/>
              <a:t>can</a:t>
            </a:r>
            <a:r>
              <a:rPr lang="fr-FR" sz="2200" dirty="0" smtClean="0"/>
              <a:t> </a:t>
            </a:r>
            <a:r>
              <a:rPr lang="fr-FR" sz="2200" dirty="0" err="1" smtClean="0"/>
              <a:t>consult</a:t>
            </a:r>
            <a:r>
              <a:rPr lang="fr-FR" sz="2200" dirty="0" smtClean="0"/>
              <a:t> at the end of the </a:t>
            </a:r>
            <a:r>
              <a:rPr lang="fr-FR" sz="2200" dirty="0" err="1" smtClean="0"/>
              <a:t>day</a:t>
            </a:r>
            <a:r>
              <a:rPr lang="fr-FR" sz="2200" dirty="0" smtClean="0"/>
              <a:t> the </a:t>
            </a:r>
            <a:r>
              <a:rPr lang="fr-FR" sz="2200" dirty="0" err="1" smtClean="0"/>
              <a:t>result</a:t>
            </a:r>
            <a:r>
              <a:rPr lang="fr-FR" sz="2200" dirty="0" smtClean="0"/>
              <a:t> of </a:t>
            </a:r>
            <a:r>
              <a:rPr lang="fr-FR" sz="2200" dirty="0" err="1" smtClean="0"/>
              <a:t>your</a:t>
            </a:r>
            <a:r>
              <a:rPr lang="fr-FR" sz="2200" dirty="0" smtClean="0"/>
              <a:t> </a:t>
            </a:r>
            <a:r>
              <a:rPr lang="fr-FR" sz="2200" dirty="0" err="1" smtClean="0"/>
              <a:t>day</a:t>
            </a:r>
            <a:r>
              <a:rPr lang="fr-FR" sz="2200" dirty="0" smtClean="0"/>
              <a:t> </a:t>
            </a:r>
            <a:r>
              <a:rPr lang="fr-FR" sz="2200" dirty="0" err="1" smtClean="0"/>
              <a:t>with</a:t>
            </a:r>
            <a:r>
              <a:rPr lang="fr-FR" sz="2200" dirty="0" smtClean="0"/>
              <a:t> a </a:t>
            </a:r>
            <a:r>
              <a:rPr lang="fr-FR" sz="2200" dirty="0" err="1" smtClean="0"/>
              <a:t>washable</a:t>
            </a:r>
            <a:r>
              <a:rPr lang="fr-FR" sz="2200" dirty="0" smtClean="0"/>
              <a:t> </a:t>
            </a:r>
            <a:r>
              <a:rPr lang="fr-FR" sz="2200" dirty="0" err="1" smtClean="0"/>
              <a:t>shirt</a:t>
            </a:r>
            <a:r>
              <a:rPr lang="fr-FR" sz="2200" dirty="0" smtClean="0"/>
              <a:t> </a:t>
            </a:r>
            <a:r>
              <a:rPr lang="fr-FR" sz="2200" dirty="0" err="1" smtClean="0"/>
              <a:t>collecting</a:t>
            </a:r>
            <a:r>
              <a:rPr lang="fr-FR" sz="2200" dirty="0" smtClean="0"/>
              <a:t> </a:t>
            </a:r>
            <a:r>
              <a:rPr lang="fr-FR" sz="2200" dirty="0" err="1" smtClean="0"/>
              <a:t>your</a:t>
            </a:r>
            <a:r>
              <a:rPr lang="fr-FR" sz="2200" dirty="0" smtClean="0"/>
              <a:t> data, </a:t>
            </a:r>
            <a:r>
              <a:rPr lang="fr-FR" sz="2200" dirty="0" err="1" smtClean="0"/>
              <a:t>through</a:t>
            </a:r>
            <a:r>
              <a:rPr lang="fr-FR" sz="2200" dirty="0" smtClean="0"/>
              <a:t> a simple </a:t>
            </a:r>
            <a:r>
              <a:rPr lang="fr-FR" sz="2200" dirty="0" err="1" smtClean="0"/>
              <a:t>usb</a:t>
            </a:r>
            <a:r>
              <a:rPr lang="fr-FR" sz="2200" dirty="0" smtClean="0"/>
              <a:t> </a:t>
            </a:r>
            <a:r>
              <a:rPr lang="fr-FR" sz="2200" dirty="0" err="1" smtClean="0"/>
              <a:t>cable</a:t>
            </a:r>
            <a:r>
              <a:rPr lang="fr-FR" sz="2200" dirty="0" smtClean="0"/>
              <a:t>.</a:t>
            </a:r>
            <a:br>
              <a:rPr lang="fr-FR" sz="2200" dirty="0" smtClean="0"/>
            </a:br>
            <a:r>
              <a:rPr lang="fr-FR" sz="2200" dirty="0"/>
              <a:t/>
            </a:r>
            <a:br>
              <a:rPr lang="fr-FR" sz="2200" dirty="0"/>
            </a:br>
            <a:r>
              <a:rPr lang="fr-FR" dirty="0" smtClean="0"/>
              <a:t/>
            </a:r>
            <a:br>
              <a:rPr lang="fr-FR" dirty="0" smtClean="0"/>
            </a:b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5846101"/>
              </p:ext>
            </p:extLst>
          </p:nvPr>
        </p:nvGraphicFramePr>
        <p:xfrm>
          <a:off x="4008856" y="3424894"/>
          <a:ext cx="7756712" cy="314151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39178"/>
                <a:gridCol w="1939178"/>
                <a:gridCol w="1939178"/>
                <a:gridCol w="1939178"/>
              </a:tblGrid>
              <a:tr h="945043">
                <a:tc>
                  <a:txBody>
                    <a:bodyPr/>
                    <a:lstStyle/>
                    <a:p>
                      <a:r>
                        <a:rPr lang="fr-FR" dirty="0" smtClean="0"/>
                        <a:t>Performance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Reliability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Convenience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Price </a:t>
                      </a:r>
                      <a:endParaRPr lang="en-GB" dirty="0"/>
                    </a:p>
                  </a:txBody>
                  <a:tcPr/>
                </a:tc>
              </a:tr>
              <a:tr h="2196475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-42 000 </a:t>
                      </a:r>
                      <a:r>
                        <a:rPr lang="fr-FR" dirty="0" err="1" smtClean="0"/>
                        <a:t>scientists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pieces</a:t>
                      </a:r>
                      <a:r>
                        <a:rPr lang="fr-FR" dirty="0" smtClean="0"/>
                        <a:t> of information per minute 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-</a:t>
                      </a:r>
                      <a:r>
                        <a:rPr lang="fr-FR" dirty="0" err="1" smtClean="0"/>
                        <a:t>Very</a:t>
                      </a:r>
                      <a:r>
                        <a:rPr lang="fr-FR" dirty="0" smtClean="0"/>
                        <a:t> long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battery</a:t>
                      </a:r>
                      <a:r>
                        <a:rPr lang="fr-FR" baseline="0" dirty="0" smtClean="0"/>
                        <a:t> life-time</a:t>
                      </a:r>
                      <a:endParaRPr lang="en-GB" dirty="0" smtClean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-Confortable</a:t>
                      </a:r>
                    </a:p>
                    <a:p>
                      <a:r>
                        <a:rPr lang="fr-FR" dirty="0" smtClean="0"/>
                        <a:t>-No Gadget</a:t>
                      </a:r>
                      <a:r>
                        <a:rPr lang="fr-FR" baseline="0" dirty="0" smtClean="0"/>
                        <a:t> to carry</a:t>
                      </a:r>
                      <a:endParaRPr lang="fr-F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-</a:t>
                      </a:r>
                      <a:r>
                        <a:rPr lang="fr-FR" dirty="0" err="1" smtClean="0"/>
                        <a:t>Expensive</a:t>
                      </a:r>
                      <a:r>
                        <a:rPr lang="fr-FR" dirty="0" smtClean="0"/>
                        <a:t> for amateur, but normal for </a:t>
                      </a:r>
                      <a:r>
                        <a:rPr lang="fr-FR" dirty="0" err="1" smtClean="0"/>
                        <a:t>professionnal</a:t>
                      </a:r>
                      <a:r>
                        <a:rPr lang="fr-FR" baseline="0" dirty="0" smtClean="0"/>
                        <a:t> (Sport or spatial business)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17132" y="4533988"/>
            <a:ext cx="3022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TRIZ Trend : </a:t>
            </a:r>
            <a:endParaRPr lang="en-GB" dirty="0" smtClean="0"/>
          </a:p>
          <a:p>
            <a:r>
              <a:rPr lang="en-GB" dirty="0" smtClean="0"/>
              <a:t>‘Customer buying hierarchy’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53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Ver imagen orig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192" y="502942"/>
            <a:ext cx="3720206" cy="291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143000"/>
          </a:xfrm>
        </p:spPr>
        <p:txBody>
          <a:bodyPr/>
          <a:lstStyle/>
          <a:p>
            <a:r>
              <a:rPr lang="es-MX" dirty="0" smtClean="0"/>
              <a:t>SMART STADIUMS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9576" y="1340768"/>
            <a:ext cx="3970784" cy="1756792"/>
          </a:xfrm>
        </p:spPr>
        <p:txBody>
          <a:bodyPr>
            <a:normAutofit/>
          </a:bodyPr>
          <a:lstStyle/>
          <a:p>
            <a:r>
              <a:rPr lang="es-MX" dirty="0"/>
              <a:t>Virtual </a:t>
            </a:r>
            <a:r>
              <a:rPr lang="es-MX" dirty="0" err="1"/>
              <a:t>guide</a:t>
            </a:r>
            <a:r>
              <a:rPr lang="es-MX" dirty="0"/>
              <a:t> to </a:t>
            </a:r>
            <a:r>
              <a:rPr lang="es-MX" dirty="0" err="1"/>
              <a:t>seats</a:t>
            </a:r>
            <a:endParaRPr lang="es-MX" dirty="0"/>
          </a:p>
          <a:p>
            <a:r>
              <a:rPr lang="es-MX" dirty="0" err="1"/>
              <a:t>Watch</a:t>
            </a:r>
            <a:r>
              <a:rPr lang="es-MX" dirty="0"/>
              <a:t> </a:t>
            </a:r>
            <a:r>
              <a:rPr lang="es-MX" dirty="0" err="1"/>
              <a:t>replays</a:t>
            </a:r>
            <a:r>
              <a:rPr lang="es-MX" dirty="0"/>
              <a:t> </a:t>
            </a:r>
            <a:r>
              <a:rPr lang="es-MX" dirty="0" err="1"/>
              <a:t>during</a:t>
            </a:r>
            <a:r>
              <a:rPr lang="es-MX" dirty="0"/>
              <a:t> </a:t>
            </a:r>
            <a:r>
              <a:rPr lang="es-MX" dirty="0" err="1"/>
              <a:t>live</a:t>
            </a:r>
            <a:r>
              <a:rPr lang="es-MX" dirty="0"/>
              <a:t> </a:t>
            </a:r>
            <a:r>
              <a:rPr lang="es-MX" dirty="0" err="1"/>
              <a:t>game</a:t>
            </a:r>
            <a:endParaRPr lang="es-MX" dirty="0"/>
          </a:p>
          <a:p>
            <a:r>
              <a:rPr lang="es-MX" dirty="0" err="1"/>
              <a:t>Order</a:t>
            </a:r>
            <a:r>
              <a:rPr lang="es-MX" dirty="0"/>
              <a:t> </a:t>
            </a:r>
            <a:r>
              <a:rPr lang="es-MX" dirty="0" err="1"/>
              <a:t>food</a:t>
            </a:r>
            <a:r>
              <a:rPr lang="es-MX" dirty="0"/>
              <a:t> and </a:t>
            </a:r>
            <a:r>
              <a:rPr lang="es-MX" dirty="0" err="1"/>
              <a:t>drinks</a:t>
            </a:r>
            <a:r>
              <a:rPr lang="es-MX" dirty="0"/>
              <a:t> </a:t>
            </a:r>
          </a:p>
          <a:p>
            <a:r>
              <a:rPr lang="es-MX" dirty="0" err="1"/>
              <a:t>Guide</a:t>
            </a:r>
            <a:r>
              <a:rPr lang="es-MX" dirty="0"/>
              <a:t> to </a:t>
            </a:r>
            <a:r>
              <a:rPr lang="es-MX" dirty="0" err="1"/>
              <a:t>closest</a:t>
            </a:r>
            <a:r>
              <a:rPr lang="es-MX" dirty="0"/>
              <a:t> </a:t>
            </a:r>
            <a:r>
              <a:rPr lang="es-MX" dirty="0" err="1"/>
              <a:t>bathroom</a:t>
            </a:r>
            <a:r>
              <a:rPr lang="es-MX" dirty="0"/>
              <a:t> </a:t>
            </a:r>
          </a:p>
        </p:txBody>
      </p:sp>
      <p:pic>
        <p:nvPicPr>
          <p:cNvPr id="3074" name="Picture 2" descr="Ver imagen orig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680" y="3275692"/>
            <a:ext cx="718159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58487" y="6444044"/>
            <a:ext cx="8867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/>
              <a:t>TREND 19: </a:t>
            </a:r>
            <a:r>
              <a:rPr lang="es-MX" b="1" dirty="0" err="1"/>
              <a:t>Nesting</a:t>
            </a:r>
            <a:r>
              <a:rPr lang="es-MX" b="1" dirty="0"/>
              <a:t> (UP) – </a:t>
            </a:r>
            <a:r>
              <a:rPr lang="es-MX" b="1" dirty="0" err="1"/>
              <a:t>Completely</a:t>
            </a:r>
            <a:r>
              <a:rPr lang="es-MX" b="1" dirty="0"/>
              <a:t> </a:t>
            </a:r>
            <a:r>
              <a:rPr lang="es-MX" b="1" dirty="0" err="1"/>
              <a:t>integrated</a:t>
            </a:r>
            <a:r>
              <a:rPr lang="es-MX" b="1" dirty="0"/>
              <a:t> </a:t>
            </a:r>
            <a:r>
              <a:rPr lang="es-MX" b="1" dirty="0" err="1"/>
              <a:t>into</a:t>
            </a:r>
            <a:r>
              <a:rPr lang="es-MX" b="1" dirty="0"/>
              <a:t> </a:t>
            </a:r>
            <a:r>
              <a:rPr lang="es-MX" b="1" dirty="0" err="1"/>
              <a:t>higher</a:t>
            </a:r>
            <a:r>
              <a:rPr lang="es-MX" b="1" dirty="0"/>
              <a:t> </a:t>
            </a:r>
            <a:r>
              <a:rPr lang="es-MX" b="1" dirty="0" err="1"/>
              <a:t>level</a:t>
            </a:r>
            <a:r>
              <a:rPr lang="es-MX" b="1" dirty="0"/>
              <a:t> </a:t>
            </a:r>
            <a:r>
              <a:rPr lang="es-MX" b="1" dirty="0" err="1"/>
              <a:t>system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190249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ogner">
  <a:themeElements>
    <a:clrScheme name="Rogner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Rogner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Rogner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622</TotalTime>
  <Words>632</Words>
  <Application>Microsoft Office PowerPoint</Application>
  <PresentationFormat>Widescreen</PresentationFormat>
  <Paragraphs>109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Courier New</vt:lpstr>
      <vt:lpstr>Franklin Gothic Book</vt:lpstr>
      <vt:lpstr>Wingdings</vt:lpstr>
      <vt:lpstr>Rogner</vt:lpstr>
      <vt:lpstr>Trends in digital Innovation : Sports Industry</vt:lpstr>
      <vt:lpstr>NASCAR Digital Dash </vt:lpstr>
      <vt:lpstr>PowerPoint Presentation</vt:lpstr>
      <vt:lpstr>PowerPoint Presentation</vt:lpstr>
      <vt:lpstr>GAME GOLF </vt:lpstr>
      <vt:lpstr>FOXTEL’S Alert Shirt</vt:lpstr>
      <vt:lpstr>Hexoskin</vt:lpstr>
      <vt:lpstr>Problem :  Lack of information and feedacks on body health (normal, action and rest)  Solution : You can consult at the end of the day the result of your day with a washable shirt collecting your data, through a simple usb cable.   </vt:lpstr>
      <vt:lpstr>SMART STADIUMS</vt:lpstr>
      <vt:lpstr>MOBILE TICKETING</vt:lpstr>
      <vt:lpstr>PowerPoint Presentation</vt:lpstr>
      <vt:lpstr>VIRTUAL REALITY</vt:lpstr>
      <vt:lpstr>PowerPoint Presentation</vt:lpstr>
      <vt:lpstr>PowerPoint Presentation</vt:lpstr>
      <vt:lpstr>Conclusion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Trends in digital Innovation : Sports Industry</dc:title>
  <dc:creator>MOISSON Maxime</dc:creator>
  <cp:lastModifiedBy>GOETHALS Frank</cp:lastModifiedBy>
  <cp:revision>17</cp:revision>
  <dcterms:created xsi:type="dcterms:W3CDTF">2016-09-14T11:09:21Z</dcterms:created>
  <dcterms:modified xsi:type="dcterms:W3CDTF">2016-09-15T11:06:10Z</dcterms:modified>
</cp:coreProperties>
</file>