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70" r:id="rId4"/>
    <p:sldId id="271" r:id="rId5"/>
    <p:sldId id="268" r:id="rId6"/>
    <p:sldId id="272" r:id="rId7"/>
    <p:sldId id="278" r:id="rId8"/>
    <p:sldId id="282" r:id="rId9"/>
    <p:sldId id="283" r:id="rId10"/>
    <p:sldId id="286" r:id="rId11"/>
    <p:sldId id="287" r:id="rId12"/>
    <p:sldId id="276" r:id="rId13"/>
    <p:sldId id="280" r:id="rId14"/>
    <p:sldId id="284" r:id="rId15"/>
    <p:sldId id="285" r:id="rId16"/>
    <p:sldId id="288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9" autoAdjust="0"/>
    <p:restoredTop sz="94712"/>
  </p:normalViewPr>
  <p:slideViewPr>
    <p:cSldViewPr snapToGrid="0">
      <p:cViewPr varScale="1">
        <p:scale>
          <a:sx n="66" d="100"/>
          <a:sy n="66" d="100"/>
        </p:scale>
        <p:origin x="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A6D6B-1BB2-4240-BFC8-291075418456}" type="doc">
      <dgm:prSet loTypeId="urn:microsoft.com/office/officeart/2005/8/layout/process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1B5C2ADA-8884-4CB6-AC10-57A569CBCCA0}">
      <dgm:prSet phldrT="[Texte]" custT="1"/>
      <dgm:spPr/>
      <dgm:t>
        <a:bodyPr/>
        <a:lstStyle/>
        <a:p>
          <a:r>
            <a:rPr lang="fr-FR" sz="3200" dirty="0" err="1" smtClean="0"/>
            <a:t>Press</a:t>
          </a:r>
          <a:r>
            <a:rPr lang="fr-FR" sz="3200" dirty="0" smtClean="0"/>
            <a:t> Release</a:t>
          </a:r>
          <a:endParaRPr lang="fr-FR" sz="3200" dirty="0"/>
        </a:p>
      </dgm:t>
    </dgm:pt>
    <dgm:pt modelId="{83890E7F-CA39-45E0-BD58-F60DB5EF2D50}" type="parTrans" cxnId="{3D011B54-7168-4F92-A828-9A47A0B1ADA4}">
      <dgm:prSet/>
      <dgm:spPr/>
      <dgm:t>
        <a:bodyPr/>
        <a:lstStyle/>
        <a:p>
          <a:endParaRPr lang="fr-FR"/>
        </a:p>
      </dgm:t>
    </dgm:pt>
    <dgm:pt modelId="{851F38F5-9C9F-4C53-8119-1FEDCE3561BA}" type="sibTrans" cxnId="{3D011B54-7168-4F92-A828-9A47A0B1ADA4}">
      <dgm:prSet/>
      <dgm:spPr/>
      <dgm:t>
        <a:bodyPr/>
        <a:lstStyle/>
        <a:p>
          <a:endParaRPr lang="fr-FR"/>
        </a:p>
      </dgm:t>
    </dgm:pt>
    <dgm:pt modelId="{A9907A18-2833-4C78-B696-A447DE19BB4B}">
      <dgm:prSet phldrT="[Texte]"/>
      <dgm:spPr/>
      <dgm:t>
        <a:bodyPr/>
        <a:lstStyle/>
        <a:p>
          <a:r>
            <a:rPr lang="fr-FR" dirty="0" err="1" smtClean="0"/>
            <a:t>Identify</a:t>
          </a:r>
          <a:r>
            <a:rPr lang="fr-FR" dirty="0" smtClean="0"/>
            <a:t> the topic</a:t>
          </a:r>
          <a:endParaRPr lang="fr-FR" dirty="0"/>
        </a:p>
      </dgm:t>
    </dgm:pt>
    <dgm:pt modelId="{08E31ACC-6335-492D-ACE8-32F2C86E881D}" type="parTrans" cxnId="{8460EA13-E29E-4421-B7F3-7C3866662A86}">
      <dgm:prSet/>
      <dgm:spPr/>
      <dgm:t>
        <a:bodyPr/>
        <a:lstStyle/>
        <a:p>
          <a:endParaRPr lang="fr-FR"/>
        </a:p>
      </dgm:t>
    </dgm:pt>
    <dgm:pt modelId="{9081A55D-94E9-46C6-AF2B-58639E714A3D}" type="sibTrans" cxnId="{8460EA13-E29E-4421-B7F3-7C3866662A86}">
      <dgm:prSet/>
      <dgm:spPr/>
      <dgm:t>
        <a:bodyPr/>
        <a:lstStyle/>
        <a:p>
          <a:endParaRPr lang="fr-FR"/>
        </a:p>
      </dgm:t>
    </dgm:pt>
    <dgm:pt modelId="{1193E16F-583C-47DD-A00B-3934FDD05B97}">
      <dgm:prSet phldrT="[Texte]" custT="1"/>
      <dgm:spPr/>
      <dgm:t>
        <a:bodyPr/>
        <a:lstStyle/>
        <a:p>
          <a:r>
            <a:rPr lang="fr-FR" sz="3200" dirty="0" err="1" smtClean="0"/>
            <a:t>Video</a:t>
          </a:r>
          <a:endParaRPr lang="fr-FR" sz="2400" dirty="0"/>
        </a:p>
      </dgm:t>
    </dgm:pt>
    <dgm:pt modelId="{6205B48A-9866-4F3A-A5B3-F63E99BA3A98}" type="parTrans" cxnId="{9CB56633-1D94-4257-B9F4-F6B0841D8E09}">
      <dgm:prSet/>
      <dgm:spPr/>
      <dgm:t>
        <a:bodyPr/>
        <a:lstStyle/>
        <a:p>
          <a:endParaRPr lang="fr-FR"/>
        </a:p>
      </dgm:t>
    </dgm:pt>
    <dgm:pt modelId="{AD8A0770-E61B-45C4-AD7B-E409E4CFE1C9}" type="sibTrans" cxnId="{9CB56633-1D94-4257-B9F4-F6B0841D8E09}">
      <dgm:prSet/>
      <dgm:spPr/>
      <dgm:t>
        <a:bodyPr/>
        <a:lstStyle/>
        <a:p>
          <a:endParaRPr lang="fr-FR"/>
        </a:p>
      </dgm:t>
    </dgm:pt>
    <dgm:pt modelId="{9B087E71-8700-4988-8D7A-A5BD07CD3C3A}">
      <dgm:prSet phldrT="[Texte]"/>
      <dgm:spPr/>
      <dgm:t>
        <a:bodyPr/>
        <a:lstStyle/>
        <a:p>
          <a:r>
            <a:rPr lang="fr-FR" dirty="0" smtClean="0"/>
            <a:t>1 or 2 minutes</a:t>
          </a:r>
          <a:endParaRPr lang="fr-FR" dirty="0"/>
        </a:p>
      </dgm:t>
    </dgm:pt>
    <dgm:pt modelId="{D3F1A803-A085-4B76-A690-D38F6EE1212D}" type="parTrans" cxnId="{B6361E1A-859B-46D5-A2E2-15413723765C}">
      <dgm:prSet/>
      <dgm:spPr/>
      <dgm:t>
        <a:bodyPr/>
        <a:lstStyle/>
        <a:p>
          <a:endParaRPr lang="fr-FR"/>
        </a:p>
      </dgm:t>
    </dgm:pt>
    <dgm:pt modelId="{316FE685-6F01-4FB8-95B6-072FF03E631E}" type="sibTrans" cxnId="{B6361E1A-859B-46D5-A2E2-15413723765C}">
      <dgm:prSet/>
      <dgm:spPr/>
      <dgm:t>
        <a:bodyPr/>
        <a:lstStyle/>
        <a:p>
          <a:endParaRPr lang="fr-FR"/>
        </a:p>
      </dgm:t>
    </dgm:pt>
    <dgm:pt modelId="{BC6D1982-6BFC-4B32-9613-429FD1696F1A}">
      <dgm:prSet phldrT="[Texte]"/>
      <dgm:spPr/>
      <dgm:t>
        <a:bodyPr/>
        <a:lstStyle/>
        <a:p>
          <a:r>
            <a:rPr lang="fr-FR" dirty="0" smtClean="0"/>
            <a:t>Images</a:t>
          </a:r>
          <a:endParaRPr lang="fr-FR" dirty="0"/>
        </a:p>
      </dgm:t>
    </dgm:pt>
    <dgm:pt modelId="{1558D98D-AAE9-4D7E-912E-0AD3863ABEC6}" type="parTrans" cxnId="{7CD0286C-795F-4077-8D99-09A5FBB96E33}">
      <dgm:prSet/>
      <dgm:spPr/>
      <dgm:t>
        <a:bodyPr/>
        <a:lstStyle/>
        <a:p>
          <a:endParaRPr lang="fr-FR"/>
        </a:p>
      </dgm:t>
    </dgm:pt>
    <dgm:pt modelId="{17E52935-FEB8-4184-BAAC-10B333520FD7}" type="sibTrans" cxnId="{7CD0286C-795F-4077-8D99-09A5FBB96E33}">
      <dgm:prSet/>
      <dgm:spPr/>
      <dgm:t>
        <a:bodyPr/>
        <a:lstStyle/>
        <a:p>
          <a:endParaRPr lang="fr-FR"/>
        </a:p>
      </dgm:t>
    </dgm:pt>
    <dgm:pt modelId="{A2C78573-EF11-4E28-A5C7-6D0DC4F52DA1}">
      <dgm:prSet phldrT="[Texte]"/>
      <dgm:spPr/>
      <dgm:t>
        <a:bodyPr/>
        <a:lstStyle/>
        <a:p>
          <a:r>
            <a:rPr lang="fr-FR" dirty="0" err="1" smtClean="0"/>
            <a:t>Infographics</a:t>
          </a:r>
          <a:endParaRPr lang="fr-FR" dirty="0"/>
        </a:p>
      </dgm:t>
    </dgm:pt>
    <dgm:pt modelId="{FCC7DAA7-60F2-4BCF-88B1-C374578F046A}" type="parTrans" cxnId="{B5E243AC-D248-4B8F-AED8-5C425E553E5D}">
      <dgm:prSet/>
      <dgm:spPr/>
      <dgm:t>
        <a:bodyPr/>
        <a:lstStyle/>
        <a:p>
          <a:endParaRPr lang="fr-FR"/>
        </a:p>
      </dgm:t>
    </dgm:pt>
    <dgm:pt modelId="{4D3EA02E-B522-4F04-82F8-7E3EEF8AF21D}" type="sibTrans" cxnId="{B5E243AC-D248-4B8F-AED8-5C425E553E5D}">
      <dgm:prSet/>
      <dgm:spPr/>
      <dgm:t>
        <a:bodyPr/>
        <a:lstStyle/>
        <a:p>
          <a:endParaRPr lang="fr-FR"/>
        </a:p>
      </dgm:t>
    </dgm:pt>
    <dgm:pt modelId="{8B1B618A-1997-432B-BD94-0AF57948D884}">
      <dgm:prSet phldrT="[Texte]"/>
      <dgm:spPr/>
      <dgm:t>
        <a:bodyPr/>
        <a:lstStyle/>
        <a:p>
          <a:endParaRPr lang="fr-FR" dirty="0"/>
        </a:p>
      </dgm:t>
    </dgm:pt>
    <dgm:pt modelId="{9A9B9947-1AA6-45E4-9247-1E5AB17C9402}" type="parTrans" cxnId="{7467C33E-5CAF-4666-8430-3891C90EE7EA}">
      <dgm:prSet/>
      <dgm:spPr/>
      <dgm:t>
        <a:bodyPr/>
        <a:lstStyle/>
        <a:p>
          <a:endParaRPr lang="fr-FR"/>
        </a:p>
      </dgm:t>
    </dgm:pt>
    <dgm:pt modelId="{BC68A51A-68D8-44F0-AFF9-B13B1B4F7B2E}" type="sibTrans" cxnId="{7467C33E-5CAF-4666-8430-3891C90EE7EA}">
      <dgm:prSet/>
      <dgm:spPr/>
      <dgm:t>
        <a:bodyPr/>
        <a:lstStyle/>
        <a:p>
          <a:endParaRPr lang="fr-FR"/>
        </a:p>
      </dgm:t>
    </dgm:pt>
    <dgm:pt modelId="{0E7158F8-FD42-4775-AACC-F91268C37D4F}">
      <dgm:prSet phldrT="[Texte]"/>
      <dgm:spPr/>
      <dgm:t>
        <a:bodyPr/>
        <a:lstStyle/>
        <a:p>
          <a:r>
            <a:rPr lang="fr-FR" dirty="0" smtClean="0"/>
            <a:t>Voice-off</a:t>
          </a:r>
          <a:endParaRPr lang="fr-FR" dirty="0"/>
        </a:p>
      </dgm:t>
    </dgm:pt>
    <dgm:pt modelId="{3BE7E5D3-C321-4348-9B33-9AE04603112B}" type="parTrans" cxnId="{A1061BEF-BC2A-421D-AEF5-0D09646E9E52}">
      <dgm:prSet/>
      <dgm:spPr/>
      <dgm:t>
        <a:bodyPr/>
        <a:lstStyle/>
        <a:p>
          <a:endParaRPr lang="fr-FR"/>
        </a:p>
      </dgm:t>
    </dgm:pt>
    <dgm:pt modelId="{72ECA285-07A8-457B-B60F-B3497CD77966}" type="sibTrans" cxnId="{A1061BEF-BC2A-421D-AEF5-0D09646E9E52}">
      <dgm:prSet/>
      <dgm:spPr/>
      <dgm:t>
        <a:bodyPr/>
        <a:lstStyle/>
        <a:p>
          <a:endParaRPr lang="fr-FR"/>
        </a:p>
      </dgm:t>
    </dgm:pt>
    <dgm:pt modelId="{AAEE2B0A-5250-4992-8043-2360036735BB}">
      <dgm:prSet phldrT="[Texte]"/>
      <dgm:spPr/>
      <dgm:t>
        <a:bodyPr/>
        <a:lstStyle/>
        <a:p>
          <a:r>
            <a:rPr lang="fr-FR" dirty="0" err="1" smtClean="0"/>
            <a:t>Highlight</a:t>
          </a:r>
          <a:r>
            <a:rPr lang="fr-FR" dirty="0" smtClean="0"/>
            <a:t> key-points</a:t>
          </a:r>
          <a:endParaRPr lang="fr-FR" dirty="0"/>
        </a:p>
      </dgm:t>
    </dgm:pt>
    <dgm:pt modelId="{D3D0F7DB-7804-4ECE-931B-BE1CC4CCF0BE}" type="parTrans" cxnId="{E270C8D4-B006-43BE-8797-F4ECB889CBD2}">
      <dgm:prSet/>
      <dgm:spPr/>
      <dgm:t>
        <a:bodyPr/>
        <a:lstStyle/>
        <a:p>
          <a:endParaRPr lang="fr-FR"/>
        </a:p>
      </dgm:t>
    </dgm:pt>
    <dgm:pt modelId="{C6F395D4-6760-48B6-AB9F-741E9B3D6F44}" type="sibTrans" cxnId="{E270C8D4-B006-43BE-8797-F4ECB889CBD2}">
      <dgm:prSet/>
      <dgm:spPr/>
      <dgm:t>
        <a:bodyPr/>
        <a:lstStyle/>
        <a:p>
          <a:endParaRPr lang="fr-FR"/>
        </a:p>
      </dgm:t>
    </dgm:pt>
    <dgm:pt modelId="{85D36E80-146F-4557-935F-45571669E675}">
      <dgm:prSet phldrT="[Texte]"/>
      <dgm:spPr/>
      <dgm:t>
        <a:bodyPr/>
        <a:lstStyle/>
        <a:p>
          <a:endParaRPr lang="fr-FR" dirty="0"/>
        </a:p>
      </dgm:t>
    </dgm:pt>
    <dgm:pt modelId="{C2987DBE-3967-4DBC-AB7A-74B064E82EC6}" type="parTrans" cxnId="{312EEFEA-93DD-4337-9301-AADA6A7008A1}">
      <dgm:prSet/>
      <dgm:spPr/>
      <dgm:t>
        <a:bodyPr/>
        <a:lstStyle/>
        <a:p>
          <a:endParaRPr lang="fr-FR"/>
        </a:p>
      </dgm:t>
    </dgm:pt>
    <dgm:pt modelId="{CF177CE7-C799-48B1-A662-FB922F9DC181}" type="sibTrans" cxnId="{312EEFEA-93DD-4337-9301-AADA6A7008A1}">
      <dgm:prSet/>
      <dgm:spPr/>
      <dgm:t>
        <a:bodyPr/>
        <a:lstStyle/>
        <a:p>
          <a:endParaRPr lang="fr-FR"/>
        </a:p>
      </dgm:t>
    </dgm:pt>
    <dgm:pt modelId="{D1039259-46FC-41FE-B54D-9CCD7ED96AE6}">
      <dgm:prSet phldrT="[Texte]"/>
      <dgm:spPr/>
      <dgm:t>
        <a:bodyPr/>
        <a:lstStyle/>
        <a:p>
          <a:r>
            <a:rPr lang="fr-FR" dirty="0" smtClean="0"/>
            <a:t>Analyse the </a:t>
          </a:r>
          <a:r>
            <a:rPr lang="fr-FR" dirty="0" err="1" smtClean="0"/>
            <a:t>text</a:t>
          </a:r>
          <a:endParaRPr lang="fr-FR" dirty="0"/>
        </a:p>
      </dgm:t>
    </dgm:pt>
    <dgm:pt modelId="{661ADB00-9C07-4CF6-8C29-4ED602E0D9E5}" type="parTrans" cxnId="{6C765487-E4E8-488A-B330-9FDE31B37037}">
      <dgm:prSet/>
      <dgm:spPr/>
      <dgm:t>
        <a:bodyPr/>
        <a:lstStyle/>
        <a:p>
          <a:endParaRPr lang="fr-FR"/>
        </a:p>
      </dgm:t>
    </dgm:pt>
    <dgm:pt modelId="{0948047D-D2BB-47AB-9487-0933DAA11E81}" type="sibTrans" cxnId="{6C765487-E4E8-488A-B330-9FDE31B37037}">
      <dgm:prSet/>
      <dgm:spPr/>
      <dgm:t>
        <a:bodyPr/>
        <a:lstStyle/>
        <a:p>
          <a:endParaRPr lang="fr-FR"/>
        </a:p>
      </dgm:t>
    </dgm:pt>
    <dgm:pt modelId="{55F288F0-C476-404C-A7D3-EE475CF9416D}" type="pres">
      <dgm:prSet presAssocID="{85CA6D6B-1BB2-4240-BFC8-2910754184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A4267E-D281-4B60-9A32-DC8D986D433E}" type="pres">
      <dgm:prSet presAssocID="{1B5C2ADA-8884-4CB6-AC10-57A569CBCCA0}" presName="composite" presStyleCnt="0"/>
      <dgm:spPr/>
    </dgm:pt>
    <dgm:pt modelId="{F010F15D-0ABB-4DBD-ADCE-9EB8CAAB788E}" type="pres">
      <dgm:prSet presAssocID="{1B5C2ADA-8884-4CB6-AC10-57A569CBCCA0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E2E1C-7FD5-4B89-9655-13F1391AC4AA}" type="pres">
      <dgm:prSet presAssocID="{1B5C2ADA-8884-4CB6-AC10-57A569CBCCA0}" presName="parSh" presStyleLbl="node1" presStyleIdx="0" presStyleCnt="2"/>
      <dgm:spPr/>
      <dgm:t>
        <a:bodyPr/>
        <a:lstStyle/>
        <a:p>
          <a:endParaRPr lang="en-US"/>
        </a:p>
      </dgm:t>
    </dgm:pt>
    <dgm:pt modelId="{CE326746-361B-491F-9E26-4F94C1E9A62A}" type="pres">
      <dgm:prSet presAssocID="{1B5C2ADA-8884-4CB6-AC10-57A569CBCCA0}" presName="desTx" presStyleLbl="fgAcc1" presStyleIdx="0" presStyleCnt="2" custScaleY="846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20751E-30E1-4C17-9287-633C7AE86910}" type="pres">
      <dgm:prSet presAssocID="{851F38F5-9C9F-4C53-8119-1FEDCE3561B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981F1FF-BCD2-4B61-AE17-6827517690EA}" type="pres">
      <dgm:prSet presAssocID="{851F38F5-9C9F-4C53-8119-1FEDCE3561BA}" presName="connTx" presStyleLbl="sibTrans2D1" presStyleIdx="0" presStyleCnt="1"/>
      <dgm:spPr/>
      <dgm:t>
        <a:bodyPr/>
        <a:lstStyle/>
        <a:p>
          <a:endParaRPr lang="en-US"/>
        </a:p>
      </dgm:t>
    </dgm:pt>
    <dgm:pt modelId="{D0B0BD86-D3D3-4FD3-B52F-2C90B2D1EAF7}" type="pres">
      <dgm:prSet presAssocID="{1193E16F-583C-47DD-A00B-3934FDD05B97}" presName="composite" presStyleCnt="0"/>
      <dgm:spPr/>
    </dgm:pt>
    <dgm:pt modelId="{E36DF986-D8B6-46E2-A874-49EB0A121AF5}" type="pres">
      <dgm:prSet presAssocID="{1193E16F-583C-47DD-A00B-3934FDD05B9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C87C59-CC40-4BD6-82D0-EA0CC0929336}" type="pres">
      <dgm:prSet presAssocID="{1193E16F-583C-47DD-A00B-3934FDD05B97}" presName="parSh" presStyleLbl="node1" presStyleIdx="1" presStyleCnt="2"/>
      <dgm:spPr/>
      <dgm:t>
        <a:bodyPr/>
        <a:lstStyle/>
        <a:p>
          <a:endParaRPr lang="fr-FR"/>
        </a:p>
      </dgm:t>
    </dgm:pt>
    <dgm:pt modelId="{03DF9FD0-27BB-4E27-AD38-E76328E50855}" type="pres">
      <dgm:prSet presAssocID="{1193E16F-583C-47DD-A00B-3934FDD05B97}" presName="desTx" presStyleLbl="fgAcc1" presStyleIdx="1" presStyleCnt="2" custScaleY="846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70C8D4-B006-43BE-8797-F4ECB889CBD2}" srcId="{1B5C2ADA-8884-4CB6-AC10-57A569CBCCA0}" destId="{AAEE2B0A-5250-4992-8043-2360036735BB}" srcOrd="2" destOrd="0" parTransId="{D3D0F7DB-7804-4ECE-931B-BE1CC4CCF0BE}" sibTransId="{C6F395D4-6760-48B6-AB9F-741E9B3D6F44}"/>
    <dgm:cxn modelId="{58F9A3F9-5DA8-4DF8-B6A0-1B6028CD7050}" type="presOf" srcId="{1193E16F-583C-47DD-A00B-3934FDD05B97}" destId="{E36DF986-D8B6-46E2-A874-49EB0A121AF5}" srcOrd="0" destOrd="0" presId="urn:microsoft.com/office/officeart/2005/8/layout/process3"/>
    <dgm:cxn modelId="{6C765487-E4E8-488A-B330-9FDE31B37037}" srcId="{1B5C2ADA-8884-4CB6-AC10-57A569CBCCA0}" destId="{D1039259-46FC-41FE-B54D-9CCD7ED96AE6}" srcOrd="0" destOrd="0" parTransId="{661ADB00-9C07-4CF6-8C29-4ED602E0D9E5}" sibTransId="{0948047D-D2BB-47AB-9487-0933DAA11E81}"/>
    <dgm:cxn modelId="{776B95E4-5AD0-4CD3-AB7A-C63C17D18AC6}" type="presOf" srcId="{1B5C2ADA-8884-4CB6-AC10-57A569CBCCA0}" destId="{AB1E2E1C-7FD5-4B89-9655-13F1391AC4AA}" srcOrd="1" destOrd="0" presId="urn:microsoft.com/office/officeart/2005/8/layout/process3"/>
    <dgm:cxn modelId="{B5E243AC-D248-4B8F-AED8-5C425E553E5D}" srcId="{1193E16F-583C-47DD-A00B-3934FDD05B97}" destId="{A2C78573-EF11-4E28-A5C7-6D0DC4F52DA1}" srcOrd="2" destOrd="0" parTransId="{FCC7DAA7-60F2-4BCF-88B1-C374578F046A}" sibTransId="{4D3EA02E-B522-4F04-82F8-7E3EEF8AF21D}"/>
    <dgm:cxn modelId="{F840D463-8DDD-489B-808A-F0F1805FD570}" type="presOf" srcId="{1B5C2ADA-8884-4CB6-AC10-57A569CBCCA0}" destId="{F010F15D-0ABB-4DBD-ADCE-9EB8CAAB788E}" srcOrd="0" destOrd="0" presId="urn:microsoft.com/office/officeart/2005/8/layout/process3"/>
    <dgm:cxn modelId="{9CB56633-1D94-4257-B9F4-F6B0841D8E09}" srcId="{85CA6D6B-1BB2-4240-BFC8-291075418456}" destId="{1193E16F-583C-47DD-A00B-3934FDD05B97}" srcOrd="1" destOrd="0" parTransId="{6205B48A-9866-4F3A-A5B3-F63E99BA3A98}" sibTransId="{AD8A0770-E61B-45C4-AD7B-E409E4CFE1C9}"/>
    <dgm:cxn modelId="{738DD468-8CDE-4CBE-A78B-A6385486F6BF}" type="presOf" srcId="{A9907A18-2833-4C78-B696-A447DE19BB4B}" destId="{CE326746-361B-491F-9E26-4F94C1E9A62A}" srcOrd="0" destOrd="1" presId="urn:microsoft.com/office/officeart/2005/8/layout/process3"/>
    <dgm:cxn modelId="{521A122A-7F55-41EC-AFD7-A7CEE6DA60F6}" type="presOf" srcId="{BC6D1982-6BFC-4B32-9613-429FD1696F1A}" destId="{03DF9FD0-27BB-4E27-AD38-E76328E50855}" srcOrd="0" destOrd="1" presId="urn:microsoft.com/office/officeart/2005/8/layout/process3"/>
    <dgm:cxn modelId="{72E07735-89E4-433F-A687-68BB84027FD5}" type="presOf" srcId="{AAEE2B0A-5250-4992-8043-2360036735BB}" destId="{CE326746-361B-491F-9E26-4F94C1E9A62A}" srcOrd="0" destOrd="2" presId="urn:microsoft.com/office/officeart/2005/8/layout/process3"/>
    <dgm:cxn modelId="{7467C33E-5CAF-4666-8430-3891C90EE7EA}" srcId="{1193E16F-583C-47DD-A00B-3934FDD05B97}" destId="{8B1B618A-1997-432B-BD94-0AF57948D884}" srcOrd="4" destOrd="0" parTransId="{9A9B9947-1AA6-45E4-9247-1E5AB17C9402}" sibTransId="{BC68A51A-68D8-44F0-AFF9-B13B1B4F7B2E}"/>
    <dgm:cxn modelId="{B6361E1A-859B-46D5-A2E2-15413723765C}" srcId="{1193E16F-583C-47DD-A00B-3934FDD05B97}" destId="{9B087E71-8700-4988-8D7A-A5BD07CD3C3A}" srcOrd="0" destOrd="0" parTransId="{D3F1A803-A085-4B76-A690-D38F6EE1212D}" sibTransId="{316FE685-6F01-4FB8-95B6-072FF03E631E}"/>
    <dgm:cxn modelId="{6EEDB286-FF56-4AF5-8E7B-5A378C3786AD}" type="presOf" srcId="{1193E16F-583C-47DD-A00B-3934FDD05B97}" destId="{68C87C59-CC40-4BD6-82D0-EA0CC0929336}" srcOrd="1" destOrd="0" presId="urn:microsoft.com/office/officeart/2005/8/layout/process3"/>
    <dgm:cxn modelId="{3D011B54-7168-4F92-A828-9A47A0B1ADA4}" srcId="{85CA6D6B-1BB2-4240-BFC8-291075418456}" destId="{1B5C2ADA-8884-4CB6-AC10-57A569CBCCA0}" srcOrd="0" destOrd="0" parTransId="{83890E7F-CA39-45E0-BD58-F60DB5EF2D50}" sibTransId="{851F38F5-9C9F-4C53-8119-1FEDCE3561BA}"/>
    <dgm:cxn modelId="{312EEFEA-93DD-4337-9301-AADA6A7008A1}" srcId="{1B5C2ADA-8884-4CB6-AC10-57A569CBCCA0}" destId="{85D36E80-146F-4557-935F-45571669E675}" srcOrd="3" destOrd="0" parTransId="{C2987DBE-3967-4DBC-AB7A-74B064E82EC6}" sibTransId="{CF177CE7-C799-48B1-A662-FB922F9DC181}"/>
    <dgm:cxn modelId="{6B31D376-0D10-4ADF-BCBC-6893A18483FC}" type="presOf" srcId="{85CA6D6B-1BB2-4240-BFC8-291075418456}" destId="{55F288F0-C476-404C-A7D3-EE475CF9416D}" srcOrd="0" destOrd="0" presId="urn:microsoft.com/office/officeart/2005/8/layout/process3"/>
    <dgm:cxn modelId="{C4784D41-48A5-4923-8780-E66D4CCBE6DF}" type="presOf" srcId="{9B087E71-8700-4988-8D7A-A5BD07CD3C3A}" destId="{03DF9FD0-27BB-4E27-AD38-E76328E50855}" srcOrd="0" destOrd="0" presId="urn:microsoft.com/office/officeart/2005/8/layout/process3"/>
    <dgm:cxn modelId="{07C58146-98D7-4DEB-AA42-C9D4209FC824}" type="presOf" srcId="{D1039259-46FC-41FE-B54D-9CCD7ED96AE6}" destId="{CE326746-361B-491F-9E26-4F94C1E9A62A}" srcOrd="0" destOrd="0" presId="urn:microsoft.com/office/officeart/2005/8/layout/process3"/>
    <dgm:cxn modelId="{C2D27BAB-4ADA-4481-BE04-7F1AAFFCCB63}" type="presOf" srcId="{A2C78573-EF11-4E28-A5C7-6D0DC4F52DA1}" destId="{03DF9FD0-27BB-4E27-AD38-E76328E50855}" srcOrd="0" destOrd="2" presId="urn:microsoft.com/office/officeart/2005/8/layout/process3"/>
    <dgm:cxn modelId="{BE898A24-7312-4DEC-9482-31626C6E4663}" type="presOf" srcId="{851F38F5-9C9F-4C53-8119-1FEDCE3561BA}" destId="{E981F1FF-BCD2-4B61-AE17-6827517690EA}" srcOrd="1" destOrd="0" presId="urn:microsoft.com/office/officeart/2005/8/layout/process3"/>
    <dgm:cxn modelId="{0F770C5B-4467-48E2-8E29-7B1A4A8FEC41}" type="presOf" srcId="{851F38F5-9C9F-4C53-8119-1FEDCE3561BA}" destId="{5420751E-30E1-4C17-9287-633C7AE86910}" srcOrd="0" destOrd="0" presId="urn:microsoft.com/office/officeart/2005/8/layout/process3"/>
    <dgm:cxn modelId="{A1061BEF-BC2A-421D-AEF5-0D09646E9E52}" srcId="{1193E16F-583C-47DD-A00B-3934FDD05B97}" destId="{0E7158F8-FD42-4775-AACC-F91268C37D4F}" srcOrd="3" destOrd="0" parTransId="{3BE7E5D3-C321-4348-9B33-9AE04603112B}" sibTransId="{72ECA285-07A8-457B-B60F-B3497CD77966}"/>
    <dgm:cxn modelId="{D116653E-80A2-43CF-8CD9-13387E8AD82F}" type="presOf" srcId="{8B1B618A-1997-432B-BD94-0AF57948D884}" destId="{03DF9FD0-27BB-4E27-AD38-E76328E50855}" srcOrd="0" destOrd="4" presId="urn:microsoft.com/office/officeart/2005/8/layout/process3"/>
    <dgm:cxn modelId="{7CD0286C-795F-4077-8D99-09A5FBB96E33}" srcId="{1193E16F-583C-47DD-A00B-3934FDD05B97}" destId="{BC6D1982-6BFC-4B32-9613-429FD1696F1A}" srcOrd="1" destOrd="0" parTransId="{1558D98D-AAE9-4D7E-912E-0AD3863ABEC6}" sibTransId="{17E52935-FEB8-4184-BAAC-10B333520FD7}"/>
    <dgm:cxn modelId="{07C45CB8-AE3C-42F7-AA4F-46891FA52833}" type="presOf" srcId="{0E7158F8-FD42-4775-AACC-F91268C37D4F}" destId="{03DF9FD0-27BB-4E27-AD38-E76328E50855}" srcOrd="0" destOrd="3" presId="urn:microsoft.com/office/officeart/2005/8/layout/process3"/>
    <dgm:cxn modelId="{8460EA13-E29E-4421-B7F3-7C3866662A86}" srcId="{1B5C2ADA-8884-4CB6-AC10-57A569CBCCA0}" destId="{A9907A18-2833-4C78-B696-A447DE19BB4B}" srcOrd="1" destOrd="0" parTransId="{08E31ACC-6335-492D-ACE8-32F2C86E881D}" sibTransId="{9081A55D-94E9-46C6-AF2B-58639E714A3D}"/>
    <dgm:cxn modelId="{EBD4EC28-ACD6-4B64-A3B4-82BE32152E02}" type="presOf" srcId="{85D36E80-146F-4557-935F-45571669E675}" destId="{CE326746-361B-491F-9E26-4F94C1E9A62A}" srcOrd="0" destOrd="3" presId="urn:microsoft.com/office/officeart/2005/8/layout/process3"/>
    <dgm:cxn modelId="{A177B70C-D214-41E5-A40D-7F01591D32B2}" type="presParOf" srcId="{55F288F0-C476-404C-A7D3-EE475CF9416D}" destId="{BEA4267E-D281-4B60-9A32-DC8D986D433E}" srcOrd="0" destOrd="0" presId="urn:microsoft.com/office/officeart/2005/8/layout/process3"/>
    <dgm:cxn modelId="{54497EFF-6EF8-493C-A46E-8B803244971D}" type="presParOf" srcId="{BEA4267E-D281-4B60-9A32-DC8D986D433E}" destId="{F010F15D-0ABB-4DBD-ADCE-9EB8CAAB788E}" srcOrd="0" destOrd="0" presId="urn:microsoft.com/office/officeart/2005/8/layout/process3"/>
    <dgm:cxn modelId="{32A28FBE-77B1-4B9B-961D-E8C37BE0764F}" type="presParOf" srcId="{BEA4267E-D281-4B60-9A32-DC8D986D433E}" destId="{AB1E2E1C-7FD5-4B89-9655-13F1391AC4AA}" srcOrd="1" destOrd="0" presId="urn:microsoft.com/office/officeart/2005/8/layout/process3"/>
    <dgm:cxn modelId="{F0C1B206-6AE3-47E0-9D50-3A272C778AAC}" type="presParOf" srcId="{BEA4267E-D281-4B60-9A32-DC8D986D433E}" destId="{CE326746-361B-491F-9E26-4F94C1E9A62A}" srcOrd="2" destOrd="0" presId="urn:microsoft.com/office/officeart/2005/8/layout/process3"/>
    <dgm:cxn modelId="{BE75D895-BE7E-45A4-B354-6679478B029A}" type="presParOf" srcId="{55F288F0-C476-404C-A7D3-EE475CF9416D}" destId="{5420751E-30E1-4C17-9287-633C7AE86910}" srcOrd="1" destOrd="0" presId="urn:microsoft.com/office/officeart/2005/8/layout/process3"/>
    <dgm:cxn modelId="{08D59E62-DC21-4EA9-AA18-C07CC2CA22F2}" type="presParOf" srcId="{5420751E-30E1-4C17-9287-633C7AE86910}" destId="{E981F1FF-BCD2-4B61-AE17-6827517690EA}" srcOrd="0" destOrd="0" presId="urn:microsoft.com/office/officeart/2005/8/layout/process3"/>
    <dgm:cxn modelId="{21751A5B-0E68-4C12-9712-1FA93F87B714}" type="presParOf" srcId="{55F288F0-C476-404C-A7D3-EE475CF9416D}" destId="{D0B0BD86-D3D3-4FD3-B52F-2C90B2D1EAF7}" srcOrd="2" destOrd="0" presId="urn:microsoft.com/office/officeart/2005/8/layout/process3"/>
    <dgm:cxn modelId="{2E7FA3AF-BA79-4DB4-840A-E9A35B6A2351}" type="presParOf" srcId="{D0B0BD86-D3D3-4FD3-B52F-2C90B2D1EAF7}" destId="{E36DF986-D8B6-46E2-A874-49EB0A121AF5}" srcOrd="0" destOrd="0" presId="urn:microsoft.com/office/officeart/2005/8/layout/process3"/>
    <dgm:cxn modelId="{2F00CE1D-2065-40E8-989A-8497D42B1D8A}" type="presParOf" srcId="{D0B0BD86-D3D3-4FD3-B52F-2C90B2D1EAF7}" destId="{68C87C59-CC40-4BD6-82D0-EA0CC0929336}" srcOrd="1" destOrd="0" presId="urn:microsoft.com/office/officeart/2005/8/layout/process3"/>
    <dgm:cxn modelId="{CE60C2AB-F0AD-4D93-A0B2-C33E74A540FC}" type="presParOf" srcId="{D0B0BD86-D3D3-4FD3-B52F-2C90B2D1EAF7}" destId="{03DF9FD0-27BB-4E27-AD38-E76328E5085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E2E1C-7FD5-4B89-9655-13F1391AC4AA}">
      <dsp:nvSpPr>
        <dsp:cNvPr id="0" name=""/>
        <dsp:cNvSpPr/>
      </dsp:nvSpPr>
      <dsp:spPr>
        <a:xfrm>
          <a:off x="4299" y="45722"/>
          <a:ext cx="3691036" cy="12527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err="1" smtClean="0"/>
            <a:t>Press</a:t>
          </a:r>
          <a:r>
            <a:rPr lang="fr-FR" sz="3200" kern="1200" dirty="0" smtClean="0"/>
            <a:t> Release</a:t>
          </a:r>
          <a:endParaRPr lang="fr-FR" sz="3200" kern="1200" dirty="0"/>
        </a:p>
      </dsp:txBody>
      <dsp:txXfrm>
        <a:off x="4299" y="45722"/>
        <a:ext cx="3691036" cy="835200"/>
      </dsp:txXfrm>
    </dsp:sp>
    <dsp:sp modelId="{CE326746-361B-491F-9E26-4F94C1E9A62A}">
      <dsp:nvSpPr>
        <dsp:cNvPr id="0" name=""/>
        <dsp:cNvSpPr/>
      </dsp:nvSpPr>
      <dsp:spPr>
        <a:xfrm>
          <a:off x="760295" y="1082906"/>
          <a:ext cx="3691036" cy="2233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Analyse the </a:t>
          </a:r>
          <a:r>
            <a:rPr lang="fr-FR" sz="2400" kern="1200" dirty="0" err="1" smtClean="0"/>
            <a:t>text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Identify</a:t>
          </a:r>
          <a:r>
            <a:rPr lang="fr-FR" sz="2400" kern="1200" dirty="0" smtClean="0"/>
            <a:t> the topic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Highlight</a:t>
          </a:r>
          <a:r>
            <a:rPr lang="fr-FR" sz="2400" kern="1200" dirty="0" smtClean="0"/>
            <a:t> key-points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</dsp:txBody>
      <dsp:txXfrm>
        <a:off x="825720" y="1148331"/>
        <a:ext cx="3560186" cy="2102912"/>
      </dsp:txXfrm>
    </dsp:sp>
    <dsp:sp modelId="{5420751E-30E1-4C17-9287-633C7AE86910}">
      <dsp:nvSpPr>
        <dsp:cNvPr id="0" name=""/>
        <dsp:cNvSpPr/>
      </dsp:nvSpPr>
      <dsp:spPr>
        <a:xfrm>
          <a:off x="4254883" y="3841"/>
          <a:ext cx="1186241" cy="91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4254883" y="187633"/>
        <a:ext cx="910553" cy="551377"/>
      </dsp:txXfrm>
    </dsp:sp>
    <dsp:sp modelId="{68C87C59-CC40-4BD6-82D0-EA0CC0929336}">
      <dsp:nvSpPr>
        <dsp:cNvPr id="0" name=""/>
        <dsp:cNvSpPr/>
      </dsp:nvSpPr>
      <dsp:spPr>
        <a:xfrm>
          <a:off x="5933526" y="45722"/>
          <a:ext cx="3691036" cy="12527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err="1" smtClean="0"/>
            <a:t>Video</a:t>
          </a:r>
          <a:endParaRPr lang="fr-FR" sz="2400" kern="1200" dirty="0"/>
        </a:p>
      </dsp:txBody>
      <dsp:txXfrm>
        <a:off x="5933526" y="45722"/>
        <a:ext cx="3691036" cy="835200"/>
      </dsp:txXfrm>
    </dsp:sp>
    <dsp:sp modelId="{03DF9FD0-27BB-4E27-AD38-E76328E50855}">
      <dsp:nvSpPr>
        <dsp:cNvPr id="0" name=""/>
        <dsp:cNvSpPr/>
      </dsp:nvSpPr>
      <dsp:spPr>
        <a:xfrm>
          <a:off x="6689522" y="1082906"/>
          <a:ext cx="3691036" cy="2233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1 or 2 minutes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Images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Infographics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Voice-off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400" kern="1200" dirty="0"/>
        </a:p>
      </dsp:txBody>
      <dsp:txXfrm>
        <a:off x="6754947" y="1148331"/>
        <a:ext cx="3560186" cy="210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6FFB2-0834-604F-97B0-7F7A0ABFAE88}" type="datetimeFigureOut">
              <a:rPr lang="fr-FR" smtClean="0"/>
              <a:t>15/10/2015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Newspapers and books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8EF31-ED7D-EA49-AE6A-56556CB15F2B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151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AB84-7753-4912-837E-3FCA8D233702}" type="datetimeFigureOut">
              <a:rPr lang="en-US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527E-571D-4377-B860-C7A58E0FE10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502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1/04/15/technology/ebooks_beat_paperbacks/index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Tw Cen MT Condensed" charset="0"/>
              </a:rPr>
              <a:t>http://</a:t>
            </a:r>
            <a:r>
              <a:rPr lang="en-US" sz="1200" dirty="0" err="1" smtClean="0">
                <a:latin typeface="Tw Cen MT Condensed" charset="0"/>
              </a:rPr>
              <a:t>www.theguardian.com</a:t>
            </a:r>
            <a:r>
              <a:rPr lang="en-US" sz="1200" dirty="0" smtClean="0">
                <a:latin typeface="Tw Cen MT Condensed" charset="0"/>
              </a:rPr>
              <a:t>/media/2014/</a:t>
            </a:r>
            <a:r>
              <a:rPr lang="en-US" sz="1200" dirty="0" err="1" smtClean="0">
                <a:latin typeface="Tw Cen MT Condensed" charset="0"/>
              </a:rPr>
              <a:t>apr</a:t>
            </a:r>
            <a:r>
              <a:rPr lang="en-US" sz="1200" dirty="0" smtClean="0">
                <a:latin typeface="Tw Cen MT Condensed" charset="0"/>
              </a:rPr>
              <a:t>/27/print-future-past-digital-media-newspapers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7E-571D-4377-B860-C7A58E0FE105}" type="slidenum">
              <a:rPr lang="en-US"/>
              <a:t>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Espace réservé de l’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0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7E-571D-4377-B860-C7A58E0FE105}" type="slidenum">
              <a:rPr lang="en-US"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Espace réservé de l’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7E-571D-4377-B860-C7A58E0FE105}" type="slidenum">
              <a:rPr lang="en-US"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Espace réservé de l’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http://www.wibbitz.com/watch/?id=b83eacf8a41f74c30b9c2df6bba543e28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CEC8-2C8E-4F8C-91E1-0999D0B52A4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68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https://vimeo.com/107247075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CEC8-2C8E-4F8C-91E1-0999D0B52A4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2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7E-571D-4377-B860-C7A58E0FE105}" type="slidenum">
              <a:rPr lang="en-US"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Espace réservé de l’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http://money.cnn.com/2011/04/15/technology/ebooks_beat_paperbacks/index.htm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7E-571D-4377-B860-C7A58E0FE105}" type="slidenum">
              <a:rPr lang="en-US" smtClean="0"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Espace réservé de l’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2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</a:t>
            </a:r>
            <a:r>
              <a:rPr lang="fr-FR" dirty="0" err="1" smtClean="0"/>
              <a:t>www.csmonitor.com</a:t>
            </a:r>
            <a:r>
              <a:rPr lang="fr-FR" dirty="0" smtClean="0"/>
              <a:t>/Books/</a:t>
            </a:r>
            <a:r>
              <a:rPr lang="fr-FR" dirty="0" err="1" smtClean="0"/>
              <a:t>chapter</a:t>
            </a:r>
            <a:r>
              <a:rPr lang="fr-FR" dirty="0" smtClean="0"/>
              <a:t>-and-verse/2014/0128/America-s-first-bookless-public-library-appears-to-be-a-success-video</a:t>
            </a:r>
            <a:endParaRPr lang="fr-FR" dirty="0"/>
          </a:p>
        </p:txBody>
      </p:sp>
      <p:sp>
        <p:nvSpPr>
          <p:cNvPr id="4" name="Espace réservé de l’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1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527E-571D-4377-B860-C7A58E0FE105}" type="slidenum">
              <a:rPr lang="en-US"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Espace réservé de l’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Newspapers and books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527E-571D-4377-B860-C7A58E0FE10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144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7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30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0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3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FA7AC5-6045-4418-8E60-F4878873447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4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_djBDXsO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xaomLJq4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oney.cnn.com/2011/04/15/technology/ebooks_beat_paperbacks/index.htm" TargetMode="External"/><Relationship Id="rId13" Type="http://schemas.openxmlformats.org/officeDocument/2006/relationships/hyperlink" Target="http://www.wibbitz.com/" TargetMode="External"/><Relationship Id="rId18" Type="http://schemas.openxmlformats.org/officeDocument/2006/relationships/hyperlink" Target="http://www.lapresseaufutur.com/trophees-innovation-presse-2015" TargetMode="External"/><Relationship Id="rId3" Type="http://schemas.openxmlformats.org/officeDocument/2006/relationships/hyperlink" Target="http://www.bfmtv.com/culture/pour-couvrir-les-departementales-le-site-du-monde-a-fait-appel-a-des-robots-journalistes-871121.html" TargetMode="External"/><Relationship Id="rId7" Type="http://schemas.openxmlformats.org/officeDocument/2006/relationships/hyperlink" Target="http://www.theguardian.com/media/2014/apr/27/print-future-past-digital-media-newspapers" TargetMode="External"/><Relationship Id="rId12" Type="http://schemas.openxmlformats.org/officeDocument/2006/relationships/hyperlink" Target="http://www.csmonitor.com/Books/chapter-and-verse/2014/0128/America-s-first-bookless-public-library-appears-to-be-a-success-video" TargetMode="External"/><Relationship Id="rId17" Type="http://schemas.openxmlformats.org/officeDocument/2006/relationships/hyperlink" Target="http://www.abc-luxe.com/actus/l-actu-des-marques/article/stylist-se-digitalise-et-lance-la-list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www.spice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glasses.fr/oculus-rift/journalisme-immersif-avec-oculus-rift" TargetMode="External"/><Relationship Id="rId11" Type="http://schemas.openxmlformats.org/officeDocument/2006/relationships/hyperlink" Target="http://bestsellerlabs.com/no-more-books-stephen-king/" TargetMode="External"/><Relationship Id="rId5" Type="http://schemas.openxmlformats.org/officeDocument/2006/relationships/hyperlink" Target="http://www.forbes.com/sites/ellenhuet/2015/05/29/using-virtual-reality-to-create-immersive-journalism/" TargetMode="External"/><Relationship Id="rId15" Type="http://schemas.openxmlformats.org/officeDocument/2006/relationships/hyperlink" Target="https://www.brief.me/" TargetMode="External"/><Relationship Id="rId10" Type="http://schemas.openxmlformats.org/officeDocument/2006/relationships/hyperlink" Target="http://sharonbellis.hubpages.com/hub/books-obsolete-books-disappear" TargetMode="External"/><Relationship Id="rId19" Type="http://schemas.openxmlformats.org/officeDocument/2006/relationships/hyperlink" Target="http://www.ladn.eu/actualites/lancement-spicee-media-video-grands-reportages,article,26916.html" TargetMode="External"/><Relationship Id="rId4" Type="http://schemas.openxmlformats.org/officeDocument/2006/relationships/hyperlink" Target="http://www.lesinrocks.com/2015/03/23/actualite/le-monde-fait-rediger-un-papier-par-un-robot-les-algorithmes-vont-ils-remplacer-les-journalistes-11626280/" TargetMode="External"/><Relationship Id="rId9" Type="http://schemas.openxmlformats.org/officeDocument/2006/relationships/hyperlink" Target="http://mashable.com/2013/01/16/e-books-vs-print/#7eYMpLj7bPqE" TargetMode="External"/><Relationship Id="rId14" Type="http://schemas.openxmlformats.org/officeDocument/2006/relationships/hyperlink" Target="http://www.lejdd.fr/Culture/Livres/Actualite/Salon-du-livre-par-ici-les-nouveautes-numeriques-5983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onitor.com/Books/chapter-and-verse/2014/0128/America-s-first-bookless-public-library-appears-to-be-a-success-vide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redir?resid=F4D14C350FFB64B3!373&amp;authkey=!AJUfYC3IIJopa0M&amp;ithint=video,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glBH5aZy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79235"/>
            <a:ext cx="7772400" cy="1943942"/>
          </a:xfrm>
        </p:spPr>
        <p:txBody>
          <a:bodyPr>
            <a:normAutofit/>
          </a:bodyPr>
          <a:lstStyle/>
          <a:p>
            <a:r>
              <a:rPr lang="en-US" sz="3600" dirty="0"/>
              <a:t>“Print is not the future, but it’s not the past either.” Peter </a:t>
            </a:r>
            <a:r>
              <a:rPr lang="en-US" sz="3600" dirty="0" smtClean="0"/>
              <a:t>Preston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 smtClean="0"/>
              <a:t>Newspapers &amp; books</a:t>
            </a:r>
            <a:endParaRPr lang="en-US" sz="3600" dirty="0">
              <a:latin typeface="Tw Cen MT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Louise </a:t>
            </a:r>
            <a:r>
              <a:rPr lang="en-US" dirty="0" err="1" smtClean="0"/>
              <a:t>Jacquot</a:t>
            </a:r>
            <a:r>
              <a:rPr lang="en-US" dirty="0" smtClean="0"/>
              <a:t>, Maud Lebrun, Marie </a:t>
            </a:r>
            <a:r>
              <a:rPr lang="en-US" dirty="0" err="1" smtClean="0"/>
              <a:t>Couraudon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Newspapers and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2012: Last number of the Dutch version of </a:t>
            </a:r>
            <a:r>
              <a:rPr lang="en-US" i="1" dirty="0" smtClean="0"/>
              <a:t>Financial Times</a:t>
            </a:r>
            <a:endParaRPr lang="fr-FR" i="1" dirty="0" smtClean="0"/>
          </a:p>
          <a:p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</a:t>
            </a:r>
            <a:r>
              <a:rPr lang="fr-FR" i="1" dirty="0"/>
              <a:t>Le Monde </a:t>
            </a:r>
            <a:r>
              <a:rPr lang="fr-FR" dirty="0"/>
              <a:t>rides the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free </a:t>
            </a:r>
            <a:r>
              <a:rPr lang="en-US" dirty="0"/>
              <a:t>online content and a premium content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New kind of newspapers 100% digital : </a:t>
            </a:r>
            <a:r>
              <a:rPr lang="en-US" i="1" dirty="0"/>
              <a:t>Rue </a:t>
            </a:r>
            <a:r>
              <a:rPr lang="en-US" i="1" dirty="0" smtClean="0"/>
              <a:t>89</a:t>
            </a:r>
            <a:r>
              <a:rPr lang="en-US" dirty="0"/>
              <a:t>, </a:t>
            </a:r>
            <a:r>
              <a:rPr lang="en-US" i="1" dirty="0"/>
              <a:t>Huffington Post</a:t>
            </a:r>
            <a:r>
              <a:rPr lang="en-US" dirty="0" smtClean="0"/>
              <a:t>,…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Hybrid : social network/news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Medium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-6318" r="2925"/>
          <a:stretch/>
        </p:blipFill>
        <p:spPr>
          <a:xfrm>
            <a:off x="-817394" y="1847703"/>
            <a:ext cx="13009394" cy="50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journalists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04737"/>
            <a:ext cx="9601200" cy="4572000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r>
              <a:rPr lang="en-US" dirty="0">
                <a:latin typeface="Tw Cen MT" charset="0"/>
              </a:rPr>
              <a:t>Robots that are able to write simple articles thanks to algorithms.</a:t>
            </a:r>
          </a:p>
          <a:p>
            <a:endParaRPr lang="en-US" dirty="0">
              <a:latin typeface="Tw Cen MT" charset="0"/>
            </a:endParaRPr>
          </a:p>
          <a:p>
            <a:r>
              <a:rPr lang="en-US" dirty="0">
                <a:latin typeface="Tw Cen MT" charset="0"/>
              </a:rPr>
              <a:t>1</a:t>
            </a:r>
            <a:r>
              <a:rPr lang="en-US" baseline="30000" dirty="0">
                <a:latin typeface="Tw Cen MT" charset="0"/>
              </a:rPr>
              <a:t>st</a:t>
            </a:r>
            <a:r>
              <a:rPr lang="en-US" dirty="0">
                <a:latin typeface="Tw Cen MT" charset="0"/>
              </a:rPr>
              <a:t> case in France: Le Monde, during the departmental elections in March 2015, a robot journalist wrote 36,000 articles about the results of the votes.</a:t>
            </a:r>
          </a:p>
          <a:p>
            <a:endParaRPr lang="en-US" sz="2100" dirty="0">
              <a:latin typeface="Tw Cen MT" charset="0"/>
            </a:endParaRPr>
          </a:p>
          <a:p>
            <a:r>
              <a:rPr lang="en-US" sz="2100" dirty="0">
                <a:latin typeface="Tw Cen MT" charset="0"/>
              </a:rPr>
              <a:t>LA Times: </a:t>
            </a:r>
            <a:r>
              <a:rPr lang="en-US" sz="2100" dirty="0">
                <a:latin typeface="Tw Cen MT" charset="0"/>
                <a:hlinkClick r:id="rId3"/>
              </a:rPr>
              <a:t>Quakebot</a:t>
            </a:r>
            <a:r>
              <a:rPr lang="en-US" sz="2100" dirty="0">
                <a:latin typeface="Tw Cen MT" charset="0"/>
              </a:rPr>
              <a:t> (</a:t>
            </a:r>
            <a:r>
              <a:rPr lang="fr-FR" sz="2100" dirty="0">
                <a:latin typeface="Tw Cen MT" charset="0"/>
              </a:rPr>
              <a:t>Ken </a:t>
            </a:r>
            <a:r>
              <a:rPr lang="fr-FR" sz="2100" dirty="0" err="1">
                <a:latin typeface="Tw Cen MT" charset="0"/>
              </a:rPr>
              <a:t>Schwencke</a:t>
            </a:r>
            <a:r>
              <a:rPr lang="fr-FR" sz="2100" dirty="0">
                <a:latin typeface="Tw Cen MT" charset="0"/>
              </a:rPr>
              <a:t>, </a:t>
            </a:r>
            <a:r>
              <a:rPr lang="en-US" dirty="0">
                <a:latin typeface="Tw Cen MT" charset="0"/>
              </a:rPr>
              <a:t>March, </a:t>
            </a:r>
            <a:r>
              <a:rPr lang="en-US" dirty="0" err="1">
                <a:latin typeface="Tw Cen MT" charset="0"/>
              </a:rPr>
              <a:t>17</a:t>
            </a:r>
            <a:r>
              <a:rPr lang="en-US" baseline="30000" dirty="0" err="1">
                <a:latin typeface="Tw Cen MT" charset="0"/>
              </a:rPr>
              <a:t>th</a:t>
            </a:r>
            <a:r>
              <a:rPr lang="en-US" dirty="0" err="1">
                <a:latin typeface="Tw Cen MT" charset="0"/>
              </a:rPr>
              <a:t>2014</a:t>
            </a:r>
            <a:r>
              <a:rPr lang="en-US" dirty="0">
                <a:latin typeface="Tw Cen MT" charset="0"/>
              </a:rPr>
              <a:t>) and the "Homicide Report” </a:t>
            </a:r>
          </a:p>
          <a:p>
            <a:pPr marL="0" indent="0">
              <a:buNone/>
            </a:pPr>
            <a:r>
              <a:rPr lang="en-US" dirty="0">
                <a:latin typeface="Tw Cen MT" charset="0"/>
              </a:rPr>
              <a:t>	➜ still human interaction but journalists have more time to write papers that matters 		and need more investigation</a:t>
            </a:r>
          </a:p>
          <a:p>
            <a:endParaRPr lang="en-US" dirty="0">
              <a:latin typeface="Tw Cen MT" charset="0"/>
            </a:endParaRPr>
          </a:p>
          <a:p>
            <a:r>
              <a:rPr lang="en-US" dirty="0">
                <a:latin typeface="Tw Cen MT" charset="0"/>
              </a:rPr>
              <a:t>Slate Reader, 50% algorithm, 50% human ➜ data curation</a:t>
            </a:r>
          </a:p>
          <a:p>
            <a:endParaRPr lang="en-US" i="1" dirty="0">
              <a:latin typeface="Tw Cen MT" charset="0"/>
            </a:endParaRPr>
          </a:p>
          <a:p>
            <a:pPr marL="0" indent="0">
              <a:buNone/>
            </a:pPr>
            <a:r>
              <a:rPr lang="en-US" i="1" dirty="0">
                <a:latin typeface="Tw Cen MT" charset="0"/>
              </a:rPr>
              <a:t>TRIZ trend: Decrease human involvement (autonomous tool with </a:t>
            </a:r>
            <a:r>
              <a:rPr lang="en-US" i="1" dirty="0">
                <a:latin typeface="TW Cen MT" charset="0"/>
              </a:rPr>
              <a:t>Autopoiesis but there is still a human check) </a:t>
            </a:r>
          </a:p>
        </p:txBody>
      </p:sp>
    </p:spTree>
    <p:extLst>
      <p:ext uri="{BB962C8B-B14F-4D97-AF65-F5344CB8AC3E}">
        <p14:creationId xmlns:p14="http://schemas.microsoft.com/office/powerpoint/2010/main" val="5167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mmersive </a:t>
            </a:r>
            <a:r>
              <a:rPr lang="en-US" dirty="0"/>
              <a:t>J</a:t>
            </a:r>
            <a:r>
              <a:rPr lang="en-US" dirty="0" smtClean="0"/>
              <a:t>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latin typeface="Tw Cen MT" charset="0"/>
              </a:rPr>
              <a:t>Uses virtual reality like the Google Glasses </a:t>
            </a:r>
          </a:p>
          <a:p>
            <a:endParaRPr lang="en-US" dirty="0">
              <a:latin typeface="Tw Cen MT" charset="0"/>
            </a:endParaRPr>
          </a:p>
          <a:p>
            <a:r>
              <a:rPr lang="en-US" dirty="0">
                <a:latin typeface="Tw Cen MT" charset="0"/>
              </a:rPr>
              <a:t>Created by </a:t>
            </a:r>
            <a:r>
              <a:rPr lang="en-US" dirty="0">
                <a:latin typeface="Tw Cen MT" charset="0"/>
                <a:hlinkClick r:id="rId3"/>
              </a:rPr>
              <a:t>Nonny de la Peña</a:t>
            </a:r>
            <a:r>
              <a:rPr lang="en-US" dirty="0">
                <a:latin typeface="Tw Cen MT" charset="0"/>
              </a:rPr>
              <a:t>  to transmit emotions and feelings, not only images, texts and information.</a:t>
            </a:r>
          </a:p>
          <a:p>
            <a:endParaRPr lang="en-US" dirty="0">
              <a:latin typeface="Tw Cen MT" charset="0"/>
            </a:endParaRPr>
          </a:p>
          <a:p>
            <a:r>
              <a:rPr lang="en-US" dirty="0">
                <a:latin typeface="Tw Cen MT" charset="0"/>
              </a:rPr>
              <a:t>Mix of real noise recorded on the scene and graphics realized thanks to video games techniques.  </a:t>
            </a:r>
          </a:p>
          <a:p>
            <a:pPr>
              <a:lnSpc>
                <a:spcPct val="104000"/>
              </a:lnSpc>
            </a:pPr>
            <a:endParaRPr lang="en-US" i="1" dirty="0">
              <a:latin typeface="Tw Cen MT" charset="0"/>
            </a:endParaRPr>
          </a:p>
          <a:p>
            <a:pPr marL="0" indent="0">
              <a:lnSpc>
                <a:spcPct val="104000"/>
              </a:lnSpc>
              <a:buNone/>
            </a:pPr>
            <a:r>
              <a:rPr lang="en-US" i="1" dirty="0">
                <a:latin typeface="Tw Cen MT" charset="0"/>
              </a:rPr>
              <a:t>TRIZ trend: Increasing dimensionality</a:t>
            </a:r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97407" y="585216"/>
            <a:ext cx="9720072" cy="1499616"/>
          </a:xfrm>
        </p:spPr>
        <p:txBody>
          <a:bodyPr/>
          <a:lstStyle/>
          <a:p>
            <a:r>
              <a:rPr lang="fr-FR" b="1" cap="all" dirty="0"/>
              <a:t>WIBBITZ 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76" y="4920098"/>
            <a:ext cx="9373703" cy="1937902"/>
          </a:xfrm>
          <a:prstGeom prst="rect">
            <a:avLst/>
          </a:prstGeom>
        </p:spPr>
      </p:pic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5660790"/>
              </p:ext>
            </p:extLst>
          </p:nvPr>
        </p:nvGraphicFramePr>
        <p:xfrm>
          <a:off x="838199" y="1796743"/>
          <a:ext cx="10384858" cy="336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58565" y="1255939"/>
            <a:ext cx="3722914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i="1" dirty="0"/>
              <a:t>TRIZ Trend: </a:t>
            </a:r>
            <a:r>
              <a:rPr lang="en-US" i="1">
                <a:latin typeface="Tw Cen MT" charset="0"/>
              </a:rPr>
              <a:t> </a:t>
            </a:r>
            <a:r>
              <a:rPr lang="en-US" i="1" dirty="0">
                <a:latin typeface="Tw Cen MT" charset="0"/>
              </a:rPr>
              <a:t>Reducing complexity</a:t>
            </a:r>
            <a:endParaRPr lang="en-US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"La presse au futur" - </a:t>
            </a:r>
            <a:r>
              <a:rPr lang="fr-FR" sz="4400" dirty="0" err="1"/>
              <a:t>November</a:t>
            </a:r>
            <a:r>
              <a:rPr lang="fr-FR" sz="4400" dirty="0"/>
              <a:t> 2015 in </a:t>
            </a:r>
            <a:r>
              <a:rPr lang="fr-FR" sz="4400" dirty="0" smtClean="0"/>
              <a:t>Paris</a:t>
            </a:r>
            <a:r>
              <a:rPr lang="fr-FR" dirty="0" smtClean="0"/>
              <a:t> ~</a:t>
            </a:r>
            <a:r>
              <a:rPr lang="fr-FR" dirty="0"/>
              <a:t> </a:t>
            </a:r>
            <a:r>
              <a:rPr lang="fr-FR" dirty="0" smtClean="0"/>
              <a:t>Best </a:t>
            </a:r>
            <a:r>
              <a:rPr lang="fr-FR" dirty="0"/>
              <a:t>Digital Innovation </a:t>
            </a:r>
            <a:r>
              <a:rPr lang="fr-FR" dirty="0" err="1"/>
              <a:t>Award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39788" y="3386648"/>
            <a:ext cx="5157787" cy="3053271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« The </a:t>
            </a:r>
            <a:r>
              <a:rPr lang="fr-FR" i="1" dirty="0" err="1" smtClean="0"/>
              <a:t>Netflix</a:t>
            </a:r>
            <a:r>
              <a:rPr lang="fr-FR" i="1" dirty="0" smtClean="0"/>
              <a:t> of </a:t>
            </a:r>
            <a:r>
              <a:rPr lang="fr-FR" i="1" dirty="0" err="1" smtClean="0"/>
              <a:t>television</a:t>
            </a:r>
            <a:r>
              <a:rPr lang="fr-FR" i="1" dirty="0" smtClean="0"/>
              <a:t> </a:t>
            </a:r>
            <a:r>
              <a:rPr lang="fr-FR" i="1" dirty="0" err="1" smtClean="0"/>
              <a:t>coverages</a:t>
            </a:r>
            <a:r>
              <a:rPr lang="fr-FR" i="1" dirty="0" smtClean="0"/>
              <a:t> »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9,90€/</a:t>
            </a:r>
            <a:r>
              <a:rPr lang="fr-FR" dirty="0" err="1" smtClean="0"/>
              <a:t>month</a:t>
            </a:r>
            <a:endParaRPr lang="fr-FR" dirty="0" smtClean="0"/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adds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6452369" y="4427621"/>
            <a:ext cx="4976261" cy="2012298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>
                <a:sym typeface="Wingdings" panose="05000000000000000000" pitchFamily="2" charset="2"/>
              </a:rPr>
              <a:t> </a:t>
            </a:r>
            <a:r>
              <a:rPr lang="fr-FR" b="1" i="1" dirty="0" smtClean="0"/>
              <a:t>Content curation</a:t>
            </a:r>
            <a:r>
              <a:rPr lang="fr-FR" i="1" dirty="0" smtClean="0"/>
              <a:t>: </a:t>
            </a:r>
            <a:r>
              <a:rPr lang="fr-FR" i="1" u="sng" dirty="0" err="1" smtClean="0"/>
              <a:t>collect</a:t>
            </a:r>
            <a:r>
              <a:rPr lang="fr-FR" i="1" dirty="0" smtClean="0"/>
              <a:t> information, </a:t>
            </a:r>
            <a:r>
              <a:rPr lang="fr-FR" i="1" u="sng" dirty="0" smtClean="0"/>
              <a:t>select</a:t>
            </a:r>
            <a:r>
              <a:rPr lang="fr-FR" i="1" dirty="0" smtClean="0"/>
              <a:t> the </a:t>
            </a:r>
            <a:r>
              <a:rPr lang="fr-FR" i="1" dirty="0" err="1" smtClean="0"/>
              <a:t>most</a:t>
            </a:r>
            <a:r>
              <a:rPr lang="fr-FR" i="1" dirty="0" smtClean="0"/>
              <a:t> </a:t>
            </a:r>
            <a:r>
              <a:rPr lang="fr-FR" i="1" dirty="0" err="1" smtClean="0"/>
              <a:t>interesting</a:t>
            </a:r>
            <a:r>
              <a:rPr lang="fr-FR" i="1" dirty="0" smtClean="0"/>
              <a:t> </a:t>
            </a:r>
            <a:r>
              <a:rPr lang="fr-FR" i="1" dirty="0" err="1" smtClean="0"/>
              <a:t>according</a:t>
            </a:r>
            <a:r>
              <a:rPr lang="fr-FR" i="1" dirty="0" smtClean="0"/>
              <a:t> to </a:t>
            </a:r>
            <a:r>
              <a:rPr lang="fr-FR" i="1" dirty="0" err="1" smtClean="0"/>
              <a:t>your</a:t>
            </a:r>
            <a:r>
              <a:rPr lang="fr-FR" i="1" dirty="0" smtClean="0"/>
              <a:t> </a:t>
            </a:r>
            <a:r>
              <a:rPr lang="fr-FR" i="1" dirty="0" err="1" smtClean="0"/>
              <a:t>choice</a:t>
            </a:r>
            <a:r>
              <a:rPr lang="fr-FR" i="1" dirty="0" smtClean="0"/>
              <a:t> and </a:t>
            </a:r>
            <a:r>
              <a:rPr lang="fr-FR" i="1" u="sng" dirty="0" err="1" smtClean="0"/>
              <a:t>send</a:t>
            </a:r>
            <a:r>
              <a:rPr lang="fr-FR" i="1" dirty="0" smtClean="0"/>
              <a:t> </a:t>
            </a:r>
            <a:r>
              <a:rPr lang="fr-FR" i="1" dirty="0" err="1" smtClean="0"/>
              <a:t>it</a:t>
            </a:r>
            <a:r>
              <a:rPr lang="fr-FR" i="1" dirty="0" smtClean="0"/>
              <a:t> to </a:t>
            </a:r>
            <a:r>
              <a:rPr lang="fr-FR" i="1" dirty="0" err="1" smtClean="0"/>
              <a:t>you</a:t>
            </a:r>
            <a:r>
              <a:rPr lang="fr-FR" i="1" dirty="0" smtClean="0"/>
              <a:t> in a </a:t>
            </a:r>
            <a:r>
              <a:rPr lang="fr-FR" i="1" dirty="0" err="1" smtClean="0"/>
              <a:t>daily</a:t>
            </a:r>
            <a:r>
              <a:rPr lang="fr-FR" i="1" dirty="0" smtClean="0"/>
              <a:t> mail.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https</a:t>
            </a:r>
            <a:r>
              <a:rPr lang="fr-FR" dirty="0"/>
              <a:t>://vimeo.com/107247075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91" y="5712236"/>
            <a:ext cx="4336732" cy="2788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009" y="2331773"/>
            <a:ext cx="1933575" cy="7048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510" y="3150483"/>
            <a:ext cx="2579120" cy="10324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158" y="2331773"/>
            <a:ext cx="2655927" cy="949954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793327" y="2156058"/>
            <a:ext cx="4976261" cy="45623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fr-FR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fr-FR" i="1" dirty="0"/>
              <a:t>TRIZ Trend: </a:t>
            </a:r>
            <a:r>
              <a:rPr lang="fr-FR" i="1" dirty="0" err="1"/>
              <a:t>Reducing</a:t>
            </a:r>
            <a:r>
              <a:rPr lang="fr-FR" i="1" dirty="0"/>
              <a:t> </a:t>
            </a:r>
            <a:r>
              <a:rPr lang="fr-FR" i="1" dirty="0" err="1"/>
              <a:t>Complexity</a:t>
            </a:r>
            <a:endParaRPr lang="en-US" i="1" dirty="0" err="1"/>
          </a:p>
        </p:txBody>
      </p:sp>
      <p:sp>
        <p:nvSpPr>
          <p:cNvPr id="12" name="Rectangle à coins arrondis 11"/>
          <p:cNvSpPr/>
          <p:nvPr/>
        </p:nvSpPr>
        <p:spPr>
          <a:xfrm>
            <a:off x="6452369" y="2184814"/>
            <a:ext cx="4976261" cy="456237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fr-FR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fr-FR" i="1" dirty="0"/>
              <a:t>TRIZ Trend: Customer </a:t>
            </a:r>
            <a:r>
              <a:rPr lang="fr-FR" i="1" dirty="0" err="1"/>
              <a:t>Buying</a:t>
            </a:r>
            <a:r>
              <a:rPr lang="fr-FR" i="1" dirty="0"/>
              <a:t> </a:t>
            </a:r>
            <a:r>
              <a:rPr lang="fr-FR" i="1" dirty="0" err="1"/>
              <a:t>Hierarchy</a:t>
            </a:r>
            <a:r>
              <a:rPr lang="fr-FR" i="1" dirty="0"/>
              <a:t> (</a:t>
            </a:r>
            <a:r>
              <a:rPr lang="fr-FR" i="1" dirty="0" err="1"/>
              <a:t>convenience</a:t>
            </a:r>
            <a:r>
              <a:rPr lang="fr-FR" i="1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69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smtClean="0"/>
              <a:t>you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0" y="-117911"/>
            <a:ext cx="12192000" cy="4472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6853"/>
          <a:stretch/>
        </p:blipFill>
        <p:spPr>
          <a:xfrm>
            <a:off x="0" y="-117911"/>
            <a:ext cx="5380522" cy="46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71048"/>
            <a:ext cx="9720073" cy="5086952"/>
          </a:xfrm>
        </p:spPr>
        <p:txBody>
          <a:bodyPr vert="horz" lIns="45720" tIns="45720" rIns="45720" bIns="45720" rtlCol="0" anchor="t">
            <a:normAutofit fontScale="47500" lnSpcReduction="20000"/>
          </a:bodyPr>
          <a:lstStyle/>
          <a:p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hlinkClick r:id="rId3"/>
              </a:rPr>
              <a:t>http://www.bfmtv.com/culture/pour-couvrir-les-departementales-le-site-du-monde-a-fait-appel-a-des-robots-journalistes-871121.html</a:t>
            </a:r>
            <a:r>
              <a:rPr lang="en-US" dirty="0">
                <a:latin typeface="Arial" charset="0"/>
              </a:rPr>
              <a:t> </a:t>
            </a:r>
          </a:p>
          <a:p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hlinkClick r:id="rId4"/>
              </a:rPr>
              <a:t>http://</a:t>
            </a:r>
            <a:r>
              <a:rPr lang="en-US" dirty="0" smtClean="0">
                <a:latin typeface="Arial" charset="0"/>
                <a:hlinkClick r:id="rId4"/>
              </a:rPr>
              <a:t>www.lesinrocks.com/2015/03/23/actualite/le-monde-fait-rediger-un-papier-par-un-robot-les-algorithmes-vont-ils-remplacer-les-journalistes-11626280/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Tw Cen MT" charset="0"/>
                <a:hlinkClick r:id="rId5"/>
              </a:rPr>
              <a:t>http</a:t>
            </a:r>
            <a:r>
              <a:rPr lang="en-US" dirty="0">
                <a:latin typeface="Tw Cen MT" charset="0"/>
                <a:hlinkClick r:id="rId5"/>
              </a:rPr>
              <a:t>://www.forbes.com/sites/ellenhuet/2015/05/29/using-virtual-reality-to-create-immersive-journalism/</a:t>
            </a:r>
            <a:r>
              <a:rPr lang="en-US" dirty="0">
                <a:latin typeface="Tw Cen MT" charset="0"/>
              </a:rPr>
              <a:t> </a:t>
            </a:r>
          </a:p>
          <a:p>
            <a:r>
              <a:rPr lang="en-US" dirty="0">
                <a:latin typeface="Arial" charset="0"/>
                <a:hlinkClick r:id="rId6"/>
              </a:rPr>
              <a:t>http://</a:t>
            </a:r>
            <a:r>
              <a:rPr lang="en-US" dirty="0" smtClean="0">
                <a:latin typeface="Arial" charset="0"/>
                <a:hlinkClick r:id="rId6"/>
              </a:rPr>
              <a:t>www.goglasses.fr/oculus-rift/journalisme-immersif-avec-oculus-rift</a:t>
            </a:r>
            <a:endParaRPr lang="en-US" dirty="0" smtClean="0">
              <a:latin typeface="Arial" charset="0"/>
            </a:endParaRPr>
          </a:p>
          <a:p>
            <a:r>
              <a:rPr lang="en-US" dirty="0">
                <a:latin typeface="Tw Cen MT Condensed" charset="0"/>
                <a:hlinkClick r:id="rId7"/>
              </a:rPr>
              <a:t>http://</a:t>
            </a:r>
            <a:r>
              <a:rPr lang="en-US" dirty="0" smtClean="0">
                <a:latin typeface="Tw Cen MT Condensed" charset="0"/>
                <a:hlinkClick r:id="rId7"/>
              </a:rPr>
              <a:t>www.theguardian.com/media/2014/apr/27/print-future-past-digital-media-newspapers</a:t>
            </a:r>
            <a:endParaRPr lang="en-US" dirty="0" smtClean="0">
              <a:latin typeface="Tw Cen MT Condensed" charset="0"/>
            </a:endParaRPr>
          </a:p>
          <a:p>
            <a:r>
              <a:rPr lang="fr-FR" u="sng" dirty="0">
                <a:hlinkClick r:id="rId8"/>
              </a:rPr>
              <a:t>http://money.cnn.com/2011/04/15/technology/ebooks_beat_paperbacks/index.htm</a:t>
            </a:r>
            <a:endParaRPr lang="fr-FR" dirty="0"/>
          </a:p>
          <a:p>
            <a:r>
              <a:rPr lang="fr-FR" u="sng" dirty="0">
                <a:hlinkClick r:id="rId9"/>
              </a:rPr>
              <a:t>http://mashable.com/2013/01/16/e-books-vs-print/#7eYMpLj7bPqE</a:t>
            </a:r>
            <a:endParaRPr lang="fr-FR" dirty="0"/>
          </a:p>
          <a:p>
            <a:r>
              <a:rPr lang="fr-FR" u="sng" dirty="0">
                <a:hlinkClick r:id="rId10"/>
              </a:rPr>
              <a:t>http://sharonbellis.hubpages.com/hub/books-obsolete-books-disappear</a:t>
            </a:r>
            <a:endParaRPr lang="fr-FR" dirty="0"/>
          </a:p>
          <a:p>
            <a:r>
              <a:rPr lang="en-US" u="sng" dirty="0">
                <a:hlinkClick r:id="rId11"/>
              </a:rPr>
              <a:t>http://bestsellerlabs.com/no-more-books-stephen-king</a:t>
            </a:r>
            <a:r>
              <a:rPr lang="en-US" u="sng" dirty="0" smtClean="0">
                <a:hlinkClick r:id="rId11"/>
              </a:rPr>
              <a:t>/</a:t>
            </a:r>
            <a:endParaRPr lang="en-US" u="sng" dirty="0" smtClean="0"/>
          </a:p>
          <a:p>
            <a:r>
              <a:rPr lang="fr-FR" dirty="0">
                <a:hlinkClick r:id="rId12"/>
              </a:rPr>
              <a:t>http://</a:t>
            </a:r>
            <a:r>
              <a:rPr lang="fr-FR" dirty="0" smtClean="0">
                <a:hlinkClick r:id="rId12"/>
              </a:rPr>
              <a:t>www.csmonitor.com/Books/chapter-and-verse/2014/0128/America-s-first-bookless-public-library-appears-to-be-a-success-video</a:t>
            </a:r>
            <a:endParaRPr lang="fr-FR" dirty="0" smtClean="0"/>
          </a:p>
          <a:p>
            <a:r>
              <a:rPr lang="fr-FR" dirty="0">
                <a:hlinkClick r:id="rId13"/>
              </a:rPr>
              <a:t>http://</a:t>
            </a:r>
            <a:r>
              <a:rPr lang="fr-FR" dirty="0" smtClean="0">
                <a:hlinkClick r:id="rId13"/>
              </a:rPr>
              <a:t>www.wibbitz.com/</a:t>
            </a:r>
            <a:endParaRPr lang="fr-FR" dirty="0" smtClean="0"/>
          </a:p>
          <a:p>
            <a:r>
              <a:rPr lang="fr-FR" dirty="0">
                <a:hlinkClick r:id="rId14"/>
              </a:rPr>
              <a:t>http://</a:t>
            </a:r>
            <a:r>
              <a:rPr lang="fr-FR" dirty="0" smtClean="0">
                <a:hlinkClick r:id="rId14"/>
              </a:rPr>
              <a:t>www.lejdd.fr/Culture/Livres/Actualite/Salon-du-livre-par-ici-les-nouveautes-numeriques-598330</a:t>
            </a:r>
            <a:endParaRPr lang="fr-FR" dirty="0" smtClean="0"/>
          </a:p>
          <a:p>
            <a:r>
              <a:rPr lang="fr-FR" i="1" dirty="0">
                <a:hlinkClick r:id="rId15"/>
              </a:rPr>
              <a:t>https://www.</a:t>
            </a:r>
            <a:r>
              <a:rPr lang="fr-FR" b="1" i="1" dirty="0">
                <a:hlinkClick r:id="rId15"/>
              </a:rPr>
              <a:t>brief</a:t>
            </a:r>
            <a:r>
              <a:rPr lang="fr-FR" i="1" dirty="0">
                <a:hlinkClick r:id="rId15"/>
              </a:rPr>
              <a:t>.</a:t>
            </a:r>
            <a:r>
              <a:rPr lang="fr-FR" b="1" i="1" dirty="0">
                <a:hlinkClick r:id="rId15"/>
              </a:rPr>
              <a:t>me</a:t>
            </a:r>
            <a:r>
              <a:rPr lang="fr-FR" i="1" dirty="0" smtClean="0">
                <a:hlinkClick r:id="rId15"/>
              </a:rPr>
              <a:t>/</a:t>
            </a:r>
            <a:endParaRPr lang="fr-FR" dirty="0"/>
          </a:p>
          <a:p>
            <a:r>
              <a:rPr lang="fr-FR" i="1" dirty="0">
                <a:hlinkClick r:id="rId16"/>
              </a:rPr>
              <a:t>www.</a:t>
            </a:r>
            <a:r>
              <a:rPr lang="fr-FR" b="1" i="1" dirty="0">
                <a:hlinkClick r:id="rId16"/>
              </a:rPr>
              <a:t>spicee</a:t>
            </a:r>
            <a:r>
              <a:rPr lang="fr-FR" i="1" dirty="0">
                <a:hlinkClick r:id="rId16"/>
              </a:rPr>
              <a:t>.com</a:t>
            </a:r>
            <a:r>
              <a:rPr lang="fr-FR" i="1" dirty="0" smtClean="0">
                <a:hlinkClick r:id="rId16"/>
              </a:rPr>
              <a:t>/</a:t>
            </a:r>
            <a:endParaRPr lang="fr-FR" dirty="0"/>
          </a:p>
          <a:p>
            <a:r>
              <a:rPr lang="fr-FR" dirty="0">
                <a:hlinkClick r:id="rId17"/>
              </a:rPr>
              <a:t>http://</a:t>
            </a:r>
            <a:r>
              <a:rPr lang="fr-FR" dirty="0" smtClean="0">
                <a:hlinkClick r:id="rId17"/>
              </a:rPr>
              <a:t>www.abc-luxe.com/actus/l-actu-des-marques/article/stylist-se-digitalise-et-lance-la-list</a:t>
            </a:r>
            <a:endParaRPr lang="fr-FR" dirty="0" smtClean="0"/>
          </a:p>
          <a:p>
            <a:r>
              <a:rPr lang="en-US" sz="2400" dirty="0">
                <a:hlinkClick r:id="rId18"/>
              </a:rPr>
              <a:t>http://</a:t>
            </a:r>
            <a:r>
              <a:rPr lang="en-US" sz="2400" dirty="0" smtClean="0">
                <a:hlinkClick r:id="rId18"/>
              </a:rPr>
              <a:t>www.lapresseaufutur.com/trophees-innovation-presse-2015</a:t>
            </a:r>
            <a:endParaRPr lang="en-US" sz="2400" dirty="0" smtClean="0"/>
          </a:p>
          <a:p>
            <a:r>
              <a:rPr lang="en-US" sz="2400" dirty="0" smtClean="0">
                <a:hlinkClick r:id="rId19"/>
              </a:rPr>
              <a:t>http</a:t>
            </a:r>
            <a:r>
              <a:rPr lang="en-US" sz="2400" dirty="0">
                <a:hlinkClick r:id="rId19"/>
              </a:rPr>
              <a:t>://</a:t>
            </a:r>
            <a:r>
              <a:rPr lang="en-US" sz="2400" dirty="0" smtClean="0">
                <a:hlinkClick r:id="rId19"/>
              </a:rPr>
              <a:t>www.ladn.eu/actualites/lancement-spicee-media-video-grands-reportages,article,26916.html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397565"/>
            <a:ext cx="9720072" cy="1687267"/>
          </a:xfrm>
        </p:spPr>
        <p:txBody>
          <a:bodyPr>
            <a:normAutofit/>
          </a:bodyPr>
          <a:lstStyle/>
          <a:p>
            <a:r>
              <a:rPr lang="fr-FR" sz="4400" dirty="0" err="1" smtClean="0"/>
              <a:t>What</a:t>
            </a:r>
            <a:r>
              <a:rPr lang="fr-FR" sz="4400" dirty="0" smtClean="0"/>
              <a:t> are the </a:t>
            </a:r>
            <a:r>
              <a:rPr lang="fr-FR" sz="4400" dirty="0" err="1" smtClean="0"/>
              <a:t>problems</a:t>
            </a:r>
            <a:r>
              <a:rPr lang="fr-FR" sz="4400" dirty="0" smtClean="0"/>
              <a:t>/</a:t>
            </a:r>
            <a:r>
              <a:rPr lang="fr-FR" sz="4400" dirty="0" err="1" smtClean="0"/>
              <a:t>opportunities</a:t>
            </a:r>
            <a:r>
              <a:rPr lang="fr-FR" sz="4400" dirty="0" smtClean="0"/>
              <a:t> </a:t>
            </a:r>
            <a:r>
              <a:rPr lang="fr-FR" sz="4400" dirty="0" err="1" smtClean="0"/>
              <a:t>companies</a:t>
            </a:r>
            <a:r>
              <a:rPr lang="fr-FR" sz="4400" dirty="0" smtClean="0"/>
              <a:t> in the </a:t>
            </a:r>
            <a:r>
              <a:rPr lang="fr-FR" sz="4400" dirty="0" err="1" smtClean="0"/>
              <a:t>industry</a:t>
            </a:r>
            <a:r>
              <a:rPr lang="fr-FR" sz="4400" dirty="0" smtClean="0"/>
              <a:t> are </a:t>
            </a:r>
            <a:r>
              <a:rPr lang="fr-FR" sz="4400" dirty="0" err="1" smtClean="0"/>
              <a:t>confronted</a:t>
            </a:r>
            <a:r>
              <a:rPr lang="fr-FR" sz="4400" dirty="0" smtClean="0"/>
              <a:t> </a:t>
            </a:r>
            <a:r>
              <a:rPr lang="fr-FR" sz="4400" dirty="0" err="1" smtClean="0"/>
              <a:t>with</a:t>
            </a:r>
            <a:r>
              <a:rPr lang="fr-FR" sz="4400" dirty="0" smtClean="0"/>
              <a:t>?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February</a:t>
            </a:r>
            <a:r>
              <a:rPr lang="fr-FR" dirty="0" smtClean="0"/>
              <a:t> 2011, </a:t>
            </a:r>
            <a:r>
              <a:rPr lang="fr-FR" dirty="0"/>
              <a:t>E-book sales </a:t>
            </a:r>
            <a:r>
              <a:rPr lang="fr-FR" dirty="0" err="1"/>
              <a:t>totaled</a:t>
            </a:r>
            <a:r>
              <a:rPr lang="fr-FR" dirty="0"/>
              <a:t> $90.3 million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202</a:t>
            </a:r>
            <a:r>
              <a:rPr lang="fr-FR" dirty="0"/>
              <a:t>% </a:t>
            </a:r>
            <a:r>
              <a:rPr lang="fr-FR" dirty="0" smtClean="0"/>
              <a:t>up </a:t>
            </a:r>
            <a:r>
              <a:rPr lang="fr-FR" dirty="0" err="1" smtClean="0"/>
              <a:t>compared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 smtClean="0"/>
              <a:t>February</a:t>
            </a:r>
            <a:r>
              <a:rPr lang="fr-FR" dirty="0" smtClean="0"/>
              <a:t> 2010 </a:t>
            </a:r>
          </a:p>
          <a:p>
            <a:r>
              <a:rPr lang="fr-FR" sz="1800" dirty="0" smtClean="0"/>
              <a:t>(source: the </a:t>
            </a:r>
            <a:r>
              <a:rPr lang="fr-FR" sz="1800" dirty="0"/>
              <a:t>Association of American </a:t>
            </a:r>
            <a:r>
              <a:rPr lang="fr-FR" sz="1800" dirty="0" err="1" smtClean="0"/>
              <a:t>Publishers</a:t>
            </a:r>
            <a:r>
              <a:rPr lang="fr-FR" sz="1800" dirty="0" smtClean="0"/>
              <a:t>) </a:t>
            </a:r>
          </a:p>
          <a:p>
            <a:endParaRPr lang="fr-FR" dirty="0" smtClean="0"/>
          </a:p>
          <a:p>
            <a:r>
              <a:rPr lang="fr-FR" dirty="0" smtClean="0"/>
              <a:t>E-BOOKS </a:t>
            </a:r>
            <a:r>
              <a:rPr lang="fr-FR" dirty="0"/>
              <a:t>No. 1 "</a:t>
            </a:r>
            <a:r>
              <a:rPr lang="fr-FR" dirty="0" err="1"/>
              <a:t>among</a:t>
            </a:r>
            <a:r>
              <a:rPr lang="fr-FR" dirty="0"/>
              <a:t> all </a:t>
            </a:r>
            <a:r>
              <a:rPr lang="fr-FR" dirty="0" err="1" smtClean="0"/>
              <a:t>categories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publishing</a:t>
            </a:r>
            <a:r>
              <a:rPr lang="fr-FR" dirty="0"/>
              <a:t>"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month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sz="2000" dirty="0">
                <a:solidFill>
                  <a:schemeClr val="accent2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first</a:t>
            </a:r>
            <a:r>
              <a:rPr lang="fr-FR" dirty="0"/>
              <a:t> time e-books have </a:t>
            </a:r>
            <a:r>
              <a:rPr lang="fr-FR" dirty="0" err="1"/>
              <a:t>beaten</a:t>
            </a:r>
            <a:r>
              <a:rPr lang="fr-FR" dirty="0"/>
              <a:t> out </a:t>
            </a:r>
            <a:r>
              <a:rPr lang="fr-FR" dirty="0" err="1"/>
              <a:t>traditional</a:t>
            </a:r>
            <a:r>
              <a:rPr lang="fr-FR" dirty="0"/>
              <a:t> </a:t>
            </a:r>
            <a:r>
              <a:rPr lang="fr-FR" dirty="0" err="1"/>
              <a:t>publishing</a:t>
            </a:r>
            <a:r>
              <a:rPr lang="fr-FR" dirty="0"/>
              <a:t> </a:t>
            </a:r>
            <a:r>
              <a:rPr lang="fr-FR" dirty="0" smtClean="0"/>
              <a:t>formats </a:t>
            </a:r>
            <a:r>
              <a:rPr lang="fr-FR" sz="2000" i="1" dirty="0" err="1" smtClean="0"/>
              <a:t>including</a:t>
            </a:r>
            <a:r>
              <a:rPr lang="fr-FR" sz="2000" i="1" dirty="0" smtClean="0"/>
              <a:t> </a:t>
            </a:r>
            <a:r>
              <a:rPr lang="fr-FR" sz="2000" i="1" dirty="0" err="1"/>
              <a:t>paperbacks</a:t>
            </a:r>
            <a:r>
              <a:rPr lang="fr-FR" sz="2000" i="1" dirty="0"/>
              <a:t> and </a:t>
            </a:r>
            <a:r>
              <a:rPr lang="fr-FR" sz="2000" i="1" dirty="0" err="1" smtClean="0"/>
              <a:t>hardcovers</a:t>
            </a:r>
            <a:endParaRPr lang="fr-FR" sz="2000" i="1" dirty="0" smtClean="0"/>
          </a:p>
          <a:p>
            <a:r>
              <a:rPr lang="fr-FR" sz="1700" i="1" dirty="0" smtClean="0"/>
              <a:t>TRIZ </a:t>
            </a:r>
            <a:r>
              <a:rPr lang="fr-FR" sz="1700" dirty="0" smtClean="0"/>
              <a:t>trend: </a:t>
            </a:r>
            <a:r>
              <a:rPr lang="fr-FR" sz="1700" dirty="0" err="1" smtClean="0"/>
              <a:t>increasing</a:t>
            </a:r>
            <a:r>
              <a:rPr lang="fr-FR" sz="1700" dirty="0" smtClean="0"/>
              <a:t> </a:t>
            </a:r>
            <a:r>
              <a:rPr lang="fr-FR" sz="1700" dirty="0" err="1" smtClean="0"/>
              <a:t>asymmetry</a:t>
            </a:r>
            <a:r>
              <a:rPr lang="fr-FR" sz="1700" dirty="0" smtClean="0"/>
              <a:t> </a:t>
            </a:r>
            <a:endParaRPr lang="fr-FR" sz="1700" i="1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089" y="196397"/>
            <a:ext cx="1292363" cy="13572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78" y="2084832"/>
            <a:ext cx="3405809" cy="25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Will the books AND NEWSPAPERS IN PAPER </a:t>
            </a:r>
            <a:r>
              <a:rPr lang="en-US" sz="4000" dirty="0" smtClean="0"/>
              <a:t>disappear</a:t>
            </a:r>
            <a:r>
              <a:rPr lang="fr-FR" sz="4000" dirty="0" smtClean="0"/>
              <a:t>?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Advantages of online articles: (TRIZ: boundary breakdown)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shorter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more dynamic: videos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easy to access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read what you want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free</a:t>
            </a:r>
          </a:p>
          <a:p>
            <a:pPr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nstantaneously: quick updates possible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top bestsellers : 92% of the top-100 best-selling books are e-books</a:t>
            </a:r>
          </a:p>
          <a:p>
            <a:pPr marL="0" indent="0">
              <a:buNone/>
            </a:pPr>
            <a:r>
              <a:rPr lang="en-US" sz="2000" dirty="0"/>
              <a:t>Oxford English Dictionary has announced that it will no longer have a printed </a:t>
            </a:r>
            <a:r>
              <a:rPr lang="en-US" sz="2000" dirty="0" smtClean="0"/>
              <a:t>edition</a:t>
            </a:r>
            <a:endParaRPr lang="fr-FR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887" y="2607132"/>
            <a:ext cx="3463235" cy="17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technologies are </a:t>
            </a:r>
            <a:r>
              <a:rPr lang="fr-FR" dirty="0" err="1"/>
              <a:t>used</a:t>
            </a:r>
            <a:r>
              <a:rPr lang="fr-FR" dirty="0"/>
              <a:t>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0" y="2286000"/>
            <a:ext cx="5355457" cy="40227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090991" y="3154017"/>
            <a:ext cx="2332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300" dirty="0" smtClean="0"/>
              <a:t>AND WHERE?</a:t>
            </a:r>
            <a:endParaRPr lang="fr-FR" sz="2000" spc="300" dirty="0"/>
          </a:p>
        </p:txBody>
      </p:sp>
    </p:spTree>
    <p:extLst>
      <p:ext uri="{BB962C8B-B14F-4D97-AF65-F5344CB8AC3E}">
        <p14:creationId xmlns:p14="http://schemas.microsoft.com/office/powerpoint/2010/main" val="6882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BiblioTech</a:t>
            </a:r>
            <a:r>
              <a:rPr lang="fr-FR" dirty="0" smtClean="0"/>
              <a:t>, SAN ANTONIO, TEXAS, USA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à"/>
            </a:pPr>
            <a:r>
              <a:rPr lang="fr-FR" i="1" dirty="0" err="1" smtClean="0"/>
              <a:t>bookless</a:t>
            </a:r>
            <a:r>
              <a:rPr lang="fr-FR" i="1" dirty="0" smtClean="0"/>
              <a:t> </a:t>
            </a:r>
            <a:r>
              <a:rPr lang="fr-FR" i="1" dirty="0"/>
              <a:t>public </a:t>
            </a:r>
            <a:r>
              <a:rPr lang="fr-FR" i="1" dirty="0" err="1" smtClean="0"/>
              <a:t>library</a:t>
            </a:r>
            <a:endParaRPr lang="fr-FR" i="1" dirty="0" smtClean="0"/>
          </a:p>
          <a:p>
            <a:pPr>
              <a:buFont typeface="Wingdings" charset="2"/>
              <a:buChar char="à"/>
            </a:pPr>
            <a:endParaRPr lang="fr-FR" i="1" dirty="0"/>
          </a:p>
          <a:p>
            <a:pPr marL="0" indent="0">
              <a:buNone/>
            </a:pPr>
            <a:r>
              <a:rPr lang="fr-FR" dirty="0" err="1" smtClean="0"/>
              <a:t>Stocked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20,000 e-books, 600 e-</a:t>
            </a:r>
            <a:r>
              <a:rPr lang="fr-FR" dirty="0" err="1"/>
              <a:t>readers</a:t>
            </a:r>
            <a:r>
              <a:rPr lang="fr-FR" dirty="0"/>
              <a:t> for </a:t>
            </a:r>
            <a:r>
              <a:rPr lang="fr-FR" dirty="0" err="1"/>
              <a:t>adults</a:t>
            </a:r>
            <a:r>
              <a:rPr lang="fr-FR" dirty="0"/>
              <a:t> and 200 for </a:t>
            </a:r>
            <a:r>
              <a:rPr lang="fr-FR" dirty="0" err="1"/>
              <a:t>children</a:t>
            </a:r>
            <a:r>
              <a:rPr lang="fr-FR" dirty="0"/>
              <a:t>, 48 computers, and 10 laptops and 40 </a:t>
            </a:r>
            <a:r>
              <a:rPr lang="fr-FR" dirty="0" err="1"/>
              <a:t>tablets</a:t>
            </a:r>
            <a:r>
              <a:rPr lang="fr-FR" dirty="0"/>
              <a:t>, </a:t>
            </a:r>
            <a:r>
              <a:rPr lang="fr-FR" dirty="0" smtClean="0"/>
              <a:t>the </a:t>
            </a:r>
            <a:r>
              <a:rPr lang="fr-FR" dirty="0" err="1" smtClean="0"/>
              <a:t>library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cost</a:t>
            </a:r>
            <a:r>
              <a:rPr lang="fr-FR" dirty="0" smtClean="0"/>
              <a:t> of </a:t>
            </a:r>
            <a:r>
              <a:rPr lang="fr-FR" dirty="0"/>
              <a:t>$2.3 </a:t>
            </a:r>
            <a:r>
              <a:rPr lang="fr-FR" dirty="0" smtClean="0"/>
              <a:t>million</a:t>
            </a:r>
          </a:p>
          <a:p>
            <a:pPr marL="0" indent="0">
              <a:buNone/>
            </a:pPr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/>
              <a:t> </a:t>
            </a:r>
            <a:r>
              <a:rPr lang="fr-FR" dirty="0" smtClean="0"/>
              <a:t>100,000 </a:t>
            </a:r>
            <a:r>
              <a:rPr lang="fr-FR" dirty="0" err="1"/>
              <a:t>visitors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first </a:t>
            </a:r>
            <a:r>
              <a:rPr lang="fr-FR" dirty="0" err="1" smtClean="0"/>
              <a:t>year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30" y="4904264"/>
            <a:ext cx="1555474" cy="12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Why</a:t>
            </a:r>
            <a:r>
              <a:rPr lang="fr-FR" sz="4000" dirty="0" smtClean="0"/>
              <a:t> e-books are </a:t>
            </a:r>
            <a:r>
              <a:rPr lang="fr-FR" sz="4000" dirty="0" err="1" smtClean="0"/>
              <a:t>better</a:t>
            </a:r>
            <a:r>
              <a:rPr lang="fr-FR" sz="4000" dirty="0" smtClean="0"/>
              <a:t> </a:t>
            </a:r>
            <a:r>
              <a:rPr lang="fr-FR" sz="4000" dirty="0" err="1" smtClean="0"/>
              <a:t>than</a:t>
            </a:r>
            <a:r>
              <a:rPr lang="fr-FR" sz="4000" dirty="0" smtClean="0"/>
              <a:t> books for </a:t>
            </a:r>
            <a:r>
              <a:rPr lang="fr-FR" sz="4000" dirty="0" err="1" smtClean="0"/>
              <a:t>children</a:t>
            </a:r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50" y="2650435"/>
            <a:ext cx="2690399" cy="21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Pyjebook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26832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en-US" dirty="0">
                <a:latin typeface="Tw Cen MT" charset="0"/>
              </a:rPr>
              <a:t>Wearables + digital books = The </a:t>
            </a:r>
            <a:r>
              <a:rPr lang="en-US" dirty="0">
                <a:latin typeface="Tw Cen MT" charset="0"/>
                <a:hlinkClick r:id="rId3"/>
              </a:rPr>
              <a:t>Pyjebook</a:t>
            </a:r>
            <a:r>
              <a:rPr lang="en-US" sz="2000" dirty="0">
                <a:latin typeface="Tw Cen MT" charset="0"/>
              </a:rPr>
              <a:t>, created by Kiabi</a:t>
            </a:r>
          </a:p>
          <a:p>
            <a:r>
              <a:rPr lang="en-US" sz="2000" dirty="0">
                <a:latin typeface="Tw Cen MT" charset="0"/>
              </a:rPr>
              <a:t>Technologies used: Apps and visual recognition (images on the pajamas)</a:t>
            </a:r>
          </a:p>
          <a:p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  <a:p>
            <a:pPr marL="0" indent="0">
              <a:buNone/>
            </a:pPr>
            <a:endParaRPr lang="en-US" dirty="0">
              <a:latin typeface="Tw Cen MT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Tw Cen MT" charset="0"/>
              </a:rPr>
              <a:t>TRIZ trend: Customer buying hierarchy (Performance, Reliability, Convenience, Price)</a:t>
            </a:r>
            <a:endParaRPr lang="en-US" i="1" dirty="0">
              <a:latin typeface="Tw Cen MT" charset="0"/>
            </a:endParaRPr>
          </a:p>
        </p:txBody>
      </p:sp>
      <p:pic>
        <p:nvPicPr>
          <p:cNvPr id="4" name="Picture 4" descr="pyjbook-interact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191" y="3165042"/>
            <a:ext cx="4649149" cy="23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Augmented</a:t>
            </a:r>
            <a:r>
              <a:rPr lang="fr-FR" dirty="0" smtClean="0"/>
              <a:t> reality &amp; books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868738" y="5807302"/>
            <a:ext cx="8223250" cy="922111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fr-FR" i="1" dirty="0"/>
              <a:t>TRIZ Trend: </a:t>
            </a:r>
            <a:r>
              <a:rPr lang="fr-FR" i="1" dirty="0" err="1"/>
              <a:t>Boundary</a:t>
            </a:r>
            <a:r>
              <a:rPr lang="fr-FR" i="1" dirty="0"/>
              <a:t> </a:t>
            </a:r>
            <a:r>
              <a:rPr lang="fr-FR" i="1"/>
              <a:t>Breakdown</a:t>
            </a:r>
            <a:r>
              <a:rPr lang="fr-FR" i="1" dirty="0"/>
              <a:t> </a:t>
            </a:r>
            <a:r>
              <a:rPr lang="fr-FR" i="1" dirty="0"/>
              <a:t>(limitation of </a:t>
            </a:r>
            <a:r>
              <a:rPr lang="fr-FR" i="1" dirty="0" err="1"/>
              <a:t>knowledge</a:t>
            </a:r>
            <a:r>
              <a:rPr lang="fr-FR" i="1" dirty="0"/>
              <a:t>)</a:t>
            </a:r>
            <a:endParaRPr lang="en-US" i="1" dirty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5" y="2206942"/>
            <a:ext cx="2819400" cy="41814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25" y="3428999"/>
            <a:ext cx="1758278" cy="17665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16" y="2593910"/>
            <a:ext cx="3584111" cy="30464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t="-3475" b="10891"/>
          <a:stretch/>
        </p:blipFill>
        <p:spPr>
          <a:xfrm>
            <a:off x="9365072" y="2853792"/>
            <a:ext cx="1740318" cy="900061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3660664" y="3783683"/>
            <a:ext cx="1050805" cy="1050805"/>
            <a:chOff x="0" y="3041030"/>
            <a:chExt cx="1050805" cy="1050805"/>
          </a:xfrm>
        </p:grpSpPr>
        <p:sp>
          <p:nvSpPr>
            <p:cNvPr id="20" name="Plus 19"/>
            <p:cNvSpPr/>
            <p:nvPr/>
          </p:nvSpPr>
          <p:spPr>
            <a:xfrm>
              <a:off x="0" y="3041030"/>
              <a:ext cx="1050805" cy="1050805"/>
            </a:xfrm>
            <a:prstGeom prst="mathPlus">
              <a:avLst/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lus 4"/>
            <p:cNvSpPr/>
            <p:nvPr/>
          </p:nvSpPr>
          <p:spPr>
            <a:xfrm>
              <a:off x="139284" y="3442858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kern="120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7040527" y="3783683"/>
            <a:ext cx="1050805" cy="1050805"/>
            <a:chOff x="5050352" y="2157765"/>
            <a:chExt cx="1050805" cy="1050805"/>
          </a:xfrm>
        </p:grpSpPr>
        <p:sp>
          <p:nvSpPr>
            <p:cNvPr id="23" name="Égal 22"/>
            <p:cNvSpPr/>
            <p:nvPr/>
          </p:nvSpPr>
          <p:spPr>
            <a:xfrm>
              <a:off x="5050352" y="2157765"/>
              <a:ext cx="1050805" cy="1050805"/>
            </a:xfrm>
            <a:prstGeom prst="mathEqual">
              <a:avLst/>
            </a:prstGeom>
          </p:spPr>
          <p:style>
            <a:lnRef idx="0">
              <a:schemeClr val="accent2">
                <a:shade val="90000"/>
                <a:hueOff val="459677"/>
                <a:satOff val="-25547"/>
                <a:lumOff val="38735"/>
                <a:alphaOff val="0"/>
              </a:schemeClr>
            </a:lnRef>
            <a:fillRef idx="1">
              <a:schemeClr val="accent2">
                <a:shade val="90000"/>
                <a:hueOff val="459677"/>
                <a:satOff val="-25547"/>
                <a:lumOff val="38735"/>
                <a:alphaOff val="0"/>
              </a:schemeClr>
            </a:fillRef>
            <a:effectRef idx="0">
              <a:schemeClr val="accent2">
                <a:shade val="90000"/>
                <a:hueOff val="459677"/>
                <a:satOff val="-25547"/>
                <a:lumOff val="387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Égal 4"/>
            <p:cNvSpPr/>
            <p:nvPr/>
          </p:nvSpPr>
          <p:spPr>
            <a:xfrm>
              <a:off x="5189636" y="2374231"/>
              <a:ext cx="772237" cy="61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22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>
                <a:effectLst/>
              </a:rPr>
              <a:t>GéoCulture</a:t>
            </a:r>
            <a:r>
              <a:rPr lang="fr-FR" dirty="0" smtClean="0">
                <a:effectLst/>
              </a:rPr>
              <a:t>, la France des écrivains » </a:t>
            </a:r>
            <a:br>
              <a:rPr lang="fr-FR" dirty="0" smtClean="0">
                <a:effectLst/>
              </a:rPr>
            </a:br>
            <a:r>
              <a:rPr lang="fr-FR" i="1" dirty="0" err="1" smtClean="0">
                <a:effectLst/>
              </a:rPr>
              <a:t>Geo</a:t>
            </a:r>
            <a:r>
              <a:rPr lang="fr-FR" i="1" dirty="0" smtClean="0">
                <a:effectLst/>
              </a:rPr>
              <a:t> culture, France of </a:t>
            </a:r>
            <a:r>
              <a:rPr lang="fr-FR" i="1" dirty="0" err="1" smtClean="0">
                <a:effectLst/>
              </a:rPr>
              <a:t>writers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81" y="3070460"/>
            <a:ext cx="3082423" cy="1955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8" r="32636"/>
          <a:stretch/>
        </p:blipFill>
        <p:spPr>
          <a:xfrm>
            <a:off x="7449953" y="2432378"/>
            <a:ext cx="2021306" cy="34811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13812" y="3596126"/>
            <a:ext cx="2020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old</a:t>
            </a:r>
            <a:r>
              <a:rPr lang="fr-FR" dirty="0" smtClean="0"/>
              <a:t> lady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</a:p>
          <a:p>
            <a:r>
              <a:rPr lang="fr-FR" dirty="0" smtClean="0"/>
              <a:t>living in a </a:t>
            </a:r>
            <a:r>
              <a:rPr lang="fr-FR" dirty="0" err="1" smtClean="0"/>
              <a:t>beautiful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town</a:t>
            </a:r>
            <a:r>
              <a:rPr lang="fr-FR" dirty="0" smtClean="0"/>
              <a:t> </a:t>
            </a:r>
            <a:r>
              <a:rPr lang="fr-FR" dirty="0" err="1" smtClean="0"/>
              <a:t>called</a:t>
            </a:r>
            <a:r>
              <a:rPr lang="fr-FR" dirty="0" smtClean="0"/>
              <a:t> Tours.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34192" t="503" r="29737"/>
          <a:stretch/>
        </p:blipFill>
        <p:spPr>
          <a:xfrm>
            <a:off x="7825338" y="2941599"/>
            <a:ext cx="1405289" cy="2486460"/>
          </a:xfrm>
          <a:prstGeom prst="rect">
            <a:avLst/>
          </a:prstGeom>
        </p:spPr>
      </p:pic>
      <p:sp>
        <p:nvSpPr>
          <p:cNvPr id="9" name="Flèche droite rayée 8"/>
          <p:cNvSpPr/>
          <p:nvPr/>
        </p:nvSpPr>
        <p:spPr>
          <a:xfrm>
            <a:off x="5197641" y="3667225"/>
            <a:ext cx="1848050" cy="73152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7"/>
          <p:cNvSpPr txBox="1">
            <a:spLocks/>
          </p:cNvSpPr>
          <p:nvPr/>
        </p:nvSpPr>
        <p:spPr>
          <a:xfrm>
            <a:off x="423863" y="5794375"/>
            <a:ext cx="7366680" cy="922338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TRIZ Trend: </a:t>
            </a:r>
            <a:r>
              <a:rPr lang="fr-FR" i="1" dirty="0" err="1"/>
              <a:t>Increasing</a:t>
            </a:r>
            <a:r>
              <a:rPr lang="fr-FR" i="1" dirty="0"/>
              <a:t> </a:t>
            </a:r>
            <a:r>
              <a:rPr lang="fr-FR" i="1" dirty="0" err="1"/>
              <a:t>Dimensionality</a:t>
            </a:r>
            <a:endParaRPr lang="en-US" i="1" dirty="0" err="1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égral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208</TotalTime>
  <Words>614</Words>
  <Application>Microsoft Office PowerPoint</Application>
  <PresentationFormat>Widescreen</PresentationFormat>
  <Paragraphs>133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Intégrale</vt:lpstr>
      <vt:lpstr>“Print is not the future, but it’s not the past either.” Peter Preston  Newspapers &amp; books</vt:lpstr>
      <vt:lpstr>What are the problems/opportunities companies in the industry are confronted with?</vt:lpstr>
      <vt:lpstr>Will the books AND NEWSPAPERS IN PAPER disappear? </vt:lpstr>
      <vt:lpstr>What technologies are used?</vt:lpstr>
      <vt:lpstr>BiblioTech, SAN ANTONIO, TEXAS, USA</vt:lpstr>
      <vt:lpstr>Why e-books are better than books for children?</vt:lpstr>
      <vt:lpstr>Pyjebook</vt:lpstr>
      <vt:lpstr>Augmented reality &amp; books</vt:lpstr>
      <vt:lpstr>« GéoCulture, la France des écrivains »  Geo culture, France of writers</vt:lpstr>
      <vt:lpstr>Newspapers and technologies</vt:lpstr>
      <vt:lpstr>Medium</vt:lpstr>
      <vt:lpstr>Robot journalists</vt:lpstr>
      <vt:lpstr>Immersive Journalism</vt:lpstr>
      <vt:lpstr>WIBBITZ </vt:lpstr>
      <vt:lpstr>"La presse au futur" - November 2015 in Paris ~ Best Digital Innovation Award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citation du swag : http://www.theguardian.com/media/2014/apr/27/print-future-past-digital-media-newspapers</dc:title>
  <dc:creator>maudl_000</dc:creator>
  <cp:lastModifiedBy>Compte Microsoft</cp:lastModifiedBy>
  <cp:revision>82</cp:revision>
  <dcterms:created xsi:type="dcterms:W3CDTF">2012-07-27T01:16:44Z</dcterms:created>
  <dcterms:modified xsi:type="dcterms:W3CDTF">2015-10-15T06:57:52Z</dcterms:modified>
</cp:coreProperties>
</file>