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63" r:id="rId3"/>
    <p:sldId id="264" r:id="rId4"/>
    <p:sldId id="265" r:id="rId5"/>
    <p:sldId id="269" r:id="rId6"/>
    <p:sldId id="270" r:id="rId7"/>
    <p:sldId id="273" r:id="rId8"/>
    <p:sldId id="274" r:id="rId9"/>
    <p:sldId id="276" r:id="rId10"/>
    <p:sldId id="258" r:id="rId11"/>
    <p:sldId id="277" r:id="rId12"/>
    <p:sldId id="259" r:id="rId13"/>
    <p:sldId id="260" r:id="rId14"/>
    <p:sldId id="262" r:id="rId15"/>
    <p:sldId id="279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84"/>
  </p:normalViewPr>
  <p:slideViewPr>
    <p:cSldViewPr snapToGrid="0" snapToObjects="1">
      <p:cViewPr>
        <p:scale>
          <a:sx n="75" d="100"/>
          <a:sy n="75" d="100"/>
        </p:scale>
        <p:origin x="82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29407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itionsatplay.withgoogle.com/#/detail/p_taCwAAQBAJ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u="sng" dirty="0" smtClean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https://editionsatplay.withgoogle.com/#/detail/p_taCwAAQBAJ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2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5264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Shape 133"/>
          <p:cNvSpPr>
            <a:spLocks noGrp="1"/>
          </p:cNvSpPr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_H-nkpFhl2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youtube.com/watch?v=iH2pq5pR9R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Yku27o7Z4Bo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QocWsWd7fc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 txBox="1">
            <a:spLocks/>
          </p:cNvSpPr>
          <p:nvPr/>
        </p:nvSpPr>
        <p:spPr>
          <a:xfrm>
            <a:off x="558800" y="545123"/>
            <a:ext cx="12192000" cy="3335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hangingPunct="1"/>
            <a:r>
              <a:rPr lang="en-US" sz="6600" dirty="0" smtClean="0">
                <a:latin typeface="Britannic Bold" panose="020B0903060703020204" pitchFamily="34" charset="0"/>
              </a:rPr>
              <a:t>Latest trends in the Newspaper, </a:t>
            </a:r>
          </a:p>
          <a:p>
            <a:pPr hangingPunct="1"/>
            <a:r>
              <a:rPr lang="en-US" sz="6600" dirty="0" smtClean="0">
                <a:latin typeface="Britannic Bold" panose="020B0903060703020204" pitchFamily="34" charset="0"/>
              </a:rPr>
              <a:t>Books, </a:t>
            </a:r>
          </a:p>
          <a:p>
            <a:pPr hangingPunct="1"/>
            <a:r>
              <a:rPr lang="en-US" sz="6600" dirty="0" smtClean="0">
                <a:latin typeface="Britannic Bold" panose="020B0903060703020204" pitchFamily="34" charset="0"/>
              </a:rPr>
              <a:t>and gaming industries</a:t>
            </a:r>
            <a:endParaRPr lang="en-US" sz="6600" dirty="0">
              <a:latin typeface="Britannic Bold" panose="020B0903060703020204" pitchFamily="34" charset="0"/>
            </a:endParaRPr>
          </a:p>
        </p:txBody>
      </p:sp>
      <p:sp>
        <p:nvSpPr>
          <p:cNvPr id="11" name="Shape 174"/>
          <p:cNvSpPr txBox="1">
            <a:spLocks/>
          </p:cNvSpPr>
          <p:nvPr/>
        </p:nvSpPr>
        <p:spPr>
          <a:xfrm>
            <a:off x="5634893" y="4413215"/>
            <a:ext cx="6779846" cy="4742508"/>
          </a:xfrm>
          <a:prstGeom prst="rect">
            <a:avLst/>
          </a:prstGeom>
        </p:spPr>
        <p:txBody>
          <a:bodyPr/>
          <a:lstStyle>
            <a:lvl1pPr marL="444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just" defTabSz="457200" hangingPunct="1">
              <a:spcBef>
                <a:spcPts val="0"/>
              </a:spcBef>
              <a:buClr>
                <a:srgbClr val="FEFDFF"/>
              </a:buClr>
              <a:buNone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Done by:</a:t>
            </a:r>
          </a:p>
          <a:p>
            <a:pPr marL="0" indent="0" algn="just" defTabSz="457200" hangingPunct="1">
              <a:spcBef>
                <a:spcPts val="0"/>
              </a:spcBef>
              <a:buClr>
                <a:srgbClr val="FEFDFF"/>
              </a:buClr>
              <a:buNone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lang="en-GB" dirty="0" smtClean="0">
              <a:solidFill>
                <a:srgbClr val="00C7FF"/>
              </a:solidFill>
              <a:latin typeface="Tw Cen MT"/>
              <a:ea typeface="Tw Cen MT"/>
              <a:cs typeface="Tw Cen MT"/>
              <a:sym typeface="Tw Cen MT"/>
            </a:endParaRPr>
          </a:p>
          <a:p>
            <a:pPr marL="0" indent="0" algn="just" defTabSz="457200" hangingPunct="1">
              <a:spcBef>
                <a:spcPts val="0"/>
              </a:spcBef>
              <a:buClr>
                <a:srgbClr val="FEFDFF"/>
              </a:buClr>
              <a:buNone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AINSINJI Charbel</a:t>
            </a:r>
          </a:p>
          <a:p>
            <a:pPr marL="0" indent="0" algn="just" defTabSz="457200" hangingPunct="1">
              <a:spcBef>
                <a:spcPts val="0"/>
              </a:spcBef>
              <a:buClr>
                <a:srgbClr val="FEFDFF"/>
              </a:buClr>
              <a:buNone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GHILDIYAL </a:t>
            </a:r>
            <a:r>
              <a:rPr lang="en-GB" dirty="0" err="1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Kritika</a:t>
            </a:r>
            <a:endParaRPr lang="en-GB" dirty="0" smtClean="0">
              <a:solidFill>
                <a:srgbClr val="00C7FF"/>
              </a:solidFill>
              <a:latin typeface="Tw Cen MT"/>
              <a:ea typeface="Tw Cen MT"/>
              <a:cs typeface="Tw Cen MT"/>
              <a:sym typeface="Tw Cen MT"/>
            </a:endParaRPr>
          </a:p>
          <a:p>
            <a:pPr marL="0" indent="0" algn="just" defTabSz="457200" hangingPunct="1">
              <a:spcBef>
                <a:spcPts val="0"/>
              </a:spcBef>
              <a:buClr>
                <a:srgbClr val="FEFDFF"/>
              </a:buClr>
              <a:buNone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META Alma</a:t>
            </a:r>
          </a:p>
          <a:p>
            <a:pPr marL="0" indent="0" algn="just" defTabSz="457200" hangingPunct="1">
              <a:spcBef>
                <a:spcPts val="0"/>
              </a:spcBef>
              <a:buClr>
                <a:srgbClr val="FEFDFF"/>
              </a:buClr>
              <a:buNone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QIN Ying</a:t>
            </a:r>
          </a:p>
          <a:p>
            <a:pPr marL="0" indent="0" algn="just" defTabSz="457200" hangingPunct="1">
              <a:spcBef>
                <a:spcPts val="0"/>
              </a:spcBef>
              <a:buClr>
                <a:srgbClr val="FEFDFF"/>
              </a:buClr>
              <a:buNone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lang="en-GB" dirty="0">
              <a:solidFill>
                <a:srgbClr val="00C7FF"/>
              </a:solidFill>
              <a:latin typeface="Tw Cen MT"/>
              <a:ea typeface="Tw Cen MT"/>
              <a:cs typeface="Tw Cen MT"/>
              <a:sym typeface="Tw Cen MT"/>
            </a:endParaRPr>
          </a:p>
          <a:p>
            <a:pPr marL="0" indent="0" algn="just" defTabSz="457200" hangingPunct="1">
              <a:spcBef>
                <a:spcPts val="0"/>
              </a:spcBef>
              <a:buClr>
                <a:srgbClr val="FEFDFF"/>
              </a:buClr>
              <a:buNone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For the class of Trends in Digital Innovations</a:t>
            </a:r>
            <a:endParaRPr lang="en-US" dirty="0" smtClean="0">
              <a:solidFill>
                <a:srgbClr val="00C7FF"/>
              </a:solidFill>
              <a:latin typeface="Tw Cen MT"/>
              <a:ea typeface="Tw Cen MT"/>
              <a:cs typeface="Tw Cen MT"/>
              <a:sym typeface="Tw Cen M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100000" l="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" y="4640383"/>
            <a:ext cx="2704125" cy="2028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6" y="6521937"/>
            <a:ext cx="2985477" cy="2985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75" b="92250" l="583" r="97500">
                        <a14:foregroundMark x1="37667" y1="57438" x2="59167" y2="57438"/>
                        <a14:foregroundMark x1="57167" y1="71563" x2="11417" y2="71563"/>
                        <a14:foregroundMark x1="89500" y1="59938" x2="74667" y2="70063"/>
                        <a14:foregroundMark x1="78750" y1="72063" x2="84833" y2="73063"/>
                        <a14:foregroundMark x1="39000" y1="32688" x2="39000" y2="46813"/>
                        <a14:foregroundMark x1="32250" y1="23563" x2="55833" y2="25563"/>
                        <a14:foregroundMark x1="63250" y1="29125" x2="61917" y2="50813"/>
                        <a14:foregroundMark x1="29583" y1="22063" x2="26917" y2="23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4" y="3880338"/>
            <a:ext cx="2433515" cy="32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450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Gaming Industry</a:t>
            </a:r>
            <a:endParaRPr dirty="0"/>
          </a:p>
        </p:txBody>
      </p:sp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60738" cy="723900"/>
          </a:xfrm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US" dirty="0" err="1"/>
              <a:t>nevermind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body" sz="half" idx="1"/>
          </p:nvPr>
        </p:nvSpPr>
        <p:spPr>
          <a:xfrm>
            <a:off x="333248" y="2263821"/>
            <a:ext cx="6299200" cy="4038650"/>
          </a:xfrm>
          <a:prstGeom prst="rect">
            <a:avLst/>
          </a:prstGeom>
        </p:spPr>
        <p:txBody>
          <a:bodyPr/>
          <a:lstStyle/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smtClean="0"/>
              <a:t>Uses Biofeedback Technology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smtClean="0"/>
              <a:t>Detects </a:t>
            </a:r>
            <a:r>
              <a:rPr lang="en-GB" dirty="0"/>
              <a:t>indications of changes in emotional/physiological responses 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/>
              <a:t>Potential full-fledged therapeutic tool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/>
              <a:t>Eye-controlled </a:t>
            </a:r>
            <a:r>
              <a:rPr lang="en-GB" dirty="0" smtClean="0"/>
              <a:t>interaction</a:t>
            </a:r>
          </a:p>
        </p:txBody>
      </p:sp>
      <p:sp>
        <p:nvSpPr>
          <p:cNvPr id="10" name="Shape 173"/>
          <p:cNvSpPr txBox="1">
            <a:spLocks/>
          </p:cNvSpPr>
          <p:nvPr/>
        </p:nvSpPr>
        <p:spPr>
          <a:xfrm>
            <a:off x="113792" y="5330944"/>
            <a:ext cx="1216073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67359" rtl="0" latinLnBrk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hangingPunct="1"/>
            <a:r>
              <a:rPr lang="en-US" dirty="0" smtClean="0"/>
              <a:t>TRIZ</a:t>
            </a:r>
            <a:endParaRPr lang="en-US" dirty="0"/>
          </a:p>
        </p:txBody>
      </p:sp>
      <p:sp>
        <p:nvSpPr>
          <p:cNvPr id="11" name="Shape 180"/>
          <p:cNvSpPr txBox="1">
            <a:spLocks/>
          </p:cNvSpPr>
          <p:nvPr/>
        </p:nvSpPr>
        <p:spPr>
          <a:xfrm>
            <a:off x="0" y="6202429"/>
            <a:ext cx="6299200" cy="1312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444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err="1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Dynamisation</a:t>
            </a:r>
            <a:r>
              <a:rPr lang="en-US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: More Flexibility</a:t>
            </a:r>
          </a:p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Increase use of senses</a:t>
            </a:r>
          </a:p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Segmentation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0"/>
          <a:stretch/>
        </p:blipFill>
        <p:spPr>
          <a:xfrm>
            <a:off x="7057139" y="3242958"/>
            <a:ext cx="5857627" cy="2819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14" y="-395923"/>
            <a:ext cx="7408985" cy="4167554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66" y="6560099"/>
            <a:ext cx="9580500" cy="319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Gaming Industry</a:t>
            </a:r>
            <a:endParaRPr dirty="0"/>
          </a:p>
        </p:txBody>
      </p:sp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60738" cy="723900"/>
          </a:xfrm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US" dirty="0" smtClean="0"/>
              <a:t>Chromecast 2.0 Gaming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body" sz="half" idx="1"/>
          </p:nvPr>
        </p:nvSpPr>
        <p:spPr>
          <a:xfrm>
            <a:off x="406400" y="2408569"/>
            <a:ext cx="6299200" cy="4038650"/>
          </a:xfrm>
          <a:prstGeom prst="rect">
            <a:avLst/>
          </a:prstGeom>
        </p:spPr>
        <p:txBody>
          <a:bodyPr/>
          <a:lstStyle/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/>
              <a:t>Who created it?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/>
              <a:t>What it does?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/>
              <a:t>How it works</a:t>
            </a:r>
            <a:r>
              <a:rPr lang="en-US" dirty="0" smtClean="0"/>
              <a:t>?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/>
              <a:t>What is it compatible with?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/>
              <a:t>What’s the price?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1" y="3269194"/>
            <a:ext cx="7104184" cy="569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96390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Gaming Industry</a:t>
            </a:r>
            <a:endParaRPr dirty="0"/>
          </a:p>
        </p:txBody>
      </p:sp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60738" cy="723900"/>
          </a:xfrm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US" dirty="0" smtClean="0"/>
              <a:t>Chromecast 2.0 Gaming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body" sz="half" idx="1"/>
          </p:nvPr>
        </p:nvSpPr>
        <p:spPr>
          <a:xfrm>
            <a:off x="406400" y="2408569"/>
            <a:ext cx="6299200" cy="4038650"/>
          </a:xfrm>
          <a:prstGeom prst="rect">
            <a:avLst/>
          </a:prstGeom>
        </p:spPr>
        <p:txBody>
          <a:bodyPr/>
          <a:lstStyle/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/>
              <a:t>What is it’s application in gaming?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/>
              <a:t>Examples?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0" y="2983523"/>
            <a:ext cx="8620369" cy="646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hape 173"/>
          <p:cNvSpPr txBox="1">
            <a:spLocks/>
          </p:cNvSpPr>
          <p:nvPr/>
        </p:nvSpPr>
        <p:spPr>
          <a:xfrm>
            <a:off x="113792" y="5330944"/>
            <a:ext cx="1216073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67359" rtl="0" latinLnBrk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hangingPunct="1"/>
            <a:r>
              <a:rPr lang="en-US" dirty="0" smtClean="0"/>
              <a:t>TRIZ</a:t>
            </a:r>
            <a:endParaRPr lang="en-US" dirty="0"/>
          </a:p>
        </p:txBody>
      </p:sp>
      <p:sp>
        <p:nvSpPr>
          <p:cNvPr id="7" name="Shape 180"/>
          <p:cNvSpPr txBox="1">
            <a:spLocks/>
          </p:cNvSpPr>
          <p:nvPr/>
        </p:nvSpPr>
        <p:spPr>
          <a:xfrm>
            <a:off x="0" y="6202429"/>
            <a:ext cx="4279900" cy="1312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444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Convenient at good price</a:t>
            </a:r>
          </a:p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More flexibility to play</a:t>
            </a:r>
          </a:p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Action coordination</a:t>
            </a:r>
          </a:p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lang="en-US" dirty="0" smtClean="0">
              <a:solidFill>
                <a:srgbClr val="00C7FF"/>
              </a:solidFill>
              <a:latin typeface="Tw Cen MT"/>
              <a:ea typeface="Tw Cen MT"/>
              <a:cs typeface="Tw Cen MT"/>
              <a:sym typeface="Tw Cen MT"/>
            </a:endParaRPr>
          </a:p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lang="en-US" dirty="0" smtClean="0">
              <a:solidFill>
                <a:srgbClr val="00C7FF"/>
              </a:solidFill>
              <a:latin typeface="Tw Cen MT"/>
              <a:ea typeface="Tw Cen MT"/>
              <a:cs typeface="Tw Cen MT"/>
              <a:sym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8963174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Gaming Industry</a:t>
            </a:r>
            <a:endParaRPr dirty="0"/>
          </a:p>
        </p:txBody>
      </p:sp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60738" cy="723900"/>
          </a:xfrm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US" dirty="0" smtClean="0"/>
              <a:t>Oculus rift</a:t>
            </a:r>
            <a:endParaRPr dirty="0"/>
          </a:p>
        </p:txBody>
      </p:sp>
      <p:sp>
        <p:nvSpPr>
          <p:cNvPr id="7" name="Shape 174"/>
          <p:cNvSpPr txBox="1">
            <a:spLocks/>
          </p:cNvSpPr>
          <p:nvPr/>
        </p:nvSpPr>
        <p:spPr>
          <a:xfrm>
            <a:off x="406399" y="2408569"/>
            <a:ext cx="7178431" cy="4038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444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Who created it and who currently owns it?</a:t>
            </a:r>
          </a:p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What it does?</a:t>
            </a:r>
          </a:p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How it works?</a:t>
            </a:r>
          </a:p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What is it compatible with?</a:t>
            </a:r>
          </a:p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What is the release date?</a:t>
            </a:r>
          </a:p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What is the price?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22" y="2979074"/>
            <a:ext cx="6058632" cy="331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14" y="6457136"/>
            <a:ext cx="5970954" cy="329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68" y="6439315"/>
            <a:ext cx="6058632" cy="329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86312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Gaming Industry</a:t>
            </a:r>
            <a:endParaRPr dirty="0"/>
          </a:p>
        </p:txBody>
      </p:sp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60738" cy="723900"/>
          </a:xfrm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US" dirty="0" smtClean="0"/>
              <a:t>Pokémon GO</a:t>
            </a:r>
            <a:endParaRPr dirty="0"/>
          </a:p>
        </p:txBody>
      </p:sp>
      <p:sp>
        <p:nvSpPr>
          <p:cNvPr id="7" name="Shape 174"/>
          <p:cNvSpPr txBox="1">
            <a:spLocks/>
          </p:cNvSpPr>
          <p:nvPr/>
        </p:nvSpPr>
        <p:spPr>
          <a:xfrm>
            <a:off x="406399" y="2408569"/>
            <a:ext cx="7178431" cy="4038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444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Who created it?</a:t>
            </a:r>
          </a:p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How to get it</a:t>
            </a:r>
            <a:r>
              <a:rPr lang="en-US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?</a:t>
            </a:r>
          </a:p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When is the release date?</a:t>
            </a:r>
          </a:p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How it works?</a:t>
            </a:r>
          </a:p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Any add-ons?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14" y="4810268"/>
            <a:ext cx="9011912" cy="4943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328" y="1536700"/>
            <a:ext cx="3785003" cy="2931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hape 173"/>
          <p:cNvSpPr txBox="1">
            <a:spLocks/>
          </p:cNvSpPr>
          <p:nvPr/>
        </p:nvSpPr>
        <p:spPr>
          <a:xfrm>
            <a:off x="113792" y="5330944"/>
            <a:ext cx="1216073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67359" rtl="0" latinLnBrk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hangingPunct="1"/>
            <a:r>
              <a:rPr lang="en-US" dirty="0" smtClean="0"/>
              <a:t>TRIZ</a:t>
            </a:r>
            <a:endParaRPr lang="en-US" dirty="0"/>
          </a:p>
        </p:txBody>
      </p:sp>
      <p:sp>
        <p:nvSpPr>
          <p:cNvPr id="11" name="Shape 180"/>
          <p:cNvSpPr txBox="1">
            <a:spLocks/>
          </p:cNvSpPr>
          <p:nvPr/>
        </p:nvSpPr>
        <p:spPr>
          <a:xfrm>
            <a:off x="0" y="6202429"/>
            <a:ext cx="4279900" cy="1312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fontScale="85000" lnSpcReduction="20000"/>
          </a:bodyPr>
          <a:lstStyle>
            <a:lvl1pPr marL="444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Convenient at good price</a:t>
            </a:r>
          </a:p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More flexibility to play</a:t>
            </a:r>
          </a:p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Decrease in complexity</a:t>
            </a:r>
          </a:p>
          <a:p>
            <a:pPr marL="0" indent="0" algn="just" defTabSz="457200" hangingPunct="1">
              <a:spcBef>
                <a:spcPts val="0"/>
              </a:spcBef>
              <a:buClr>
                <a:srgbClr val="FEFDFF"/>
              </a:buClr>
              <a:buNone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 </a:t>
            </a:r>
            <a:r>
              <a:rPr lang="en-US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   to play Pokémon</a:t>
            </a:r>
          </a:p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lang="en-US" dirty="0" smtClean="0">
              <a:solidFill>
                <a:srgbClr val="00C7FF"/>
              </a:solidFill>
              <a:latin typeface="Tw Cen MT"/>
              <a:ea typeface="Tw Cen MT"/>
              <a:cs typeface="Tw Cen MT"/>
              <a:sym typeface="Tw Cen MT"/>
            </a:endParaRPr>
          </a:p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lang="en-US" dirty="0" smtClean="0">
              <a:solidFill>
                <a:srgbClr val="00C7FF"/>
              </a:solidFill>
              <a:latin typeface="Tw Cen MT"/>
              <a:ea typeface="Tw Cen MT"/>
              <a:cs typeface="Tw Cen MT"/>
              <a:sym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5851790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 txBox="1">
            <a:spLocks/>
          </p:cNvSpPr>
          <p:nvPr/>
        </p:nvSpPr>
        <p:spPr>
          <a:xfrm>
            <a:off x="363415" y="3446583"/>
            <a:ext cx="12192000" cy="3335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algn="ctr" hangingPunct="1"/>
            <a:r>
              <a:rPr lang="en-US" sz="23900" dirty="0" smtClean="0">
                <a:latin typeface="Britannic Bold" panose="020B0903060703020204" pitchFamily="34" charset="0"/>
              </a:rPr>
              <a:t>THE END</a:t>
            </a:r>
            <a:endParaRPr lang="en-US" sz="239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656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newspaper &amp; Books Industry</a:t>
            </a:r>
          </a:p>
        </p:txBody>
      </p:sp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60738" cy="723900"/>
          </a:xfrm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US" dirty="0" smtClean="0"/>
              <a:t>Publishing INDUSTRY Problems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body" sz="half" idx="1"/>
          </p:nvPr>
        </p:nvSpPr>
        <p:spPr>
          <a:xfrm>
            <a:off x="406400" y="2408569"/>
            <a:ext cx="6299200" cy="4038650"/>
          </a:xfrm>
          <a:prstGeom prst="rect">
            <a:avLst/>
          </a:prstGeom>
        </p:spPr>
        <p:txBody>
          <a:bodyPr/>
          <a:lstStyle/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/>
              <a:t>Publishing is costly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/>
              <a:t>Publishing is time consuming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smtClean="0"/>
              <a:t>High cost of shelving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/>
              <a:t>Keeping readers </a:t>
            </a:r>
            <a:r>
              <a:rPr lang="en-US" dirty="0" smtClean="0"/>
              <a:t>engaged is a problem</a:t>
            </a:r>
            <a:endParaRPr lang="en-US" dirty="0"/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lang="en-US" dirty="0"/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lang="en-US" b="1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41" y="4427894"/>
            <a:ext cx="8395255" cy="501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01969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newspaper &amp; Books Industry</a:t>
            </a:r>
          </a:p>
        </p:txBody>
      </p:sp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598400" cy="723900"/>
          </a:xfrm>
          <a:prstGeom prst="rect">
            <a:avLst/>
          </a:prstGeom>
        </p:spPr>
        <p:txBody>
          <a:bodyPr>
            <a:no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US" dirty="0" smtClean="0"/>
              <a:t>Publishing INDUSTRY Opportunities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body" sz="half" idx="1"/>
          </p:nvPr>
        </p:nvSpPr>
        <p:spPr>
          <a:xfrm>
            <a:off x="406400" y="2408569"/>
            <a:ext cx="6299200" cy="4038650"/>
          </a:xfrm>
          <a:prstGeom prst="rect">
            <a:avLst/>
          </a:prstGeom>
        </p:spPr>
        <p:txBody>
          <a:bodyPr/>
          <a:lstStyle/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/>
              <a:t>Combination with digital technologies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smtClean="0"/>
              <a:t>Easier </a:t>
            </a:r>
            <a:r>
              <a:rPr lang="en-GB" dirty="0"/>
              <a:t>access to readers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smtClean="0"/>
              <a:t>Instantaneous </a:t>
            </a:r>
            <a:r>
              <a:rPr lang="en-GB" dirty="0"/>
              <a:t>update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smtClean="0"/>
              <a:t>Perspectives </a:t>
            </a:r>
            <a:r>
              <a:rPr lang="en-GB" dirty="0"/>
              <a:t>in depth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smtClean="0"/>
              <a:t>Interactive </a:t>
            </a:r>
            <a:r>
              <a:rPr lang="en-GB" dirty="0"/>
              <a:t>Communication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smtClean="0"/>
              <a:t>User-friendly </a:t>
            </a:r>
            <a:r>
              <a:rPr lang="en-GB" dirty="0"/>
              <a:t>experience for readers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smtClean="0"/>
              <a:t>Breaking </a:t>
            </a:r>
            <a:r>
              <a:rPr lang="en-GB" dirty="0"/>
              <a:t>down publishing cost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938" y="5029063"/>
            <a:ext cx="6908800" cy="4607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21548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newspaper </a:t>
            </a:r>
            <a:r>
              <a:rPr lang="en-GB" dirty="0" smtClean="0"/>
              <a:t>Industry</a:t>
            </a:r>
            <a:endParaRPr lang="en-GB" dirty="0"/>
          </a:p>
        </p:txBody>
      </p:sp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60738" cy="723900"/>
          </a:xfrm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US" dirty="0" smtClean="0"/>
              <a:t>LG ROLLABLE DISPLAY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body" sz="half" idx="1"/>
          </p:nvPr>
        </p:nvSpPr>
        <p:spPr>
          <a:xfrm>
            <a:off x="406400" y="2260600"/>
            <a:ext cx="9241693" cy="4038650"/>
          </a:xfrm>
          <a:prstGeom prst="rect">
            <a:avLst/>
          </a:prstGeom>
        </p:spPr>
        <p:txBody>
          <a:bodyPr/>
          <a:lstStyle/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/>
              <a:t>Facilitating Conditions: Platform Shifting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/>
              <a:t>Performance Expectancy: Multifunctional &amp; Dynamical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/>
              <a:t>Ease of use: EXP of Convenience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/>
              <a:t>Social Influence: Interaction with Readers</a:t>
            </a:r>
          </a:p>
        </p:txBody>
      </p:sp>
      <p:sp>
        <p:nvSpPr>
          <p:cNvPr id="5" name="Shape 173"/>
          <p:cNvSpPr txBox="1">
            <a:spLocks/>
          </p:cNvSpPr>
          <p:nvPr/>
        </p:nvSpPr>
        <p:spPr>
          <a:xfrm>
            <a:off x="406400" y="4563933"/>
            <a:ext cx="1216073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67359" rtl="0" latinLnBrk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hangingPunct="1"/>
            <a:r>
              <a:rPr lang="en-US" dirty="0" smtClean="0"/>
              <a:t>TRIZ</a:t>
            </a:r>
            <a:endParaRPr lang="en-US" dirty="0"/>
          </a:p>
        </p:txBody>
      </p:sp>
      <p:sp>
        <p:nvSpPr>
          <p:cNvPr id="7" name="Shape 174"/>
          <p:cNvSpPr txBox="1">
            <a:spLocks/>
          </p:cNvSpPr>
          <p:nvPr/>
        </p:nvSpPr>
        <p:spPr>
          <a:xfrm>
            <a:off x="406400" y="5267066"/>
            <a:ext cx="9304214" cy="4020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444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Boundary Breaking Down</a:t>
            </a:r>
          </a:p>
          <a:p>
            <a:pPr marL="313764" indent="-313764" algn="just" defTabSz="457200" hangingPunct="1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err="1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Dynamization</a:t>
            </a:r>
            <a:r>
              <a:rPr lang="en-GB" dirty="0" smtClean="0"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rPr>
              <a:t>: Rigid to Flexible - Get more connected</a:t>
            </a:r>
            <a:endParaRPr lang="en-GB" dirty="0">
              <a:solidFill>
                <a:srgbClr val="00C7FF"/>
              </a:solidFill>
              <a:latin typeface="Tw Cen MT"/>
              <a:ea typeface="Tw Cen MT"/>
              <a:cs typeface="Tw Cen MT"/>
              <a:sym typeface="Tw Cen M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47" y="6259385"/>
            <a:ext cx="6240585" cy="351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查看原始图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74" y="1754578"/>
            <a:ext cx="4012003" cy="312490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3410880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newspaper </a:t>
            </a:r>
            <a:r>
              <a:rPr lang="en-GB" dirty="0" smtClean="0"/>
              <a:t>Industry</a:t>
            </a:r>
            <a:endParaRPr lang="en-GB" dirty="0"/>
          </a:p>
        </p:txBody>
      </p:sp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60738" cy="723900"/>
          </a:xfrm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US" dirty="0"/>
              <a:t>Immersive journalism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body" sz="half" idx="1"/>
          </p:nvPr>
        </p:nvSpPr>
        <p:spPr>
          <a:xfrm>
            <a:off x="527539" y="4448883"/>
            <a:ext cx="9241693" cy="4038650"/>
          </a:xfrm>
          <a:prstGeom prst="rect">
            <a:avLst/>
          </a:prstGeom>
        </p:spPr>
        <p:txBody>
          <a:bodyPr/>
          <a:lstStyle/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 err="1"/>
              <a:t>Dynamization</a:t>
            </a:r>
            <a:r>
              <a:rPr lang="en-US" dirty="0"/>
              <a:t>: </a:t>
            </a:r>
            <a:r>
              <a:rPr lang="en-US" dirty="0" smtClean="0"/>
              <a:t>Get </a:t>
            </a:r>
            <a:r>
              <a:rPr lang="en-US" dirty="0"/>
              <a:t>more emotionally connected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/>
              <a:t>Increasing dimensionality: 2D→3D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/>
              <a:t>Increasing use of senses: visual; sound; environment</a:t>
            </a:r>
          </a:p>
        </p:txBody>
      </p:sp>
      <p:sp>
        <p:nvSpPr>
          <p:cNvPr id="5" name="Shape 173"/>
          <p:cNvSpPr txBox="1">
            <a:spLocks/>
          </p:cNvSpPr>
          <p:nvPr/>
        </p:nvSpPr>
        <p:spPr>
          <a:xfrm>
            <a:off x="406399" y="3640504"/>
            <a:ext cx="1216073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67359" rtl="0" latinLnBrk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hangingPunct="1"/>
            <a:r>
              <a:rPr lang="en-US" dirty="0" smtClean="0"/>
              <a:t>TRIZ</a:t>
            </a:r>
            <a:endParaRPr lang="en-US" dirty="0"/>
          </a:p>
        </p:txBody>
      </p:sp>
      <p:sp>
        <p:nvSpPr>
          <p:cNvPr id="7" name="Shape 174"/>
          <p:cNvSpPr txBox="1">
            <a:spLocks/>
          </p:cNvSpPr>
          <p:nvPr/>
        </p:nvSpPr>
        <p:spPr>
          <a:xfrm>
            <a:off x="527539" y="2354133"/>
            <a:ext cx="9304214" cy="4020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444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/>
              <a:t>Facilitating Conditions: Journalist Plus VR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US" dirty="0"/>
              <a:t>Performance Expectancy: Empathy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800" y="6064707"/>
            <a:ext cx="6008432" cy="3379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91077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Book Industry</a:t>
            </a:r>
            <a:endParaRPr lang="en-GB" dirty="0"/>
          </a:p>
        </p:txBody>
      </p:sp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60738" cy="723900"/>
          </a:xfrm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GB" dirty="0"/>
              <a:t>text 2.0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body" sz="half" idx="1"/>
          </p:nvPr>
        </p:nvSpPr>
        <p:spPr>
          <a:xfrm>
            <a:off x="527539" y="6416904"/>
            <a:ext cx="8944707" cy="154405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err="1" smtClean="0"/>
              <a:t>Dynamization</a:t>
            </a:r>
            <a:r>
              <a:rPr lang="en-GB" dirty="0" smtClean="0"/>
              <a:t>: More flexibility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smtClean="0"/>
              <a:t>Increase </a:t>
            </a:r>
            <a:r>
              <a:rPr lang="en-GB" dirty="0"/>
              <a:t>use of human sense</a:t>
            </a:r>
          </a:p>
          <a:p>
            <a:pPr lvl="1" algn="just" defTabSz="457200">
              <a:spcBef>
                <a:spcPts val="0"/>
              </a:spcBef>
              <a:buClr>
                <a:srgbClr val="FEFDFF"/>
              </a:buClr>
              <a:buFont typeface="Arial" panose="020B0604020202020204" pitchFamily="34" charset="0"/>
              <a:buChar char="•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/>
              <a:t>Richer customer experience</a:t>
            </a:r>
          </a:p>
          <a:p>
            <a:pPr lvl="1" algn="just" defTabSz="457200">
              <a:spcBef>
                <a:spcPts val="0"/>
              </a:spcBef>
              <a:buClr>
                <a:srgbClr val="FEFDFF"/>
              </a:buClr>
              <a:buFont typeface="Arial" panose="020B0604020202020204" pitchFamily="34" charset="0"/>
              <a:buChar char="•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/>
              <a:t>Improved Interaction </a:t>
            </a:r>
            <a:r>
              <a:rPr lang="en-GB" dirty="0" smtClean="0"/>
              <a:t>control</a:t>
            </a:r>
            <a:endParaRPr lang="en-GB" dirty="0"/>
          </a:p>
        </p:txBody>
      </p:sp>
      <p:sp>
        <p:nvSpPr>
          <p:cNvPr id="5" name="Shape 173"/>
          <p:cNvSpPr txBox="1">
            <a:spLocks/>
          </p:cNvSpPr>
          <p:nvPr/>
        </p:nvSpPr>
        <p:spPr>
          <a:xfrm>
            <a:off x="511908" y="5614133"/>
            <a:ext cx="1216073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67359" rtl="0" latinLnBrk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hangingPunct="1"/>
            <a:r>
              <a:rPr lang="en-US" dirty="0" smtClean="0"/>
              <a:t>TRIZ</a:t>
            </a:r>
            <a:endParaRPr lang="en-US" dirty="0"/>
          </a:p>
        </p:txBody>
      </p:sp>
      <p:sp>
        <p:nvSpPr>
          <p:cNvPr id="7" name="Shape 174"/>
          <p:cNvSpPr txBox="1">
            <a:spLocks/>
          </p:cNvSpPr>
          <p:nvPr/>
        </p:nvSpPr>
        <p:spPr>
          <a:xfrm>
            <a:off x="527539" y="2328481"/>
            <a:ext cx="9304214" cy="4020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444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/>
              <a:t>Text that knows its being read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/>
              <a:t>Uses </a:t>
            </a:r>
            <a:r>
              <a:rPr lang="en-GB" b="1" i="1" dirty="0">
                <a:solidFill>
                  <a:srgbClr val="FBFFFD"/>
                </a:solidFill>
              </a:rPr>
              <a:t>Eye Tracking Technology</a:t>
            </a:r>
            <a:endParaRPr lang="en-GB" dirty="0">
              <a:solidFill>
                <a:srgbClr val="FBFFFD"/>
              </a:solidFill>
            </a:endParaRPr>
          </a:p>
          <a:p>
            <a:pPr marL="718670" indent="-261470" algn="just" defTabSz="457200">
              <a:spcBef>
                <a:spcPts val="0"/>
              </a:spcBef>
              <a:buClrTx/>
              <a:buSzPct val="35000"/>
              <a:buFontTx/>
              <a:buBlip>
                <a:blip r:embed="rId2"/>
              </a:buBlip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/>
              <a:t>Cognitive Understanding</a:t>
            </a:r>
          </a:p>
          <a:p>
            <a:pPr marL="718670" indent="-261470" algn="just" defTabSz="457200">
              <a:spcBef>
                <a:spcPts val="0"/>
              </a:spcBef>
              <a:buClrTx/>
              <a:buSzPct val="35000"/>
              <a:buFontTx/>
              <a:buBlip>
                <a:blip r:embed="rId2"/>
              </a:buBlip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/>
              <a:t>Pre-Programmed Responses to the user</a:t>
            </a:r>
          </a:p>
          <a:p>
            <a:pPr marL="718670" indent="-261470" algn="just" defTabSz="457200">
              <a:spcBef>
                <a:spcPts val="0"/>
              </a:spcBef>
              <a:buClrTx/>
              <a:buSzPct val="35000"/>
              <a:buFontTx/>
              <a:buBlip>
                <a:blip r:embed="rId2"/>
              </a:buBlip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/>
              <a:t>Enable hands-free interaction</a:t>
            </a:r>
          </a:p>
          <a:p>
            <a:pPr marL="718670" indent="-261470" algn="just" defTabSz="457200">
              <a:spcBef>
                <a:spcPts val="0"/>
              </a:spcBef>
              <a:buClrTx/>
              <a:buSzPct val="35000"/>
              <a:buFontTx/>
              <a:buBlip>
                <a:blip r:embed="rId2"/>
              </a:buBlip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smtClean="0"/>
              <a:t>To </a:t>
            </a:r>
            <a:r>
              <a:rPr lang="en-GB" dirty="0"/>
              <a:t>help differently-abled individuals- </a:t>
            </a:r>
            <a:r>
              <a:rPr lang="en-GB" b="1" i="1" dirty="0" err="1"/>
              <a:t>Tobii</a:t>
            </a:r>
            <a:endParaRPr lang="en-GB" b="1" i="1" dirty="0"/>
          </a:p>
        </p:txBody>
      </p:sp>
      <p:pic>
        <p:nvPicPr>
          <p:cNvPr id="8" name="Screen Shot 2016-06-14 at 21.22.04.png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3077" y="1981661"/>
            <a:ext cx="4505569" cy="221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44" y="5614133"/>
            <a:ext cx="6228495" cy="378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66003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Book Industry</a:t>
            </a:r>
            <a:endParaRPr lang="en-GB" dirty="0"/>
          </a:p>
        </p:txBody>
      </p:sp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60738" cy="723900"/>
          </a:xfrm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GB" dirty="0"/>
              <a:t>Amazon Kindle Direct Publishing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body" sz="half" idx="1"/>
          </p:nvPr>
        </p:nvSpPr>
        <p:spPr>
          <a:xfrm>
            <a:off x="527539" y="4963243"/>
            <a:ext cx="8944707" cy="15440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err="1"/>
              <a:t>Dynamization</a:t>
            </a:r>
            <a:r>
              <a:rPr lang="en-GB" dirty="0"/>
              <a:t>, 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/>
              <a:t>Reduce </a:t>
            </a:r>
            <a:r>
              <a:rPr lang="en-GB" dirty="0" smtClean="0"/>
              <a:t>complexity</a:t>
            </a:r>
            <a:endParaRPr lang="en-GB" dirty="0"/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/>
              <a:t>Decrease human involvement</a:t>
            </a:r>
          </a:p>
          <a:p>
            <a:pPr marL="0" indent="0" algn="just" defTabSz="457200">
              <a:spcBef>
                <a:spcPts val="0"/>
              </a:spcBef>
              <a:buClr>
                <a:srgbClr val="FEFDFF"/>
              </a:buClr>
              <a:buNone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lang="en-GB" dirty="0"/>
          </a:p>
        </p:txBody>
      </p:sp>
      <p:sp>
        <p:nvSpPr>
          <p:cNvPr id="5" name="Shape 173"/>
          <p:cNvSpPr txBox="1">
            <a:spLocks/>
          </p:cNvSpPr>
          <p:nvPr/>
        </p:nvSpPr>
        <p:spPr>
          <a:xfrm>
            <a:off x="361462" y="4101856"/>
            <a:ext cx="1216073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67359" rtl="0" latinLnBrk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hangingPunct="1"/>
            <a:r>
              <a:rPr lang="en-US" dirty="0" smtClean="0"/>
              <a:t>TRIZ</a:t>
            </a:r>
            <a:endParaRPr lang="en-US" dirty="0"/>
          </a:p>
        </p:txBody>
      </p:sp>
      <p:sp>
        <p:nvSpPr>
          <p:cNvPr id="7" name="Shape 174"/>
          <p:cNvSpPr txBox="1">
            <a:spLocks/>
          </p:cNvSpPr>
          <p:nvPr/>
        </p:nvSpPr>
        <p:spPr>
          <a:xfrm>
            <a:off x="527539" y="2328481"/>
            <a:ext cx="11828584" cy="4020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444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/>
              <a:t>Functionality- used by authors and publishers to independently publish their books directly to Kindle and Kindle Apps worldwide</a:t>
            </a:r>
            <a:r>
              <a:rPr lang="en-GB" dirty="0" smtClean="0"/>
              <a:t>.</a:t>
            </a:r>
            <a:endParaRPr lang="en-GB" dirty="0"/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/>
              <a:t>Technology used - MOBI format, E-ink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08" y="5195277"/>
            <a:ext cx="7717692" cy="4341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82807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Book Industry</a:t>
            </a:r>
            <a:endParaRPr lang="en-GB" dirty="0"/>
          </a:p>
        </p:txBody>
      </p:sp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406399" y="1536700"/>
            <a:ext cx="12406923" cy="7239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GB" dirty="0"/>
              <a:t>Google &amp; </a:t>
            </a:r>
            <a:r>
              <a:rPr lang="en-GB" dirty="0" smtClean="0"/>
              <a:t>Visual Editions </a:t>
            </a:r>
            <a:r>
              <a:rPr lang="en-GB" dirty="0"/>
              <a:t>at Play EBook 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body" sz="half" idx="1"/>
          </p:nvPr>
        </p:nvSpPr>
        <p:spPr>
          <a:xfrm>
            <a:off x="527539" y="4963243"/>
            <a:ext cx="8944707" cy="15440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err="1"/>
              <a:t>Dynamization</a:t>
            </a:r>
            <a:r>
              <a:rPr lang="en-GB" dirty="0"/>
              <a:t>, 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/>
              <a:t>Increasing </a:t>
            </a:r>
            <a:r>
              <a:rPr lang="en-GB" dirty="0" smtClean="0"/>
              <a:t>dimensionality</a:t>
            </a:r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Font typeface="Avenir Next"/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smtClean="0"/>
              <a:t>Increased use of the senses</a:t>
            </a:r>
          </a:p>
        </p:txBody>
      </p:sp>
      <p:sp>
        <p:nvSpPr>
          <p:cNvPr id="5" name="Shape 173"/>
          <p:cNvSpPr txBox="1">
            <a:spLocks/>
          </p:cNvSpPr>
          <p:nvPr/>
        </p:nvSpPr>
        <p:spPr>
          <a:xfrm>
            <a:off x="361462" y="4101856"/>
            <a:ext cx="1216073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67359" rtl="0" latinLnBrk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584200" rtl="0" latinLnBrk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hangingPunct="1"/>
            <a:r>
              <a:rPr lang="en-US" dirty="0" smtClean="0"/>
              <a:t>TRIZ</a:t>
            </a:r>
            <a:endParaRPr lang="en-US" dirty="0"/>
          </a:p>
        </p:txBody>
      </p:sp>
      <p:sp>
        <p:nvSpPr>
          <p:cNvPr id="7" name="Shape 174"/>
          <p:cNvSpPr txBox="1">
            <a:spLocks/>
          </p:cNvSpPr>
          <p:nvPr/>
        </p:nvSpPr>
        <p:spPr>
          <a:xfrm>
            <a:off x="527539" y="2328481"/>
            <a:ext cx="11828584" cy="4020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444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28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marR="0" indent="-444500" algn="l" defTabSz="58420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 smtClean="0"/>
              <a:t>Functionality-</a:t>
            </a:r>
            <a:r>
              <a:rPr lang="en-GB" dirty="0"/>
              <a:t> Interactive </a:t>
            </a:r>
            <a:r>
              <a:rPr lang="en-GB" dirty="0" smtClean="0"/>
              <a:t>eBooks</a:t>
            </a:r>
            <a:endParaRPr lang="en-GB" dirty="0"/>
          </a:p>
          <a:p>
            <a:pPr marL="313764" indent="-313764" algn="just" defTabSz="457200">
              <a:spcBef>
                <a:spcPts val="0"/>
              </a:spcBef>
              <a:buClr>
                <a:srgbClr val="FEFDFF"/>
              </a:buClr>
              <a:buChar char="‣"/>
              <a:defRPr>
                <a:solidFill>
                  <a:srgbClr val="00C7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GB" dirty="0"/>
              <a:t>Technology used-Play Store, read through the web browser of your mobile device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46" y="4281381"/>
            <a:ext cx="6858000" cy="463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14214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740" y="-992376"/>
            <a:ext cx="16140343" cy="111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242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411</Words>
  <Application>Microsoft Office PowerPoint</Application>
  <PresentationFormat>Custom</PresentationFormat>
  <Paragraphs>119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Avenir Next</vt:lpstr>
      <vt:lpstr>Avenir Next Medium</vt:lpstr>
      <vt:lpstr>Britannic Bold</vt:lpstr>
      <vt:lpstr>DIN Alternate</vt:lpstr>
      <vt:lpstr>DIN Condensed</vt:lpstr>
      <vt:lpstr>Helvetica</vt:lpstr>
      <vt:lpstr>Helvetica Neue</vt:lpstr>
      <vt:lpstr>Tw Cen MT</vt:lpstr>
      <vt:lpstr>New_Template7</vt:lpstr>
      <vt:lpstr>PowerPoint Presentation</vt:lpstr>
      <vt:lpstr>Publishing INDUSTRY Problems</vt:lpstr>
      <vt:lpstr>Publishing INDUSTRY Opportunities</vt:lpstr>
      <vt:lpstr>LG ROLLABLE DISPLAY</vt:lpstr>
      <vt:lpstr>Immersive journalism</vt:lpstr>
      <vt:lpstr>text 2.0</vt:lpstr>
      <vt:lpstr>Amazon Kindle Direct Publishing</vt:lpstr>
      <vt:lpstr>Google &amp; Visual Editions at Play EBook </vt:lpstr>
      <vt:lpstr>PowerPoint Presentation</vt:lpstr>
      <vt:lpstr>nevermind</vt:lpstr>
      <vt:lpstr>Chromecast 2.0 Gaming</vt:lpstr>
      <vt:lpstr>Chromecast 2.0 Gaming</vt:lpstr>
      <vt:lpstr>Oculus rift</vt:lpstr>
      <vt:lpstr>Pokémon GO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GOETHALS Frank</cp:lastModifiedBy>
  <cp:revision>42</cp:revision>
  <dcterms:modified xsi:type="dcterms:W3CDTF">2016-06-22T09:11:22Z</dcterms:modified>
</cp:coreProperties>
</file>