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5" r:id="rId8"/>
    <p:sldId id="283" r:id="rId9"/>
    <p:sldId id="284" r:id="rId10"/>
    <p:sldId id="272" r:id="rId11"/>
    <p:sldId id="273" r:id="rId12"/>
    <p:sldId id="274" r:id="rId13"/>
    <p:sldId id="266" r:id="rId14"/>
    <p:sldId id="271" r:id="rId15"/>
    <p:sldId id="267" r:id="rId16"/>
    <p:sldId id="268" r:id="rId17"/>
    <p:sldId id="277" r:id="rId18"/>
    <p:sldId id="275" r:id="rId19"/>
    <p:sldId id="276" r:id="rId20"/>
    <p:sldId id="269" r:id="rId21"/>
    <p:sldId id="270" r:id="rId22"/>
    <p:sldId id="287" r:id="rId23"/>
    <p:sldId id="286" r:id="rId24"/>
  </p:sldIdLst>
  <p:sldSz cx="12192000" cy="6858000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1D1D6-56D5-4203-ACA7-ACF66B39C4D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25B6A-3239-438D-8AFE-41BD5E635601}">
      <dgm:prSet phldrT="[Texte]"/>
      <dgm:spPr/>
      <dgm:t>
        <a:bodyPr/>
        <a:lstStyle/>
        <a:p>
          <a:pPr algn="ctr"/>
          <a:r>
            <a:rPr lang="en-GB" dirty="0" smtClean="0">
              <a:latin typeface="Georgia" panose="02040502050405020303" pitchFamily="18" charset="0"/>
            </a:rPr>
            <a:t>Ease Of Use (</a:t>
          </a:r>
          <a:r>
            <a:rPr lang="en-GB" dirty="0" err="1" smtClean="0">
              <a:latin typeface="Georgia" panose="02040502050405020303" pitchFamily="18" charset="0"/>
            </a:rPr>
            <a:t>EoU</a:t>
          </a:r>
          <a:r>
            <a:rPr lang="en-GB" dirty="0" smtClean="0">
              <a:latin typeface="Georgia" panose="02040502050405020303" pitchFamily="18" charset="0"/>
            </a:rPr>
            <a:t>)</a:t>
          </a:r>
        </a:p>
        <a:p>
          <a:pPr algn="ctr"/>
          <a:r>
            <a:rPr lang="en-GB" dirty="0" smtClean="0">
              <a:latin typeface="Georgia" panose="02040502050405020303" pitchFamily="18" charset="0"/>
            </a:rPr>
            <a:t>Mobility</a:t>
          </a:r>
          <a:endParaRPr lang="fr-FR" dirty="0">
            <a:latin typeface="Georgia" panose="02040502050405020303" pitchFamily="18" charset="0"/>
          </a:endParaRPr>
        </a:p>
      </dgm:t>
    </dgm:pt>
    <dgm:pt modelId="{257362C7-AF35-451B-8BCE-2F3AA94DE2C2}" type="parTrans" cxnId="{22BCDEA8-0264-47F8-8B37-19D4E5A64DFA}">
      <dgm:prSet/>
      <dgm:spPr/>
      <dgm:t>
        <a:bodyPr/>
        <a:lstStyle/>
        <a:p>
          <a:endParaRPr lang="fr-FR"/>
        </a:p>
      </dgm:t>
    </dgm:pt>
    <dgm:pt modelId="{7F5C7568-AB14-4C90-A3BF-4E2D6802857E}" type="sibTrans" cxnId="{22BCDEA8-0264-47F8-8B37-19D4E5A64DFA}">
      <dgm:prSet/>
      <dgm:spPr/>
      <dgm:t>
        <a:bodyPr/>
        <a:lstStyle/>
        <a:p>
          <a:endParaRPr lang="fr-FR"/>
        </a:p>
      </dgm:t>
    </dgm:pt>
    <dgm:pt modelId="{08D0BDB4-162D-4CFF-9F17-E1A37B25AD31}">
      <dgm:prSet phldrT="[Texte]"/>
      <dgm:spPr/>
      <dgm:t>
        <a:bodyPr/>
        <a:lstStyle/>
        <a:p>
          <a:pPr algn="ctr"/>
          <a:r>
            <a:rPr lang="en-GB" dirty="0" smtClean="0">
              <a:latin typeface="Georgia" panose="02040502050405020303" pitchFamily="18" charset="0"/>
            </a:rPr>
            <a:t>Quality</a:t>
          </a:r>
          <a:endParaRPr lang="fr-FR" dirty="0">
            <a:latin typeface="Georgia" panose="02040502050405020303" pitchFamily="18" charset="0"/>
          </a:endParaRPr>
        </a:p>
      </dgm:t>
    </dgm:pt>
    <dgm:pt modelId="{A02542D3-2703-417E-AF8F-3565ACADEAA2}" type="parTrans" cxnId="{68008C63-4809-4E21-87CC-AE2AF4477748}">
      <dgm:prSet/>
      <dgm:spPr/>
      <dgm:t>
        <a:bodyPr/>
        <a:lstStyle/>
        <a:p>
          <a:endParaRPr lang="fr-FR"/>
        </a:p>
      </dgm:t>
    </dgm:pt>
    <dgm:pt modelId="{31503649-2EAF-4F28-A2E5-1092C99F9C66}" type="sibTrans" cxnId="{68008C63-4809-4E21-87CC-AE2AF4477748}">
      <dgm:prSet/>
      <dgm:spPr/>
      <dgm:t>
        <a:bodyPr/>
        <a:lstStyle/>
        <a:p>
          <a:endParaRPr lang="fr-FR"/>
        </a:p>
      </dgm:t>
    </dgm:pt>
    <dgm:pt modelId="{5F5AFDC7-0E77-4DF6-9A7C-3F904411E53C}">
      <dgm:prSet phldrT="[Texte]"/>
      <dgm:spPr/>
      <dgm:t>
        <a:bodyPr/>
        <a:lstStyle/>
        <a:p>
          <a:pPr algn="ctr"/>
          <a:r>
            <a:rPr lang="fr-FR" dirty="0" smtClean="0">
              <a:latin typeface="Georgia" panose="02040502050405020303" pitchFamily="18" charset="0"/>
            </a:rPr>
            <a:t>FLAC ?</a:t>
          </a:r>
          <a:endParaRPr lang="fr-FR" dirty="0">
            <a:latin typeface="Georgia" panose="02040502050405020303" pitchFamily="18" charset="0"/>
          </a:endParaRPr>
        </a:p>
      </dgm:t>
    </dgm:pt>
    <dgm:pt modelId="{5FBDE5B2-CCEE-4B9C-9707-AC303FD74D53}" type="parTrans" cxnId="{204CDDFA-CA9B-479B-B641-9D49EC9F54DC}">
      <dgm:prSet/>
      <dgm:spPr/>
      <dgm:t>
        <a:bodyPr/>
        <a:lstStyle/>
        <a:p>
          <a:endParaRPr lang="fr-FR"/>
        </a:p>
      </dgm:t>
    </dgm:pt>
    <dgm:pt modelId="{32B1FEEA-A4D0-4350-A920-D6F6A4CE0D63}" type="sibTrans" cxnId="{204CDDFA-CA9B-479B-B641-9D49EC9F54DC}">
      <dgm:prSet/>
      <dgm:spPr/>
      <dgm:t>
        <a:bodyPr/>
        <a:lstStyle/>
        <a:p>
          <a:endParaRPr lang="fr-FR"/>
        </a:p>
      </dgm:t>
    </dgm:pt>
    <dgm:pt modelId="{2D4CA1DD-BB2A-47E7-AA36-6E81918F99EE}">
      <dgm:prSet phldrT="[Texte]"/>
      <dgm:spPr/>
      <dgm:t>
        <a:bodyPr/>
        <a:lstStyle/>
        <a:p>
          <a:pPr algn="ctr"/>
          <a:r>
            <a:rPr lang="fr-FR" dirty="0" smtClean="0">
              <a:latin typeface="Georgia" panose="02040502050405020303" pitchFamily="18" charset="0"/>
            </a:rPr>
            <a:t>MP3 ?</a:t>
          </a:r>
          <a:endParaRPr lang="fr-FR" dirty="0">
            <a:latin typeface="Georgia" panose="02040502050405020303" pitchFamily="18" charset="0"/>
          </a:endParaRPr>
        </a:p>
      </dgm:t>
    </dgm:pt>
    <dgm:pt modelId="{52EC4603-92B2-4A80-BFE7-3BEE2BFD68FB}" type="parTrans" cxnId="{23523268-CC9D-4CFC-8D8E-DE6E42FEF46F}">
      <dgm:prSet/>
      <dgm:spPr/>
      <dgm:t>
        <a:bodyPr/>
        <a:lstStyle/>
        <a:p>
          <a:endParaRPr lang="fr-FR"/>
        </a:p>
      </dgm:t>
    </dgm:pt>
    <dgm:pt modelId="{E3647316-5E8E-4AF7-BD6A-4A1AA5089A58}" type="sibTrans" cxnId="{23523268-CC9D-4CFC-8D8E-DE6E42FEF46F}">
      <dgm:prSet/>
      <dgm:spPr/>
      <dgm:t>
        <a:bodyPr/>
        <a:lstStyle/>
        <a:p>
          <a:endParaRPr lang="fr-FR"/>
        </a:p>
      </dgm:t>
    </dgm:pt>
    <dgm:pt modelId="{338BF0A4-297F-4EA2-A990-9F4C8705EC08}">
      <dgm:prSet phldrT="[Texte]"/>
      <dgm:spPr/>
      <dgm:t>
        <a:bodyPr/>
        <a:lstStyle/>
        <a:p>
          <a:pPr algn="ctr"/>
          <a:r>
            <a:rPr lang="fr-FR" dirty="0" smtClean="0">
              <a:latin typeface="Georgia" panose="02040502050405020303" pitchFamily="18" charset="0"/>
            </a:rPr>
            <a:t>Copyrights issues</a:t>
          </a:r>
          <a:endParaRPr lang="fr-FR" dirty="0">
            <a:latin typeface="Georgia" panose="02040502050405020303" pitchFamily="18" charset="0"/>
          </a:endParaRPr>
        </a:p>
      </dgm:t>
    </dgm:pt>
    <dgm:pt modelId="{92F3BEDC-B71A-46EF-8803-27D3B186100D}" type="parTrans" cxnId="{E2CD0ABA-C745-4D28-8E43-B9E7F2AABFA3}">
      <dgm:prSet/>
      <dgm:spPr/>
      <dgm:t>
        <a:bodyPr/>
        <a:lstStyle/>
        <a:p>
          <a:endParaRPr lang="fr-FR"/>
        </a:p>
      </dgm:t>
    </dgm:pt>
    <dgm:pt modelId="{456D2945-5736-442B-AB4C-A4BFB2D6E50D}" type="sibTrans" cxnId="{E2CD0ABA-C745-4D28-8E43-B9E7F2AABFA3}">
      <dgm:prSet/>
      <dgm:spPr/>
      <dgm:t>
        <a:bodyPr/>
        <a:lstStyle/>
        <a:p>
          <a:endParaRPr lang="fr-FR"/>
        </a:p>
      </dgm:t>
    </dgm:pt>
    <dgm:pt modelId="{736ABCBA-ECBE-4BBF-B6E7-5C42ADFA32FD}">
      <dgm:prSet phldrT="[Texte]"/>
      <dgm:spPr/>
      <dgm:t>
        <a:bodyPr/>
        <a:lstStyle/>
        <a:p>
          <a:pPr algn="ctr"/>
          <a:r>
            <a:rPr lang="fr-FR" dirty="0" err="1" smtClean="0">
              <a:latin typeface="Georgia" panose="02040502050405020303" pitchFamily="18" charset="0"/>
            </a:rPr>
            <a:t>What</a:t>
          </a:r>
          <a:r>
            <a:rPr lang="fr-FR" dirty="0" smtClean="0">
              <a:latin typeface="Georgia" panose="02040502050405020303" pitchFamily="18" charset="0"/>
            </a:rPr>
            <a:t> </a:t>
          </a:r>
          <a:r>
            <a:rPr lang="fr-FR" dirty="0" err="1" smtClean="0">
              <a:latin typeface="Georgia" panose="02040502050405020303" pitchFamily="18" charset="0"/>
            </a:rPr>
            <a:t>security</a:t>
          </a:r>
          <a:r>
            <a:rPr lang="fr-FR" dirty="0" smtClean="0">
              <a:latin typeface="Georgia" panose="02040502050405020303" pitchFamily="18" charset="0"/>
            </a:rPr>
            <a:t> ?</a:t>
          </a:r>
          <a:endParaRPr lang="fr-FR" dirty="0">
            <a:latin typeface="Georgia" panose="02040502050405020303" pitchFamily="18" charset="0"/>
          </a:endParaRPr>
        </a:p>
      </dgm:t>
    </dgm:pt>
    <dgm:pt modelId="{B58574B4-80B7-428A-9E66-0F6A2B7F330A}" type="parTrans" cxnId="{FC3FC5E6-4CF4-431C-A96C-A36F96CE9BAF}">
      <dgm:prSet/>
      <dgm:spPr/>
      <dgm:t>
        <a:bodyPr/>
        <a:lstStyle/>
        <a:p>
          <a:endParaRPr lang="fr-FR"/>
        </a:p>
      </dgm:t>
    </dgm:pt>
    <dgm:pt modelId="{5B68695F-4662-411D-8C7E-6D0E57B1984E}" type="sibTrans" cxnId="{FC3FC5E6-4CF4-431C-A96C-A36F96CE9BAF}">
      <dgm:prSet/>
      <dgm:spPr/>
      <dgm:t>
        <a:bodyPr/>
        <a:lstStyle/>
        <a:p>
          <a:endParaRPr lang="fr-FR"/>
        </a:p>
      </dgm:t>
    </dgm:pt>
    <dgm:pt modelId="{090C6FB6-0B80-434A-8466-D38F9E23202A}">
      <dgm:prSet phldrT="[Texte]"/>
      <dgm:spPr/>
      <dgm:t>
        <a:bodyPr/>
        <a:lstStyle/>
        <a:p>
          <a:pPr algn="ctr"/>
          <a:r>
            <a:rPr lang="fr-FR" dirty="0" err="1" smtClean="0">
              <a:latin typeface="Georgia" panose="02040502050405020303" pitchFamily="18" charset="0"/>
            </a:rPr>
            <a:t>What’s</a:t>
          </a:r>
          <a:r>
            <a:rPr lang="fr-FR" dirty="0" smtClean="0">
              <a:latin typeface="Georgia" panose="02040502050405020303" pitchFamily="18" charset="0"/>
            </a:rPr>
            <a:t> new ?</a:t>
          </a:r>
          <a:endParaRPr lang="fr-FR" dirty="0">
            <a:latin typeface="Georgia" panose="02040502050405020303" pitchFamily="18" charset="0"/>
          </a:endParaRPr>
        </a:p>
      </dgm:t>
    </dgm:pt>
    <dgm:pt modelId="{54841F05-CE95-42CC-BB03-EB28AA06BF80}" type="parTrans" cxnId="{0CDC2516-7896-4733-A729-4EEB906CFCB6}">
      <dgm:prSet/>
      <dgm:spPr/>
      <dgm:t>
        <a:bodyPr/>
        <a:lstStyle/>
        <a:p>
          <a:endParaRPr lang="fr-FR"/>
        </a:p>
      </dgm:t>
    </dgm:pt>
    <dgm:pt modelId="{B87264B7-316C-4689-AC3E-F1C3BF5D4372}" type="sibTrans" cxnId="{0CDC2516-7896-4733-A729-4EEB906CFCB6}">
      <dgm:prSet/>
      <dgm:spPr/>
      <dgm:t>
        <a:bodyPr/>
        <a:lstStyle/>
        <a:p>
          <a:endParaRPr lang="fr-FR"/>
        </a:p>
      </dgm:t>
    </dgm:pt>
    <dgm:pt modelId="{5C4307D8-2486-4CEC-92F8-7F903E97A9D3}" type="pres">
      <dgm:prSet presAssocID="{C9B1D1D6-56D5-4203-ACA7-ACF66B39C4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C73DAC-A584-4F48-B819-9FF566FDDA61}" type="pres">
      <dgm:prSet presAssocID="{EB225B6A-3239-438D-8AFE-41BD5E635601}" presName="comp" presStyleCnt="0"/>
      <dgm:spPr/>
    </dgm:pt>
    <dgm:pt modelId="{074A1E9E-A254-4E53-9ABC-2F7EDB93A07D}" type="pres">
      <dgm:prSet presAssocID="{EB225B6A-3239-438D-8AFE-41BD5E635601}" presName="box" presStyleLbl="node1" presStyleIdx="0" presStyleCnt="3" custLinFactNeighborX="54307" custLinFactNeighborY="-4144"/>
      <dgm:spPr/>
      <dgm:t>
        <a:bodyPr/>
        <a:lstStyle/>
        <a:p>
          <a:endParaRPr lang="fr-FR"/>
        </a:p>
      </dgm:t>
    </dgm:pt>
    <dgm:pt modelId="{C89ADCFA-9E42-4EBC-94F2-FC53813F5ABC}" type="pres">
      <dgm:prSet presAssocID="{EB225B6A-3239-438D-8AFE-41BD5E63560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D79FF03-A01C-4573-8231-CFB38D26A2F2}" type="pres">
      <dgm:prSet presAssocID="{EB225B6A-3239-438D-8AFE-41BD5E6356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3AE3-AAC6-45EF-AC11-C7369F486A53}" type="pres">
      <dgm:prSet presAssocID="{7F5C7568-AB14-4C90-A3BF-4E2D6802857E}" presName="spacer" presStyleCnt="0"/>
      <dgm:spPr/>
    </dgm:pt>
    <dgm:pt modelId="{7D82066E-547D-40FB-8214-7A8AA9BB3CEF}" type="pres">
      <dgm:prSet presAssocID="{08D0BDB4-162D-4CFF-9F17-E1A37B25AD31}" presName="comp" presStyleCnt="0"/>
      <dgm:spPr/>
    </dgm:pt>
    <dgm:pt modelId="{6805ABED-CB1D-40C6-A667-066A3A525262}" type="pres">
      <dgm:prSet presAssocID="{08D0BDB4-162D-4CFF-9F17-E1A37B25AD31}" presName="box" presStyleLbl="node1" presStyleIdx="1" presStyleCnt="3"/>
      <dgm:spPr/>
      <dgm:t>
        <a:bodyPr/>
        <a:lstStyle/>
        <a:p>
          <a:endParaRPr lang="fr-FR"/>
        </a:p>
      </dgm:t>
    </dgm:pt>
    <dgm:pt modelId="{B97422D6-7310-4821-AD59-950A064588C2}" type="pres">
      <dgm:prSet presAssocID="{08D0BDB4-162D-4CFF-9F17-E1A37B25AD3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A29BEB3-03F1-400A-BA7A-A7BF62A123D0}" type="pres">
      <dgm:prSet presAssocID="{08D0BDB4-162D-4CFF-9F17-E1A37B25AD3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546E46-9EC9-4DFD-AF6B-CFBFCC2FF05D}" type="pres">
      <dgm:prSet presAssocID="{31503649-2EAF-4F28-A2E5-1092C99F9C66}" presName="spacer" presStyleCnt="0"/>
      <dgm:spPr/>
    </dgm:pt>
    <dgm:pt modelId="{8DF17833-037B-4AB3-B0D7-D19707E58895}" type="pres">
      <dgm:prSet presAssocID="{338BF0A4-297F-4EA2-A990-9F4C8705EC08}" presName="comp" presStyleCnt="0"/>
      <dgm:spPr/>
    </dgm:pt>
    <dgm:pt modelId="{22BE43B5-2B0C-44CE-87C2-EAB2D2CA0C41}" type="pres">
      <dgm:prSet presAssocID="{338BF0A4-297F-4EA2-A990-9F4C8705EC08}" presName="box" presStyleLbl="node1" presStyleIdx="2" presStyleCnt="3"/>
      <dgm:spPr/>
      <dgm:t>
        <a:bodyPr/>
        <a:lstStyle/>
        <a:p>
          <a:endParaRPr lang="fr-FR"/>
        </a:p>
      </dgm:t>
    </dgm:pt>
    <dgm:pt modelId="{00D9AAC1-A08D-46A8-AB06-82F84DBC2015}" type="pres">
      <dgm:prSet presAssocID="{338BF0A4-297F-4EA2-A990-9F4C8705EC0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DDF53865-ECB5-4C92-901C-ED75EF7D87B2}" type="pres">
      <dgm:prSet presAssocID="{338BF0A4-297F-4EA2-A990-9F4C8705EC0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DC2516-7896-4733-A729-4EEB906CFCB6}" srcId="{338BF0A4-297F-4EA2-A990-9F4C8705EC08}" destId="{090C6FB6-0B80-434A-8466-D38F9E23202A}" srcOrd="1" destOrd="0" parTransId="{54841F05-CE95-42CC-BB03-EB28AA06BF80}" sibTransId="{B87264B7-316C-4689-AC3E-F1C3BF5D4372}"/>
    <dgm:cxn modelId="{14C80A9E-DB30-481D-BA9A-291DE3F862E9}" type="presOf" srcId="{08D0BDB4-162D-4CFF-9F17-E1A37B25AD31}" destId="{6805ABED-CB1D-40C6-A667-066A3A525262}" srcOrd="0" destOrd="0" presId="urn:microsoft.com/office/officeart/2005/8/layout/vList4"/>
    <dgm:cxn modelId="{FC3FC5E6-4CF4-431C-A96C-A36F96CE9BAF}" srcId="{338BF0A4-297F-4EA2-A990-9F4C8705EC08}" destId="{736ABCBA-ECBE-4BBF-B6E7-5C42ADFA32FD}" srcOrd="0" destOrd="0" parTransId="{B58574B4-80B7-428A-9E66-0F6A2B7F330A}" sibTransId="{5B68695F-4662-411D-8C7E-6D0E57B1984E}"/>
    <dgm:cxn modelId="{27B04562-60C3-4225-B847-506CAE6007F2}" type="presOf" srcId="{C9B1D1D6-56D5-4203-ACA7-ACF66B39C4DD}" destId="{5C4307D8-2486-4CEC-92F8-7F903E97A9D3}" srcOrd="0" destOrd="0" presId="urn:microsoft.com/office/officeart/2005/8/layout/vList4"/>
    <dgm:cxn modelId="{23523268-CC9D-4CFC-8D8E-DE6E42FEF46F}" srcId="{08D0BDB4-162D-4CFF-9F17-E1A37B25AD31}" destId="{2D4CA1DD-BB2A-47E7-AA36-6E81918F99EE}" srcOrd="1" destOrd="0" parTransId="{52EC4603-92B2-4A80-BFE7-3BEE2BFD68FB}" sibTransId="{E3647316-5E8E-4AF7-BD6A-4A1AA5089A58}"/>
    <dgm:cxn modelId="{37462578-5B86-49D9-A0E3-72382111CB07}" type="presOf" srcId="{2D4CA1DD-BB2A-47E7-AA36-6E81918F99EE}" destId="{6805ABED-CB1D-40C6-A667-066A3A525262}" srcOrd="0" destOrd="2" presId="urn:microsoft.com/office/officeart/2005/8/layout/vList4"/>
    <dgm:cxn modelId="{665FE486-8D8A-42D8-8585-BC26228CBD3F}" type="presOf" srcId="{EB225B6A-3239-438D-8AFE-41BD5E635601}" destId="{074A1E9E-A254-4E53-9ABC-2F7EDB93A07D}" srcOrd="0" destOrd="0" presId="urn:microsoft.com/office/officeart/2005/8/layout/vList4"/>
    <dgm:cxn modelId="{873356F8-7AEF-4CB6-9630-6F23B99BE2E1}" type="presOf" srcId="{08D0BDB4-162D-4CFF-9F17-E1A37B25AD31}" destId="{AA29BEB3-03F1-400A-BA7A-A7BF62A123D0}" srcOrd="1" destOrd="0" presId="urn:microsoft.com/office/officeart/2005/8/layout/vList4"/>
    <dgm:cxn modelId="{68008C63-4809-4E21-87CC-AE2AF4477748}" srcId="{C9B1D1D6-56D5-4203-ACA7-ACF66B39C4DD}" destId="{08D0BDB4-162D-4CFF-9F17-E1A37B25AD31}" srcOrd="1" destOrd="0" parTransId="{A02542D3-2703-417E-AF8F-3565ACADEAA2}" sibTransId="{31503649-2EAF-4F28-A2E5-1092C99F9C66}"/>
    <dgm:cxn modelId="{CCD7059C-39D6-4660-908B-5F4C78B1533D}" type="presOf" srcId="{2D4CA1DD-BB2A-47E7-AA36-6E81918F99EE}" destId="{AA29BEB3-03F1-400A-BA7A-A7BF62A123D0}" srcOrd="1" destOrd="2" presId="urn:microsoft.com/office/officeart/2005/8/layout/vList4"/>
    <dgm:cxn modelId="{DB99F7EC-B0CE-4D6C-85C0-959E373BB24B}" type="presOf" srcId="{5F5AFDC7-0E77-4DF6-9A7C-3F904411E53C}" destId="{6805ABED-CB1D-40C6-A667-066A3A525262}" srcOrd="0" destOrd="1" presId="urn:microsoft.com/office/officeart/2005/8/layout/vList4"/>
    <dgm:cxn modelId="{00CAC95C-D35D-40E1-8025-0F920BF1D37C}" type="presOf" srcId="{090C6FB6-0B80-434A-8466-D38F9E23202A}" destId="{DDF53865-ECB5-4C92-901C-ED75EF7D87B2}" srcOrd="1" destOrd="2" presId="urn:microsoft.com/office/officeart/2005/8/layout/vList4"/>
    <dgm:cxn modelId="{802BE32B-EF54-4BC4-AF48-EFA03475AD41}" type="presOf" srcId="{338BF0A4-297F-4EA2-A990-9F4C8705EC08}" destId="{22BE43B5-2B0C-44CE-87C2-EAB2D2CA0C41}" srcOrd="0" destOrd="0" presId="urn:microsoft.com/office/officeart/2005/8/layout/vList4"/>
    <dgm:cxn modelId="{204CDDFA-CA9B-479B-B641-9D49EC9F54DC}" srcId="{08D0BDB4-162D-4CFF-9F17-E1A37B25AD31}" destId="{5F5AFDC7-0E77-4DF6-9A7C-3F904411E53C}" srcOrd="0" destOrd="0" parTransId="{5FBDE5B2-CCEE-4B9C-9707-AC303FD74D53}" sibTransId="{32B1FEEA-A4D0-4350-A920-D6F6A4CE0D63}"/>
    <dgm:cxn modelId="{B2B5D450-E64F-4F5F-B4EE-675A5B743252}" type="presOf" srcId="{338BF0A4-297F-4EA2-A990-9F4C8705EC08}" destId="{DDF53865-ECB5-4C92-901C-ED75EF7D87B2}" srcOrd="1" destOrd="0" presId="urn:microsoft.com/office/officeart/2005/8/layout/vList4"/>
    <dgm:cxn modelId="{22BCDEA8-0264-47F8-8B37-19D4E5A64DFA}" srcId="{C9B1D1D6-56D5-4203-ACA7-ACF66B39C4DD}" destId="{EB225B6A-3239-438D-8AFE-41BD5E635601}" srcOrd="0" destOrd="0" parTransId="{257362C7-AF35-451B-8BCE-2F3AA94DE2C2}" sibTransId="{7F5C7568-AB14-4C90-A3BF-4E2D6802857E}"/>
    <dgm:cxn modelId="{D5FECA31-D24F-4C71-998C-049B3DBC4109}" type="presOf" srcId="{090C6FB6-0B80-434A-8466-D38F9E23202A}" destId="{22BE43B5-2B0C-44CE-87C2-EAB2D2CA0C41}" srcOrd="0" destOrd="2" presId="urn:microsoft.com/office/officeart/2005/8/layout/vList4"/>
    <dgm:cxn modelId="{EFF0EE82-BC66-4369-B23C-A5C3EBD96EFC}" type="presOf" srcId="{5F5AFDC7-0E77-4DF6-9A7C-3F904411E53C}" destId="{AA29BEB3-03F1-400A-BA7A-A7BF62A123D0}" srcOrd="1" destOrd="1" presId="urn:microsoft.com/office/officeart/2005/8/layout/vList4"/>
    <dgm:cxn modelId="{E2CD0ABA-C745-4D28-8E43-B9E7F2AABFA3}" srcId="{C9B1D1D6-56D5-4203-ACA7-ACF66B39C4DD}" destId="{338BF0A4-297F-4EA2-A990-9F4C8705EC08}" srcOrd="2" destOrd="0" parTransId="{92F3BEDC-B71A-46EF-8803-27D3B186100D}" sibTransId="{456D2945-5736-442B-AB4C-A4BFB2D6E50D}"/>
    <dgm:cxn modelId="{3DB370D2-75A7-4B41-8382-3340D71BDB08}" type="presOf" srcId="{736ABCBA-ECBE-4BBF-B6E7-5C42ADFA32FD}" destId="{DDF53865-ECB5-4C92-901C-ED75EF7D87B2}" srcOrd="1" destOrd="1" presId="urn:microsoft.com/office/officeart/2005/8/layout/vList4"/>
    <dgm:cxn modelId="{9D5625D3-5655-4419-BF73-A876B42822D3}" type="presOf" srcId="{EB225B6A-3239-438D-8AFE-41BD5E635601}" destId="{8D79FF03-A01C-4573-8231-CFB38D26A2F2}" srcOrd="1" destOrd="0" presId="urn:microsoft.com/office/officeart/2005/8/layout/vList4"/>
    <dgm:cxn modelId="{D925B02F-26FB-472F-981F-A8D9BC24172E}" type="presOf" srcId="{736ABCBA-ECBE-4BBF-B6E7-5C42ADFA32FD}" destId="{22BE43B5-2B0C-44CE-87C2-EAB2D2CA0C41}" srcOrd="0" destOrd="1" presId="urn:microsoft.com/office/officeart/2005/8/layout/vList4"/>
    <dgm:cxn modelId="{2E9E00F8-EED0-42E1-854B-078F22DC0E97}" type="presParOf" srcId="{5C4307D8-2486-4CEC-92F8-7F903E97A9D3}" destId="{E3C73DAC-A584-4F48-B819-9FF566FDDA61}" srcOrd="0" destOrd="0" presId="urn:microsoft.com/office/officeart/2005/8/layout/vList4"/>
    <dgm:cxn modelId="{7DE7DE01-50AE-4A6D-9A36-AA9A4D827689}" type="presParOf" srcId="{E3C73DAC-A584-4F48-B819-9FF566FDDA61}" destId="{074A1E9E-A254-4E53-9ABC-2F7EDB93A07D}" srcOrd="0" destOrd="0" presId="urn:microsoft.com/office/officeart/2005/8/layout/vList4"/>
    <dgm:cxn modelId="{E324A37C-64E8-488B-9A8C-3AE3065BB5D3}" type="presParOf" srcId="{E3C73DAC-A584-4F48-B819-9FF566FDDA61}" destId="{C89ADCFA-9E42-4EBC-94F2-FC53813F5ABC}" srcOrd="1" destOrd="0" presId="urn:microsoft.com/office/officeart/2005/8/layout/vList4"/>
    <dgm:cxn modelId="{3D1F8F5A-47D6-46C0-AFF1-50BCDCCE7EFA}" type="presParOf" srcId="{E3C73DAC-A584-4F48-B819-9FF566FDDA61}" destId="{8D79FF03-A01C-4573-8231-CFB38D26A2F2}" srcOrd="2" destOrd="0" presId="urn:microsoft.com/office/officeart/2005/8/layout/vList4"/>
    <dgm:cxn modelId="{A6AAF736-6862-4FE8-9DE2-E6CCE12CF32E}" type="presParOf" srcId="{5C4307D8-2486-4CEC-92F8-7F903E97A9D3}" destId="{52B83AE3-AAC6-45EF-AC11-C7369F486A53}" srcOrd="1" destOrd="0" presId="urn:microsoft.com/office/officeart/2005/8/layout/vList4"/>
    <dgm:cxn modelId="{7D269521-EFD4-4ADA-B801-DA7C6B81502A}" type="presParOf" srcId="{5C4307D8-2486-4CEC-92F8-7F903E97A9D3}" destId="{7D82066E-547D-40FB-8214-7A8AA9BB3CEF}" srcOrd="2" destOrd="0" presId="urn:microsoft.com/office/officeart/2005/8/layout/vList4"/>
    <dgm:cxn modelId="{4D5898CB-17BE-4243-BAE4-2A2F25732E6D}" type="presParOf" srcId="{7D82066E-547D-40FB-8214-7A8AA9BB3CEF}" destId="{6805ABED-CB1D-40C6-A667-066A3A525262}" srcOrd="0" destOrd="0" presId="urn:microsoft.com/office/officeart/2005/8/layout/vList4"/>
    <dgm:cxn modelId="{56E5519B-095A-439C-A09C-86E49B88C146}" type="presParOf" srcId="{7D82066E-547D-40FB-8214-7A8AA9BB3CEF}" destId="{B97422D6-7310-4821-AD59-950A064588C2}" srcOrd="1" destOrd="0" presId="urn:microsoft.com/office/officeart/2005/8/layout/vList4"/>
    <dgm:cxn modelId="{AB25CA45-90A6-4DB2-A674-5FFC4B562C16}" type="presParOf" srcId="{7D82066E-547D-40FB-8214-7A8AA9BB3CEF}" destId="{AA29BEB3-03F1-400A-BA7A-A7BF62A123D0}" srcOrd="2" destOrd="0" presId="urn:microsoft.com/office/officeart/2005/8/layout/vList4"/>
    <dgm:cxn modelId="{8CD92038-44CA-419B-A9CE-8136E003A65D}" type="presParOf" srcId="{5C4307D8-2486-4CEC-92F8-7F903E97A9D3}" destId="{9B546E46-9EC9-4DFD-AF6B-CFBFCC2FF05D}" srcOrd="3" destOrd="0" presId="urn:microsoft.com/office/officeart/2005/8/layout/vList4"/>
    <dgm:cxn modelId="{34E32C29-2388-49C6-B45E-4EDBB20B3A0D}" type="presParOf" srcId="{5C4307D8-2486-4CEC-92F8-7F903E97A9D3}" destId="{8DF17833-037B-4AB3-B0D7-D19707E58895}" srcOrd="4" destOrd="0" presId="urn:microsoft.com/office/officeart/2005/8/layout/vList4"/>
    <dgm:cxn modelId="{C13CEBCA-E461-4348-ADE0-26C487DE64E0}" type="presParOf" srcId="{8DF17833-037B-4AB3-B0D7-D19707E58895}" destId="{22BE43B5-2B0C-44CE-87C2-EAB2D2CA0C41}" srcOrd="0" destOrd="0" presId="urn:microsoft.com/office/officeart/2005/8/layout/vList4"/>
    <dgm:cxn modelId="{B6F37503-8D1A-47C7-87D7-F18967DCB2BE}" type="presParOf" srcId="{8DF17833-037B-4AB3-B0D7-D19707E58895}" destId="{00D9AAC1-A08D-46A8-AB06-82F84DBC2015}" srcOrd="1" destOrd="0" presId="urn:microsoft.com/office/officeart/2005/8/layout/vList4"/>
    <dgm:cxn modelId="{A2C431B6-EC1B-46DF-A8B9-38446A34CEF2}" type="presParOf" srcId="{8DF17833-037B-4AB3-B0D7-D19707E58895}" destId="{DDF53865-ECB5-4C92-901C-ED75EF7D87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A1E9E-A254-4E53-9ABC-2F7EDB93A07D}">
      <dsp:nvSpPr>
        <dsp:cNvPr id="0" name=""/>
        <dsp:cNvSpPr/>
      </dsp:nvSpPr>
      <dsp:spPr>
        <a:xfrm>
          <a:off x="0" y="0"/>
          <a:ext cx="6041081" cy="138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Georgia" panose="02040502050405020303" pitchFamily="18" charset="0"/>
            </a:rPr>
            <a:t>Ease Of Use (</a:t>
          </a:r>
          <a:r>
            <a:rPr lang="en-GB" sz="2800" kern="1200" dirty="0" err="1" smtClean="0">
              <a:latin typeface="Georgia" panose="02040502050405020303" pitchFamily="18" charset="0"/>
            </a:rPr>
            <a:t>EoU</a:t>
          </a:r>
          <a:r>
            <a:rPr lang="en-GB" sz="2800" kern="1200" dirty="0" smtClean="0">
              <a:latin typeface="Georgia" panose="02040502050405020303" pitchFamily="18" charset="0"/>
            </a:rPr>
            <a:t>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Georgia" panose="02040502050405020303" pitchFamily="18" charset="0"/>
            </a:rPr>
            <a:t>Mobility</a:t>
          </a:r>
          <a:endParaRPr lang="fr-FR" sz="2800" kern="1200" dirty="0">
            <a:latin typeface="Georgia" panose="02040502050405020303" pitchFamily="18" charset="0"/>
          </a:endParaRPr>
        </a:p>
      </dsp:txBody>
      <dsp:txXfrm>
        <a:off x="1347205" y="0"/>
        <a:ext cx="4693875" cy="1389889"/>
      </dsp:txXfrm>
    </dsp:sp>
    <dsp:sp modelId="{C89ADCFA-9E42-4EBC-94F2-FC53813F5ABC}">
      <dsp:nvSpPr>
        <dsp:cNvPr id="0" name=""/>
        <dsp:cNvSpPr/>
      </dsp:nvSpPr>
      <dsp:spPr>
        <a:xfrm>
          <a:off x="138988" y="138988"/>
          <a:ext cx="1208216" cy="11119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5ABED-CB1D-40C6-A667-066A3A525262}">
      <dsp:nvSpPr>
        <dsp:cNvPr id="0" name=""/>
        <dsp:cNvSpPr/>
      </dsp:nvSpPr>
      <dsp:spPr>
        <a:xfrm>
          <a:off x="0" y="1528877"/>
          <a:ext cx="6041081" cy="138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Georgia" panose="02040502050405020303" pitchFamily="18" charset="0"/>
            </a:rPr>
            <a:t>Quality</a:t>
          </a:r>
          <a:endParaRPr lang="fr-FR" sz="2800" kern="1200" dirty="0">
            <a:latin typeface="Georgia" panose="02040502050405020303" pitchFamily="18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Georgia" panose="02040502050405020303" pitchFamily="18" charset="0"/>
            </a:rPr>
            <a:t>FLAC ?</a:t>
          </a:r>
          <a:endParaRPr lang="fr-FR" sz="2200" kern="1200" dirty="0">
            <a:latin typeface="Georgia" panose="02040502050405020303" pitchFamily="18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Georgia" panose="02040502050405020303" pitchFamily="18" charset="0"/>
            </a:rPr>
            <a:t>MP3 ?</a:t>
          </a:r>
          <a:endParaRPr lang="fr-FR" sz="2200" kern="1200" dirty="0">
            <a:latin typeface="Georgia" panose="02040502050405020303" pitchFamily="18" charset="0"/>
          </a:endParaRPr>
        </a:p>
      </dsp:txBody>
      <dsp:txXfrm>
        <a:off x="1347205" y="1528877"/>
        <a:ext cx="4693875" cy="1389889"/>
      </dsp:txXfrm>
    </dsp:sp>
    <dsp:sp modelId="{B97422D6-7310-4821-AD59-950A064588C2}">
      <dsp:nvSpPr>
        <dsp:cNvPr id="0" name=""/>
        <dsp:cNvSpPr/>
      </dsp:nvSpPr>
      <dsp:spPr>
        <a:xfrm>
          <a:off x="138988" y="1667866"/>
          <a:ext cx="1208216" cy="11119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E43B5-2B0C-44CE-87C2-EAB2D2CA0C41}">
      <dsp:nvSpPr>
        <dsp:cNvPr id="0" name=""/>
        <dsp:cNvSpPr/>
      </dsp:nvSpPr>
      <dsp:spPr>
        <a:xfrm>
          <a:off x="0" y="3057755"/>
          <a:ext cx="6041081" cy="138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Georgia" panose="02040502050405020303" pitchFamily="18" charset="0"/>
            </a:rPr>
            <a:t>Copyrights issues</a:t>
          </a:r>
          <a:endParaRPr lang="fr-FR" sz="2800" kern="1200" dirty="0">
            <a:latin typeface="Georgia" panose="02040502050405020303" pitchFamily="18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latin typeface="Georgia" panose="02040502050405020303" pitchFamily="18" charset="0"/>
            </a:rPr>
            <a:t>What</a:t>
          </a:r>
          <a:r>
            <a:rPr lang="fr-FR" sz="2200" kern="1200" dirty="0" smtClean="0">
              <a:latin typeface="Georgia" panose="02040502050405020303" pitchFamily="18" charset="0"/>
            </a:rPr>
            <a:t> </a:t>
          </a:r>
          <a:r>
            <a:rPr lang="fr-FR" sz="2200" kern="1200" dirty="0" err="1" smtClean="0">
              <a:latin typeface="Georgia" panose="02040502050405020303" pitchFamily="18" charset="0"/>
            </a:rPr>
            <a:t>security</a:t>
          </a:r>
          <a:r>
            <a:rPr lang="fr-FR" sz="2200" kern="1200" dirty="0" smtClean="0">
              <a:latin typeface="Georgia" panose="02040502050405020303" pitchFamily="18" charset="0"/>
            </a:rPr>
            <a:t> ?</a:t>
          </a:r>
          <a:endParaRPr lang="fr-FR" sz="2200" kern="1200" dirty="0">
            <a:latin typeface="Georgia" panose="02040502050405020303" pitchFamily="18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latin typeface="Georgia" panose="02040502050405020303" pitchFamily="18" charset="0"/>
            </a:rPr>
            <a:t>What’s</a:t>
          </a:r>
          <a:r>
            <a:rPr lang="fr-FR" sz="2200" kern="1200" dirty="0" smtClean="0">
              <a:latin typeface="Georgia" panose="02040502050405020303" pitchFamily="18" charset="0"/>
            </a:rPr>
            <a:t> new ?</a:t>
          </a:r>
          <a:endParaRPr lang="fr-FR" sz="2200" kern="1200" dirty="0">
            <a:latin typeface="Georgia" panose="02040502050405020303" pitchFamily="18" charset="0"/>
          </a:endParaRPr>
        </a:p>
      </dsp:txBody>
      <dsp:txXfrm>
        <a:off x="1347205" y="3057755"/>
        <a:ext cx="4693875" cy="1389889"/>
      </dsp:txXfrm>
    </dsp:sp>
    <dsp:sp modelId="{00D9AAC1-A08D-46A8-AB06-82F84DBC2015}">
      <dsp:nvSpPr>
        <dsp:cNvPr id="0" name=""/>
        <dsp:cNvSpPr/>
      </dsp:nvSpPr>
      <dsp:spPr>
        <a:xfrm>
          <a:off x="138988" y="3196744"/>
          <a:ext cx="1208216" cy="11119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D3DCE-4C66-43DA-824B-5800E552472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26C2A-5935-4C71-88BF-0E1C3E2C4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9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adeon.fr/adventuremach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room.fr/81705-la-cassette-na-pas-dit-son-dernier-mot/" TargetMode="External"/><Relationship Id="rId2" Type="http://schemas.openxmlformats.org/officeDocument/2006/relationships/hyperlink" Target="http://www.wired.com/2014/05/a-slick-product-that-gives-physical-form-to-your-digital-mus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stom-logic.com/blog/v-motion-project-the-instrument/" TargetMode="External"/><Relationship Id="rId5" Type="http://schemas.openxmlformats.org/officeDocument/2006/relationships/hyperlink" Target="https://gigaom.com/2015/03/06/the-music-industrys-broken-business-could-change-in-2015/" TargetMode="External"/><Relationship Id="rId4" Type="http://schemas.openxmlformats.org/officeDocument/2006/relationships/hyperlink" Target="http://mimuglove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The Music Industry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581404"/>
            <a:ext cx="70866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KLEINPOORT Benjamin</a:t>
            </a:r>
          </a:p>
          <a:p>
            <a:r>
              <a:rPr lang="en-US" dirty="0" smtClean="0"/>
              <a:t>DUBOUIS </a:t>
            </a:r>
            <a:r>
              <a:rPr lang="en-US" dirty="0" err="1" smtClean="0"/>
              <a:t>Lénaïc</a:t>
            </a:r>
            <a:endParaRPr lang="en-US" dirty="0" smtClean="0"/>
          </a:p>
          <a:p>
            <a:r>
              <a:rPr lang="en-US" dirty="0" smtClean="0"/>
              <a:t>AL HAKIM Hugo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andr.com/img/landr_og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4" y="2510559"/>
            <a:ext cx="8138025" cy="4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Music as an </a:t>
            </a:r>
            <a:r>
              <a:rPr lang="en-GB" i="1" dirty="0" smtClean="0">
                <a:latin typeface="Georgia" panose="02040502050405020303" pitchFamily="18" charset="0"/>
              </a:rPr>
              <a:t>Experience</a:t>
            </a:r>
            <a:endParaRPr lang="en-GB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407"/>
            <a:ext cx="10515600" cy="1662113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Georgia" panose="02040502050405020303" pitchFamily="18" charset="0"/>
              </a:rPr>
              <a:t>Innovation</a:t>
            </a:r>
            <a:r>
              <a:rPr lang="en-GB" dirty="0" smtClean="0">
                <a:latin typeface="Georgia" panose="02040502050405020303" pitchFamily="18" charset="0"/>
              </a:rPr>
              <a:t> as a key element in </a:t>
            </a:r>
            <a:r>
              <a:rPr lang="en-GB" i="1" dirty="0" smtClean="0">
                <a:latin typeface="Georgia" panose="02040502050405020303" pitchFamily="18" charset="0"/>
              </a:rPr>
              <a:t>producing and listening to music</a:t>
            </a:r>
            <a:endParaRPr lang="en-GB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7874" y="3742678"/>
            <a:ext cx="8138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IT IS NO MORE ABOUT ONLY </a:t>
            </a:r>
            <a:r>
              <a:rPr lang="en-GB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LISTENING TO MUSIC</a:t>
            </a:r>
          </a:p>
          <a:p>
            <a:pPr algn="ctr"/>
            <a:r>
              <a:rPr lang="en-GB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IT IS ABOUT THE </a:t>
            </a:r>
            <a:r>
              <a:rPr lang="en-GB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EXPERIENCE</a:t>
            </a:r>
            <a:r>
              <a:rPr lang="en-GB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n-GB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The “New Music”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2100" cy="14763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eorgia" panose="02040502050405020303" pitchFamily="18" charset="0"/>
              </a:rPr>
              <a:t>Involving music consumers in the artist’s creative process</a:t>
            </a:r>
            <a:endParaRPr lang="en-GB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400" i="1" dirty="0" err="1" smtClean="0">
                <a:latin typeface="Georgia" panose="02040502050405020303" pitchFamily="18" charset="0"/>
              </a:rPr>
              <a:t>Madeon’s</a:t>
            </a:r>
            <a:r>
              <a:rPr lang="en-GB" sz="2400" i="1" dirty="0" smtClean="0">
                <a:latin typeface="Georgia" panose="02040502050405020303" pitchFamily="18" charset="0"/>
              </a:rPr>
              <a:t> </a:t>
            </a:r>
            <a:r>
              <a:rPr lang="en-GB" sz="2400" i="1" dirty="0" smtClean="0">
                <a:latin typeface="Georgia" panose="02040502050405020303" pitchFamily="18" charset="0"/>
                <a:hlinkClick r:id="rId2"/>
              </a:rPr>
              <a:t>Adventure Machine </a:t>
            </a:r>
            <a:endParaRPr lang="en-GB" sz="2400" i="1" dirty="0">
              <a:latin typeface="Georgia" panose="02040502050405020303" pitchFamily="18" charset="0"/>
            </a:endParaRPr>
          </a:p>
          <a:p>
            <a:pPr lvl="1"/>
            <a:endParaRPr lang="en-GB" dirty="0" smtClean="0">
              <a:latin typeface="Georgia" panose="02040502050405020303" pitchFamily="18" charset="0"/>
            </a:endParaRPr>
          </a:p>
          <a:p>
            <a:pPr lvl="1"/>
            <a:endParaRPr lang="en-GB" dirty="0">
              <a:latin typeface="Georgia" panose="02040502050405020303" pitchFamily="18" charset="0"/>
            </a:endParaRPr>
          </a:p>
          <a:p>
            <a:pPr lvl="1"/>
            <a:endParaRPr lang="en-GB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http://www.wired.com/wp-content/uploads/2014/05/qleek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16" y="3904644"/>
            <a:ext cx="3761029" cy="28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echnocrates.org/wp-content/uploads/2012/08/NFC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80" y="5804459"/>
            <a:ext cx="720281" cy="8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31" y="1208692"/>
            <a:ext cx="4237988" cy="2681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4762499"/>
            <a:ext cx="5405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New means of consumption thanks to close field </a:t>
            </a:r>
            <a:r>
              <a:rPr lang="en-GB" sz="2800" dirty="0" smtClean="0">
                <a:latin typeface="Georgia" panose="02040502050405020303" pitchFamily="18" charset="0"/>
              </a:rPr>
              <a:t>technologies</a:t>
            </a:r>
          </a:p>
          <a:p>
            <a:endParaRPr lang="en-GB" sz="2400" i="1" dirty="0" smtClean="0">
              <a:latin typeface="Georgia" panose="02040502050405020303" pitchFamily="18" charset="0"/>
            </a:endParaRPr>
          </a:p>
          <a:p>
            <a:r>
              <a:rPr lang="en-GB" sz="2400" i="1" dirty="0">
                <a:latin typeface="Georgia" panose="02040502050405020303" pitchFamily="18" charset="0"/>
              </a:rPr>
              <a:t>	</a:t>
            </a:r>
            <a:r>
              <a:rPr lang="en-GB" sz="2400" i="1" dirty="0" err="1" smtClean="0">
                <a:latin typeface="Georgia" panose="02040502050405020303" pitchFamily="18" charset="0"/>
              </a:rPr>
              <a:t>Qleek</a:t>
            </a:r>
            <a:endParaRPr lang="en-GB" sz="2400" i="1" dirty="0">
              <a:latin typeface="Georgia" panose="02040502050405020303" pitchFamily="18" charset="0"/>
            </a:endParaRPr>
          </a:p>
        </p:txBody>
      </p:sp>
      <p:pic>
        <p:nvPicPr>
          <p:cNvPr id="1030" name="Picture 6" descr="http://ajournalofmusicalthings.com/wp-content/uploads/Qlee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72" y="5730280"/>
            <a:ext cx="1111155" cy="8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QLEEK CASE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Georgia" panose="02040502050405020303" pitchFamily="18" charset="0"/>
              </a:rPr>
              <a:t>Hatsune</a:t>
            </a:r>
            <a:r>
              <a:rPr lang="en-GB" dirty="0" smtClean="0">
                <a:latin typeface="Georgia" panose="02040502050405020303" pitchFamily="18" charset="0"/>
              </a:rPr>
              <a:t> </a:t>
            </a:r>
            <a:r>
              <a:rPr lang="en-GB" dirty="0" err="1" smtClean="0">
                <a:latin typeface="Georgia" panose="02040502050405020303" pitchFamily="18" charset="0"/>
              </a:rPr>
              <a:t>Miku</a:t>
            </a:r>
            <a:r>
              <a:rPr lang="en-GB" dirty="0" smtClean="0">
                <a:latin typeface="Georgia" panose="02040502050405020303" pitchFamily="18" charset="0"/>
              </a:rPr>
              <a:t> Case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0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Georgia" panose="02040502050405020303" pitchFamily="18" charset="0"/>
              </a:rPr>
              <a:t>Hatsune</a:t>
            </a:r>
            <a:r>
              <a:rPr lang="en-GB" dirty="0">
                <a:latin typeface="Georgia" panose="02040502050405020303" pitchFamily="18" charset="0"/>
              </a:rPr>
              <a:t> </a:t>
            </a:r>
            <a:r>
              <a:rPr lang="en-GB" dirty="0" err="1">
                <a:latin typeface="Georgia" panose="02040502050405020303" pitchFamily="18" charset="0"/>
              </a:rPr>
              <a:t>Miku</a:t>
            </a:r>
            <a:r>
              <a:rPr lang="en-GB" dirty="0">
                <a:latin typeface="Georgia" panose="02040502050405020303" pitchFamily="18" charset="0"/>
              </a:rPr>
              <a:t>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err="1" smtClean="0">
                <a:latin typeface="Georgia" panose="02040502050405020303" pitchFamily="18" charset="0"/>
              </a:rPr>
              <a:t>Crypton</a:t>
            </a:r>
            <a:r>
              <a:rPr lang="en-GB" dirty="0" smtClean="0">
                <a:latin typeface="Georgia" panose="02040502050405020303" pitchFamily="18" charset="0"/>
              </a:rPr>
              <a:t> Future Media</a:t>
            </a: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YAMAHA </a:t>
            </a:r>
            <a:r>
              <a:rPr lang="en-GB" dirty="0" err="1" smtClean="0">
                <a:latin typeface="Georgia" panose="02040502050405020303" pitchFamily="18" charset="0"/>
              </a:rPr>
              <a:t>Vocaloid</a:t>
            </a:r>
            <a:r>
              <a:rPr lang="en-GB" dirty="0" smtClean="0">
                <a:latin typeface="Georgia" panose="02040502050405020303" pitchFamily="18" charset="0"/>
              </a:rPr>
              <a:t> 2 – </a:t>
            </a:r>
            <a:r>
              <a:rPr lang="en-GB" dirty="0" err="1" smtClean="0">
                <a:latin typeface="Georgia" panose="02040502050405020303" pitchFamily="18" charset="0"/>
              </a:rPr>
              <a:t>Vocaloid</a:t>
            </a:r>
            <a:r>
              <a:rPr lang="en-GB" dirty="0" smtClean="0">
                <a:latin typeface="Georgia" panose="02040502050405020303" pitchFamily="18" charset="0"/>
              </a:rPr>
              <a:t> 3</a:t>
            </a: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Holographic Concert – Japan</a:t>
            </a: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2007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The music becomes you ….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AIVVY Q SELF-LEARNING HEADPHONES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You own smart headphones</a:t>
            </a: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AUDIOORB 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“The ultimate music experience”</a:t>
            </a:r>
          </a:p>
          <a:p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://kicktrend.com/wp-content/uploads/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71" y="203201"/>
            <a:ext cx="3335439" cy="21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ignboom.com/wp-content/uploads/2015/01/audioorb-studio-total-designboom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01" y="3721445"/>
            <a:ext cx="3979346" cy="29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signboom.com/wp-content/uploads/2014/01/audioorb-studio-total-designboom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45" y="3090339"/>
            <a:ext cx="3481584" cy="35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… and you Become The Music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Georgia" panose="02040502050405020303" pitchFamily="18" charset="0"/>
              </a:rPr>
              <a:t>Mi.Mu</a:t>
            </a:r>
            <a:r>
              <a:rPr lang="en-GB" dirty="0" smtClean="0">
                <a:latin typeface="Georgia" panose="02040502050405020303" pitchFamily="18" charset="0"/>
              </a:rPr>
              <a:t> Gloves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V-Motion (+</a:t>
            </a:r>
            <a:r>
              <a:rPr lang="en-GB" dirty="0" err="1" smtClean="0">
                <a:latin typeface="Georgia" panose="02040502050405020303" pitchFamily="18" charset="0"/>
              </a:rPr>
              <a:t>Abbleton</a:t>
            </a:r>
            <a:r>
              <a:rPr lang="en-GB" dirty="0" smtClean="0">
                <a:latin typeface="Georgia" panose="02040502050405020303" pitchFamily="18" charset="0"/>
              </a:rPr>
              <a:t>)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Oculus Rift</a:t>
            </a:r>
          </a:p>
          <a:p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3078" name="Picture 6" descr="A woman wears Rift Development Kit 2 at Toekomst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178196"/>
            <a:ext cx="1536699" cy="24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ustom-logic.com/blog/wp-content/uploads/2012/07/josh_pl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09" y="3393290"/>
            <a:ext cx="4272677" cy="3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irgin.com/sites/default/files/Articles/Music/mim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40" y="1786095"/>
            <a:ext cx="4310169" cy="27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Oculus rift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MI.MU Gloves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3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V-Motion </a:t>
            </a:r>
            <a:r>
              <a:rPr lang="en-GB" dirty="0" err="1" smtClean="0">
                <a:latin typeface="Georgia" panose="02040502050405020303" pitchFamily="18" charset="0"/>
              </a:rPr>
              <a:t>PRoject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The Piracy “issue”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Georgia" panose="02040502050405020303" pitchFamily="18" charset="0"/>
              </a:rPr>
              <a:t>ThePirateBay</a:t>
            </a:r>
            <a:r>
              <a:rPr lang="en-GB" dirty="0" smtClean="0">
                <a:latin typeface="Georgia" panose="02040502050405020303" pitchFamily="18" charset="0"/>
              </a:rPr>
              <a:t> ; </a:t>
            </a:r>
            <a:r>
              <a:rPr lang="en-GB" dirty="0" err="1" smtClean="0">
                <a:latin typeface="Georgia" panose="02040502050405020303" pitchFamily="18" charset="0"/>
              </a:rPr>
              <a:t>KickAssTorrent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b="1" dirty="0">
                <a:latin typeface="Georgia" panose="02040502050405020303" pitchFamily="18" charset="0"/>
              </a:rPr>
              <a:t>Are they </a:t>
            </a:r>
            <a:r>
              <a:rPr lang="en-GB" b="1" dirty="0" smtClean="0">
                <a:latin typeface="Georgia" panose="02040502050405020303" pitchFamily="18" charset="0"/>
              </a:rPr>
              <a:t>revealing  </a:t>
            </a:r>
            <a:r>
              <a:rPr lang="en-GB" b="1" dirty="0">
                <a:latin typeface="Georgia" panose="02040502050405020303" pitchFamily="18" charset="0"/>
              </a:rPr>
              <a:t>a deep problem in the industry ?</a:t>
            </a: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Piracy as a driver of change 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Forced to innovate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Freedom &amp; Choice</a:t>
            </a:r>
          </a:p>
          <a:p>
            <a:pPr lvl="1"/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https://torrentfreak.com/images/kickasstorrents_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96" y="4168144"/>
            <a:ext cx="2259931" cy="22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8" y="4311319"/>
            <a:ext cx="3353438" cy="201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9" y="4704353"/>
            <a:ext cx="1225994" cy="1225994"/>
          </a:xfrm>
          <a:prstGeom prst="rect">
            <a:avLst/>
          </a:prstGeom>
        </p:spPr>
      </p:pic>
      <p:pic>
        <p:nvPicPr>
          <p:cNvPr id="4104" name="Picture 8" descr="See original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43" y="4356906"/>
            <a:ext cx="1573441" cy="15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950" y="3026569"/>
            <a:ext cx="7886700" cy="6405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b="1" u="sng" dirty="0" smtClean="0">
                <a:latin typeface="Georgia" panose="02040502050405020303" pitchFamily="18" charset="0"/>
              </a:rPr>
              <a:t>THE </a:t>
            </a:r>
            <a:r>
              <a:rPr lang="en-GB" sz="3000" b="1" u="sng" dirty="0">
                <a:latin typeface="Georgia" panose="02040502050405020303" pitchFamily="18" charset="0"/>
              </a:rPr>
              <a:t>INDUSTRY IS NOT DEAD! IT IS AT THE HEART OF ITS </a:t>
            </a:r>
            <a:r>
              <a:rPr lang="en-GB" sz="3000" b="1" u="sng" dirty="0" smtClean="0">
                <a:latin typeface="Georgia" panose="02040502050405020303" pitchFamily="18" charset="0"/>
              </a:rPr>
              <a:t>REVOLUTION!</a:t>
            </a:r>
            <a:endParaRPr lang="en-GB" sz="3000" dirty="0">
              <a:latin typeface="Georgia" panose="02040502050405020303" pitchFamily="18" charset="0"/>
            </a:endParaRPr>
          </a:p>
          <a:p>
            <a:endParaRPr lang="en-GB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2407649"/>
          </a:xfrm>
        </p:spPr>
        <p:txBody>
          <a:bodyPr/>
          <a:lstStyle/>
          <a:p>
            <a:pPr algn="ctr"/>
            <a:r>
              <a:rPr lang="en-GB" dirty="0" smtClean="0">
                <a:latin typeface="Georgia" panose="02040502050405020303" pitchFamily="18" charset="0"/>
              </a:rPr>
              <a:t>Thanks for your attention!</a:t>
            </a:r>
            <a:br>
              <a:rPr lang="en-GB" dirty="0" smtClean="0">
                <a:latin typeface="Georgia" panose="02040502050405020303" pitchFamily="18" charset="0"/>
              </a:rPr>
            </a:br>
            <a:r>
              <a:rPr lang="en-GB" dirty="0">
                <a:latin typeface="Georgia" panose="02040502050405020303" pitchFamily="18" charset="0"/>
              </a:rPr>
              <a:t/>
            </a:r>
            <a:br>
              <a:rPr lang="en-GB" dirty="0">
                <a:latin typeface="Georgia" panose="02040502050405020303" pitchFamily="18" charset="0"/>
              </a:rPr>
            </a:br>
            <a:r>
              <a:rPr lang="en-GB" dirty="0" smtClean="0">
                <a:latin typeface="Georgia" panose="02040502050405020303" pitchFamily="18" charset="0"/>
              </a:rPr>
              <a:t>QUESTIONS?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references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  <a:hlinkClick r:id="rId2"/>
              </a:rPr>
              <a:t>http://www.wired.com/2014/05/a-slick-product-that-gives-physical-form-to-your-digital-music</a:t>
            </a:r>
            <a:r>
              <a:rPr lang="en-GB" dirty="0" smtClean="0">
                <a:latin typeface="Georgia" panose="02040502050405020303" pitchFamily="18" charset="0"/>
                <a:hlinkClick r:id="rId2"/>
              </a:rPr>
              <a:t>/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hlinkClick r:id="rId3"/>
              </a:rPr>
              <a:t>http://www.greenroom.fr/81705-la-cassette-na-pas-dit-son-dernier-mot</a:t>
            </a:r>
            <a:r>
              <a:rPr lang="en-GB" dirty="0" smtClean="0">
                <a:latin typeface="Georgia" panose="02040502050405020303" pitchFamily="18" charset="0"/>
                <a:hlinkClick r:id="rId3"/>
              </a:rPr>
              <a:t>/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hlinkClick r:id="rId4"/>
              </a:rPr>
              <a:t>http://mimugloves.com</a:t>
            </a:r>
            <a:r>
              <a:rPr lang="en-GB" dirty="0" smtClean="0">
                <a:latin typeface="Georgia" panose="02040502050405020303" pitchFamily="18" charset="0"/>
                <a:hlinkClick r:id="rId4"/>
              </a:rPr>
              <a:t>/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hlinkClick r:id="rId5"/>
              </a:rPr>
              <a:t>https://gigaom.com/2015/03/06/the-music-industrys-broken-business-could-change-in-2015</a:t>
            </a:r>
            <a:r>
              <a:rPr lang="en-GB" dirty="0" smtClean="0">
                <a:latin typeface="Georgia" panose="02040502050405020303" pitchFamily="18" charset="0"/>
                <a:hlinkClick r:id="rId5"/>
              </a:rPr>
              <a:t>/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hlinkClick r:id="rId6"/>
              </a:rPr>
              <a:t>http://www.custom-logic.com/blog/v-motion-project-the-instrument</a:t>
            </a:r>
            <a:r>
              <a:rPr lang="en-GB" dirty="0" smtClean="0">
                <a:latin typeface="Georgia" panose="02040502050405020303" pitchFamily="18" charset="0"/>
                <a:hlinkClick r:id="rId6"/>
              </a:rPr>
              <a:t>/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Georgia" panose="02040502050405020303" pitchFamily="18" charset="0"/>
              </a:rPr>
              <a:t>What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dirty="0" err="1" smtClean="0">
                <a:latin typeface="Georgia" panose="02040502050405020303" pitchFamily="18" charset="0"/>
              </a:rPr>
              <a:t>is</a:t>
            </a:r>
            <a:r>
              <a:rPr lang="fr-FR" dirty="0" smtClean="0">
                <a:latin typeface="Georgia" panose="02040502050405020303" pitchFamily="18" charset="0"/>
              </a:rPr>
              <a:t> the music </a:t>
            </a:r>
            <a:r>
              <a:rPr lang="fr-FR" dirty="0" err="1" smtClean="0">
                <a:latin typeface="Georgia" panose="02040502050405020303" pitchFamily="18" charset="0"/>
              </a:rPr>
              <a:t>industry</a:t>
            </a:r>
            <a:r>
              <a:rPr lang="fr-FR" dirty="0" smtClean="0">
                <a:latin typeface="Georgia" panose="02040502050405020303" pitchFamily="18" charset="0"/>
              </a:rPr>
              <a:t> ?</a:t>
            </a:r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176721"/>
            <a:ext cx="2857500" cy="2857500"/>
          </a:xfrm>
        </p:spPr>
      </p:pic>
      <p:sp>
        <p:nvSpPr>
          <p:cNvPr id="7" name="Ellipse 6"/>
          <p:cNvSpPr/>
          <p:nvPr/>
        </p:nvSpPr>
        <p:spPr>
          <a:xfrm>
            <a:off x="469556" y="1944129"/>
            <a:ext cx="2537256" cy="1326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eorgia" panose="02040502050405020303" pitchFamily="18" charset="0"/>
              </a:rPr>
              <a:t>2014 : US$14.97 billion </a:t>
            </a:r>
          </a:p>
        </p:txBody>
      </p:sp>
      <p:sp>
        <p:nvSpPr>
          <p:cNvPr id="8" name="Ellipse 7"/>
          <p:cNvSpPr/>
          <p:nvPr/>
        </p:nvSpPr>
        <p:spPr>
          <a:xfrm>
            <a:off x="1738184" y="3707929"/>
            <a:ext cx="2537256" cy="1326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Georgia" panose="02040502050405020303" pitchFamily="18" charset="0"/>
              </a:rPr>
              <a:t>Down 0,4% </a:t>
            </a:r>
            <a:r>
              <a:rPr lang="fr-FR" dirty="0" err="1" smtClean="0">
                <a:latin typeface="Georgia" panose="02040502050405020303" pitchFamily="18" charset="0"/>
              </a:rPr>
              <a:t>compared</a:t>
            </a:r>
            <a:r>
              <a:rPr lang="fr-FR" dirty="0" smtClean="0">
                <a:latin typeface="Georgia" panose="02040502050405020303" pitchFamily="18" charset="0"/>
              </a:rPr>
              <a:t> to 2013</a:t>
            </a:r>
            <a:endParaRPr lang="fr-FR" dirty="0">
              <a:latin typeface="Georgia" panose="02040502050405020303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916560" y="3707929"/>
            <a:ext cx="2537256" cy="1326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Georgia" panose="02040502050405020303" pitchFamily="18" charset="0"/>
              </a:rPr>
              <a:t>Subscriptions</a:t>
            </a:r>
            <a:r>
              <a:rPr lang="fr-FR" dirty="0" smtClean="0">
                <a:latin typeface="Georgia" panose="02040502050405020303" pitchFamily="18" charset="0"/>
              </a:rPr>
              <a:t> : 23% of total revenues</a:t>
            </a:r>
            <a:endParaRPr lang="fr-FR" dirty="0">
              <a:latin typeface="Georgia" panose="02040502050405020303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185188" y="1944129"/>
            <a:ext cx="2537256" cy="1326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Georgia" panose="02040502050405020303" pitchFamily="18" charset="0"/>
              </a:rPr>
              <a:t>BUT : </a:t>
            </a:r>
            <a:r>
              <a:rPr lang="fr-FR" dirty="0" err="1" smtClean="0">
                <a:latin typeface="Georgia" panose="02040502050405020303" pitchFamily="18" charset="0"/>
              </a:rPr>
              <a:t>Vinyl</a:t>
            </a:r>
            <a:r>
              <a:rPr lang="fr-FR" dirty="0" smtClean="0">
                <a:latin typeface="Georgia" panose="02040502050405020303" pitchFamily="18" charset="0"/>
              </a:rPr>
              <a:t> revenues rose by 54,7% !</a:t>
            </a:r>
            <a:endParaRPr lang="fr-F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Georgia" panose="02040502050405020303" pitchFamily="18" charset="0"/>
              </a:rPr>
              <a:t>Today’s</a:t>
            </a:r>
            <a:r>
              <a:rPr lang="fr-FR" dirty="0" smtClean="0">
                <a:latin typeface="Georgia" panose="02040502050405020303" pitchFamily="18" charset="0"/>
              </a:rPr>
              <a:t> reality</a:t>
            </a:r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56" y="2044915"/>
            <a:ext cx="5131344" cy="3392058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1" y="2044915"/>
            <a:ext cx="5129640" cy="33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72866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Georgia" panose="02040502050405020303" pitchFamily="18" charset="0"/>
              </a:rPr>
              <a:t>So, </a:t>
            </a:r>
            <a:r>
              <a:rPr lang="fr-FR" dirty="0" err="1" smtClean="0">
                <a:latin typeface="Georgia" panose="02040502050405020303" pitchFamily="18" charset="0"/>
              </a:rPr>
              <a:t>is</a:t>
            </a:r>
            <a:r>
              <a:rPr lang="fr-FR" dirty="0" smtClean="0">
                <a:latin typeface="Georgia" panose="02040502050405020303" pitchFamily="18" charset="0"/>
              </a:rPr>
              <a:t> the music </a:t>
            </a:r>
            <a:r>
              <a:rPr lang="fr-FR" dirty="0" err="1" smtClean="0">
                <a:latin typeface="Georgia" panose="02040502050405020303" pitchFamily="18" charset="0"/>
              </a:rPr>
              <a:t>industry</a:t>
            </a:r>
            <a:r>
              <a:rPr lang="fr-FR" dirty="0" smtClean="0">
                <a:latin typeface="Georgia" panose="02040502050405020303" pitchFamily="18" charset="0"/>
              </a:rPr>
              <a:t> in </a:t>
            </a:r>
            <a:r>
              <a:rPr lang="fr-FR" dirty="0" err="1" smtClean="0">
                <a:latin typeface="Georgia" panose="02040502050405020303" pitchFamily="18" charset="0"/>
              </a:rPr>
              <a:t>crisis</a:t>
            </a:r>
            <a:r>
              <a:rPr lang="fr-FR" dirty="0" smtClean="0">
                <a:latin typeface="Georgia" panose="02040502050405020303" pitchFamily="18" charset="0"/>
              </a:rPr>
              <a:t> ?</a:t>
            </a:r>
            <a:endParaRPr lang="fr-FR" dirty="0">
              <a:latin typeface="Georgia" panose="020405020504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Georgia" panose="02040502050405020303" pitchFamily="18" charset="0"/>
              </a:rPr>
              <a:t> </a:t>
            </a:r>
            <a:endParaRPr lang="fr-F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New needs</a:t>
            </a:r>
            <a:endParaRPr lang="en-GB" dirty="0">
              <a:latin typeface="Georgia" panose="02040502050405020303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88021696"/>
              </p:ext>
            </p:extLst>
          </p:nvPr>
        </p:nvGraphicFramePr>
        <p:xfrm>
          <a:off x="3075459" y="1690688"/>
          <a:ext cx="6041081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2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QUALITY? NOT REALLY…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3" y="2057400"/>
            <a:ext cx="5284744" cy="31241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00" y="1841500"/>
            <a:ext cx="4229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521411" cy="45916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eorgia" panose="02040502050405020303" pitchFamily="18" charset="0"/>
              </a:rPr>
              <a:t>Popularization of better, more intuitive, more adapted </a:t>
            </a:r>
            <a:r>
              <a:rPr lang="en-GB" dirty="0" err="1" smtClean="0">
                <a:latin typeface="Georgia" panose="02040502050405020303" pitchFamily="18" charset="0"/>
              </a:rPr>
              <a:t>softwares</a:t>
            </a:r>
            <a:endParaRPr lang="en-GB" dirty="0" smtClean="0">
              <a:latin typeface="Georgia" panose="02040502050405020303" pitchFamily="18" charset="0"/>
            </a:endParaRP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Garage Band, </a:t>
            </a:r>
            <a:r>
              <a:rPr lang="en-GB" dirty="0" err="1" smtClean="0">
                <a:latin typeface="Georgia" panose="02040502050405020303" pitchFamily="18" charset="0"/>
              </a:rPr>
              <a:t>Ableton</a:t>
            </a:r>
            <a:r>
              <a:rPr lang="en-GB" dirty="0" smtClean="0">
                <a:latin typeface="Georgia" panose="02040502050405020303" pitchFamily="18" charset="0"/>
              </a:rPr>
              <a:t>, Virtual DJ</a:t>
            </a:r>
          </a:p>
          <a:p>
            <a:pPr marL="457200" lvl="1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lvl="1"/>
            <a:endParaRPr lang="en-GB" dirty="0" smtClean="0">
              <a:latin typeface="Georgia" panose="02040502050405020303" pitchFamily="18" charset="0"/>
            </a:endParaRPr>
          </a:p>
          <a:p>
            <a:pPr lvl="1"/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Streaming platforms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Freemium 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Premium</a:t>
            </a:r>
          </a:p>
          <a:p>
            <a:pPr lvl="1"/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1410887"/>
            <a:ext cx="2296813" cy="22968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32" y="4280316"/>
            <a:ext cx="1771135" cy="216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http://img.talkandroid.com/uploads/2013/06/unnam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38" y="4014608"/>
            <a:ext cx="3497461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Solutions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Creative Commons (“CC”)</a:t>
            </a:r>
          </a:p>
          <a:p>
            <a:pPr marL="457200" lvl="1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smtClean="0">
                <a:latin typeface="Georgia" panose="02040502050405020303" pitchFamily="18" charset="0"/>
                <a:sym typeface="Wingdings" panose="05000000000000000000" pitchFamily="2" charset="2"/>
              </a:rPr>
              <a:t>Alternative to “All rights reserved”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smtClean="0">
                <a:latin typeface="Georgia" panose="02040502050405020303" pitchFamily="18" charset="0"/>
                <a:sym typeface="Wingdings" panose="05000000000000000000" pitchFamily="2" charset="2"/>
              </a:rPr>
              <a:t>Support free transfer and modification </a:t>
            </a:r>
            <a:endParaRPr lang="en-GB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0" y="3778722"/>
            <a:ext cx="3876675" cy="2809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41" y="4183620"/>
            <a:ext cx="4000156" cy="20000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56886" y="4539049"/>
            <a:ext cx="1804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eorgia" panose="02040502050405020303" pitchFamily="18" charset="0"/>
              </a:rPr>
              <a:t>Are </a:t>
            </a:r>
            <a:r>
              <a:rPr lang="fr-FR" dirty="0" err="1" smtClean="0">
                <a:latin typeface="Georgia" panose="02040502050405020303" pitchFamily="18" charset="0"/>
              </a:rPr>
              <a:t>they</a:t>
            </a:r>
            <a:r>
              <a:rPr lang="fr-FR" dirty="0" smtClean="0">
                <a:latin typeface="Georgia" panose="02040502050405020303" pitchFamily="18" charset="0"/>
              </a:rPr>
              <a:t> acceptable solutions ?</a:t>
            </a:r>
          </a:p>
          <a:p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910848"/>
            <a:ext cx="3237102" cy="77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9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308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Georgia</vt:lpstr>
      <vt:lpstr>Wingdings</vt:lpstr>
      <vt:lpstr>Vapor Trail</vt:lpstr>
      <vt:lpstr>The Music Industry</vt:lpstr>
      <vt:lpstr>PowerPoint Presentation</vt:lpstr>
      <vt:lpstr>What is the music industry ?</vt:lpstr>
      <vt:lpstr>Today’s reality</vt:lpstr>
      <vt:lpstr>So, is the music industry in crisis ?</vt:lpstr>
      <vt:lpstr>New needs</vt:lpstr>
      <vt:lpstr>QUALITY? NOT REALLY…</vt:lpstr>
      <vt:lpstr>Solutions</vt:lpstr>
      <vt:lpstr>Solutions</vt:lpstr>
      <vt:lpstr>Music as an Experience</vt:lpstr>
      <vt:lpstr>The “New Music”</vt:lpstr>
      <vt:lpstr>QLEEK CASE</vt:lpstr>
      <vt:lpstr>Hatsune Miku Case</vt:lpstr>
      <vt:lpstr>Hatsune Miku Case</vt:lpstr>
      <vt:lpstr>The music becomes you ….</vt:lpstr>
      <vt:lpstr>… and you Become The Music</vt:lpstr>
      <vt:lpstr>Oculus rift</vt:lpstr>
      <vt:lpstr>MI.MU Gloves</vt:lpstr>
      <vt:lpstr>V-Motion PRoject</vt:lpstr>
      <vt:lpstr>The Piracy “issue”</vt:lpstr>
      <vt:lpstr>PowerPoint Presentation</vt:lpstr>
      <vt:lpstr>Thanks for your attention!  QUESTIONS?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</dc:creator>
  <cp:lastModifiedBy>GOETHALS Frank</cp:lastModifiedBy>
  <cp:revision>12</cp:revision>
  <cp:lastPrinted>2015-10-14T21:39:11Z</cp:lastPrinted>
  <dcterms:created xsi:type="dcterms:W3CDTF">2013-07-15T20:26:09Z</dcterms:created>
  <dcterms:modified xsi:type="dcterms:W3CDTF">2015-11-10T22:19:55Z</dcterms:modified>
</cp:coreProperties>
</file>