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9144000" cy="5143500" type="screen16x9"/>
  <p:notesSz cx="6858000" cy="9144000"/>
  <p:embeddedFontLst>
    <p:embeddedFont>
      <p:font typeface="Raleway" panose="020B0604020202020204" charset="0"/>
      <p:regular r:id="rId24"/>
      <p:bold r:id="rId25"/>
    </p:embeddedFont>
    <p:embeddedFont>
      <p:font typeface="Lato" panose="020B0604020202020204" charset="0"/>
      <p:regular r:id="rId26"/>
      <p:bold r:id="rId27"/>
      <p:italic r:id="rId28"/>
      <p:boldItalic r:id="rId29"/>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s Blaas" initials="" lastIdx="3" clrIdx="0"/>
  <p:cmAuthor id="1" name="alx Gd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0A5B1C-28EF-42AF-9022-16414B740E14}">
  <a:tblStyle styleId="{080A5B1C-28EF-42AF-9022-16414B740E1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Trend</p:text>
  </p:cm>
</p:cmLst>
</file>

<file path=ppt/comments/comment2.xml><?xml version="1.0" encoding="utf-8"?>
<p:cmLst xmlns:a="http://schemas.openxmlformats.org/drawingml/2006/main" xmlns:r="http://schemas.openxmlformats.org/officeDocument/2006/relationships" xmlns:p="http://schemas.openxmlformats.org/presentationml/2006/main">
  <p:cm authorId="0" idx="3">
    <p:pos x="6000" y="0"/>
    <p:text>Link to theory: increase in dimensions. transport  increasingly in 3rd dimension (air)</p:text>
  </p:cm>
  <p:cm authorId="1" idx="1">
    <p:pos x="6000" y="100"/>
    <p:text>ok :)</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
    <p:pos x="6000" y="0"/>
    <p:text>Trend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759181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usinessinsider.com/delivery-fee-for-amazon-prime-air-2015-4?IR=T"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youtube.com/watch?v=98BIu9dpwHU" TargetMode="External"/><Relationship Id="rId4" Type="http://schemas.openxmlformats.org/officeDocument/2006/relationships/hyperlink" Target="http://www.amazon.com/b?node=803772001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3dprint.com/46934/amazon-3d-printing-paten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youtu.be/SkxKF2cxHg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5ZhwErxXBC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xQVxnKVw0J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4106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1379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0044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200" u="sng">
                <a:solidFill>
                  <a:srgbClr val="0000FF"/>
                </a:solidFill>
                <a:latin typeface="Raleway"/>
                <a:ea typeface="Raleway"/>
                <a:cs typeface="Raleway"/>
                <a:sym typeface="Raleway"/>
                <a:hlinkClick r:id="rId3"/>
              </a:rPr>
              <a:t>http://www.businessinsider.com/delivery-fee-for-amazon-prime-air-2015-4?IR=T</a:t>
            </a:r>
          </a:p>
          <a:p>
            <a:pPr lvl="0" rtl="0">
              <a:lnSpc>
                <a:spcPct val="115000"/>
              </a:lnSpc>
              <a:spcBef>
                <a:spcPts val="0"/>
              </a:spcBef>
              <a:buNone/>
            </a:pPr>
            <a:r>
              <a:rPr lang="en" sz="1200" u="sng">
                <a:solidFill>
                  <a:schemeClr val="hlink"/>
                </a:solidFill>
                <a:latin typeface="Raleway"/>
                <a:ea typeface="Raleway"/>
                <a:cs typeface="Raleway"/>
                <a:sym typeface="Raleway"/>
                <a:hlinkClick r:id="rId4"/>
              </a:rPr>
              <a:t>http://www.amazon.com/b?node=8037720011</a:t>
            </a:r>
          </a:p>
          <a:p>
            <a:pPr lvl="0" rtl="0">
              <a:lnSpc>
                <a:spcPct val="115000"/>
              </a:lnSpc>
              <a:spcBef>
                <a:spcPts val="0"/>
              </a:spcBef>
              <a:buClr>
                <a:schemeClr val="dk2"/>
              </a:buClr>
              <a:buSzPct val="91666"/>
              <a:buFont typeface="Arial"/>
              <a:buNone/>
            </a:pPr>
            <a:r>
              <a:rPr lang="en" sz="1200">
                <a:solidFill>
                  <a:srgbClr val="FF0000"/>
                </a:solidFill>
                <a:latin typeface="Raleway"/>
                <a:ea typeface="Raleway"/>
                <a:cs typeface="Raleway"/>
                <a:sym typeface="Raleway"/>
              </a:rPr>
              <a:t>Amazon air prime vidéo</a:t>
            </a:r>
          </a:p>
          <a:p>
            <a:pPr lvl="0" rtl="0">
              <a:lnSpc>
                <a:spcPct val="115000"/>
              </a:lnSpc>
              <a:spcBef>
                <a:spcPts val="0"/>
              </a:spcBef>
              <a:buClr>
                <a:schemeClr val="dk2"/>
              </a:buClr>
              <a:buSzPct val="91666"/>
              <a:buFont typeface="Arial"/>
              <a:buNone/>
            </a:pPr>
            <a:r>
              <a:rPr lang="en" sz="1200">
                <a:solidFill>
                  <a:srgbClr val="222222"/>
                </a:solidFill>
                <a:latin typeface="Raleway"/>
                <a:ea typeface="Raleway"/>
                <a:cs typeface="Raleway"/>
                <a:sym typeface="Raleway"/>
                <a:hlinkClick r:id="rId5"/>
              </a:rPr>
              <a:t>h</a:t>
            </a:r>
            <a:r>
              <a:rPr lang="en" sz="1200" u="sng">
                <a:solidFill>
                  <a:srgbClr val="1155CC"/>
                </a:solidFill>
                <a:latin typeface="Raleway"/>
                <a:ea typeface="Raleway"/>
                <a:cs typeface="Raleway"/>
                <a:sym typeface="Raleway"/>
                <a:hlinkClick r:id="rId5"/>
              </a:rPr>
              <a:t>ttps://www.youtube.com/watch?v=98BIu9dpwHU</a:t>
            </a:r>
          </a:p>
          <a:p>
            <a:pPr lvl="0" rtl="0">
              <a:lnSpc>
                <a:spcPct val="115000"/>
              </a:lnSpc>
              <a:spcBef>
                <a:spcPts val="0"/>
              </a:spcBef>
              <a:buClr>
                <a:schemeClr val="dk2"/>
              </a:buClr>
              <a:buFont typeface="Arial"/>
              <a:buNone/>
            </a:pPr>
            <a:endParaRPr sz="1800">
              <a:solidFill>
                <a:schemeClr val="dk2"/>
              </a:solidFill>
              <a:latin typeface="Lato"/>
              <a:ea typeface="Lato"/>
              <a:cs typeface="Lato"/>
              <a:sym typeface="Lato"/>
            </a:endParaRPr>
          </a:p>
          <a:p>
            <a:pPr>
              <a:spcBef>
                <a:spcPts val="0"/>
              </a:spcBef>
              <a:buNone/>
            </a:pPr>
            <a:endParaRPr/>
          </a:p>
        </p:txBody>
      </p:sp>
    </p:spTree>
    <p:extLst>
      <p:ext uri="{BB962C8B-B14F-4D97-AF65-F5344CB8AC3E}">
        <p14:creationId xmlns:p14="http://schemas.microsoft.com/office/powerpoint/2010/main" val="407609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2"/>
              </a:buClr>
              <a:buSzPct val="78571"/>
              <a:buFont typeface="Arial"/>
              <a:buNone/>
            </a:pPr>
            <a:r>
              <a:rPr lang="en" sz="1400" u="sng">
                <a:solidFill>
                  <a:schemeClr val="hlink"/>
                </a:solidFill>
                <a:latin typeface="Raleway"/>
                <a:ea typeface="Raleway"/>
                <a:cs typeface="Raleway"/>
                <a:sym typeface="Raleway"/>
                <a:hlinkClick r:id="rId3"/>
              </a:rPr>
              <a:t>http://3dprint.com/46934/amazon-3d-printing-patent/</a:t>
            </a:r>
          </a:p>
          <a:p>
            <a:pPr lvl="0" rtl="0">
              <a:lnSpc>
                <a:spcPct val="115000"/>
              </a:lnSpc>
              <a:spcBef>
                <a:spcPts val="0"/>
              </a:spcBef>
              <a:buClr>
                <a:schemeClr val="dk2"/>
              </a:buClr>
              <a:buSzPct val="122222"/>
              <a:buFont typeface="Arial"/>
              <a:buNone/>
            </a:pPr>
            <a:r>
              <a:rPr lang="en" sz="850" u="sng">
                <a:solidFill>
                  <a:schemeClr val="hlink"/>
                </a:solidFill>
                <a:hlinkClick r:id="rId4"/>
              </a:rPr>
              <a:t>https://youtu.be/SkxKF2cxHgY</a:t>
            </a:r>
          </a:p>
          <a:p>
            <a:pPr lvl="0" rtl="0">
              <a:lnSpc>
                <a:spcPct val="115000"/>
              </a:lnSpc>
              <a:spcBef>
                <a:spcPts val="0"/>
              </a:spcBef>
              <a:buClr>
                <a:schemeClr val="dk2"/>
              </a:buClr>
              <a:buSzPct val="122222"/>
              <a:buFont typeface="Arial"/>
              <a:buNone/>
            </a:pPr>
            <a:r>
              <a:rPr lang="en" sz="850" u="sng">
                <a:solidFill>
                  <a:schemeClr val="hlink"/>
                </a:solidFill>
                <a:hlinkClick r:id="rId3"/>
              </a:rPr>
              <a:t>http://3dprint.com/46934/amazon-3d-printing-patent/</a:t>
            </a:r>
          </a:p>
          <a:p>
            <a:pPr lvl="0" rtl="0">
              <a:lnSpc>
                <a:spcPct val="115000"/>
              </a:lnSpc>
              <a:spcBef>
                <a:spcPts val="0"/>
              </a:spcBef>
              <a:buClr>
                <a:schemeClr val="dk2"/>
              </a:buClr>
              <a:buFont typeface="Arial"/>
              <a:buNone/>
            </a:pPr>
            <a:endParaRPr sz="850">
              <a:solidFill>
                <a:srgbClr val="BBBBBB"/>
              </a:solidFill>
            </a:endParaRPr>
          </a:p>
        </p:txBody>
      </p:sp>
    </p:spTree>
    <p:extLst>
      <p:ext uri="{BB962C8B-B14F-4D97-AF65-F5344CB8AC3E}">
        <p14:creationId xmlns:p14="http://schemas.microsoft.com/office/powerpoint/2010/main" val="178908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rgbClr val="FF0000"/>
                </a:solidFill>
              </a:rPr>
              <a:t>Amazon on my way:</a:t>
            </a:r>
          </a:p>
          <a:p>
            <a:pPr rtl="0">
              <a:spcBef>
                <a:spcPts val="0"/>
              </a:spcBef>
              <a:buNone/>
            </a:pPr>
            <a:r>
              <a:rPr lang="en" u="sng">
                <a:solidFill>
                  <a:schemeClr val="hlink"/>
                </a:solidFill>
                <a:hlinkClick r:id="rId3"/>
              </a:rPr>
              <a:t>https://www.youtube.com/watch?v=5ZhwErxXBC4</a:t>
            </a:r>
          </a:p>
          <a:p>
            <a:pPr>
              <a:spcBef>
                <a:spcPts val="0"/>
              </a:spcBef>
              <a:buNone/>
            </a:pPr>
            <a:r>
              <a:rPr lang="en"/>
              <a:t>http://techcrunch.com/2015/06/16/amazon-on-my-way-same-day-for-pay/</a:t>
            </a:r>
          </a:p>
        </p:txBody>
      </p:sp>
    </p:spTree>
    <p:extLst>
      <p:ext uri="{BB962C8B-B14F-4D97-AF65-F5344CB8AC3E}">
        <p14:creationId xmlns:p14="http://schemas.microsoft.com/office/powerpoint/2010/main" val="493349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https://www.youtube.com/watch?v=xQVxnKVw0Jo</a:t>
            </a:r>
          </a:p>
          <a:p>
            <a:pPr>
              <a:spcBef>
                <a:spcPts val="0"/>
              </a:spcBef>
              <a:buNone/>
            </a:pPr>
            <a:r>
              <a:rPr lang="en"/>
              <a:t>https://www.roadie.com/</a:t>
            </a:r>
          </a:p>
        </p:txBody>
      </p:sp>
    </p:spTree>
    <p:extLst>
      <p:ext uri="{BB962C8B-B14F-4D97-AF65-F5344CB8AC3E}">
        <p14:creationId xmlns:p14="http://schemas.microsoft.com/office/powerpoint/2010/main" val="319497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Boundary Break down Theory -&gt; distinct IT systems for company functions -&gt; </a:t>
            </a:r>
          </a:p>
        </p:txBody>
      </p:sp>
    </p:spTree>
    <p:extLst>
      <p:ext uri="{BB962C8B-B14F-4D97-AF65-F5344CB8AC3E}">
        <p14:creationId xmlns:p14="http://schemas.microsoft.com/office/powerpoint/2010/main" val="1833670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Many boundaries -&gt; Few Boundaries -&gt; Integration and Intelligence from all of the data generated by a company or its environment</a:t>
            </a:r>
          </a:p>
          <a:p>
            <a:pPr>
              <a:spcBef>
                <a:spcPts val="0"/>
              </a:spcBef>
              <a:buNone/>
            </a:pPr>
            <a:r>
              <a:rPr lang="en"/>
              <a:t>example for the field stage in the dynamization theory</a:t>
            </a:r>
          </a:p>
        </p:txBody>
      </p:sp>
    </p:spTree>
    <p:extLst>
      <p:ext uri="{BB962C8B-B14F-4D97-AF65-F5344CB8AC3E}">
        <p14:creationId xmlns:p14="http://schemas.microsoft.com/office/powerpoint/2010/main" val="2526397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Increasing Asymmetry: logistics matched to personal needs</a:t>
            </a:r>
          </a:p>
          <a:p>
            <a:pPr lvl="0">
              <a:spcBef>
                <a:spcPts val="0"/>
              </a:spcBef>
              <a:buClr>
                <a:schemeClr val="dk2"/>
              </a:buClr>
              <a:buSzPct val="100000"/>
              <a:buFont typeface="Arial"/>
              <a:buNone/>
            </a:pPr>
            <a:r>
              <a:rPr lang="en"/>
              <a:t>Decrease human involvement: total automation</a:t>
            </a:r>
          </a:p>
        </p:txBody>
      </p:sp>
    </p:spTree>
    <p:extLst>
      <p:ext uri="{BB962C8B-B14F-4D97-AF65-F5344CB8AC3E}">
        <p14:creationId xmlns:p14="http://schemas.microsoft.com/office/powerpoint/2010/main" val="385073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Reduction of complexity: nothing to touch</a:t>
            </a:r>
          </a:p>
          <a:p>
            <a:pPr lvl="0" rtl="0">
              <a:spcBef>
                <a:spcPts val="0"/>
              </a:spcBef>
              <a:buClr>
                <a:schemeClr val="dk2"/>
              </a:buClr>
              <a:buSzPct val="100000"/>
              <a:buFont typeface="Arial"/>
              <a:buNone/>
            </a:pPr>
            <a:r>
              <a:rPr lang="en"/>
              <a:t>Increasing transparency: customer gets more and more transparent</a:t>
            </a:r>
          </a:p>
          <a:p>
            <a:pPr>
              <a:spcBef>
                <a:spcPts val="0"/>
              </a:spcBef>
              <a:buNone/>
            </a:pPr>
            <a:endParaRPr/>
          </a:p>
        </p:txBody>
      </p:sp>
    </p:spTree>
    <p:extLst>
      <p:ext uri="{BB962C8B-B14F-4D97-AF65-F5344CB8AC3E}">
        <p14:creationId xmlns:p14="http://schemas.microsoft.com/office/powerpoint/2010/main" val="276193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Why is logistics important? If we compare the companies that excel at logistics, we see that they have something in common. They all are known for their relatively low prices, because they are in the Customer Buying Hierarchy step “Price”. They can offer these small prices, because they invested heavily in their logistics. Walmart was among the first to introduce computers, barcodes and even launched its own satellite to better process information. Today, the share of logistics of total costs is only half of those of the next competitor. Zara has a product to market time of a few weeks. If Madonna is on an Europe tour, she can sing before a Spanish audience wearing the same clothes she wore a couple of weeks ago in Amsterdam.</a:t>
            </a:r>
          </a:p>
        </p:txBody>
      </p:sp>
    </p:spTree>
    <p:extLst>
      <p:ext uri="{BB962C8B-B14F-4D97-AF65-F5344CB8AC3E}">
        <p14:creationId xmlns:p14="http://schemas.microsoft.com/office/powerpoint/2010/main" val="321288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57649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7924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 logistics, we can distinguish between three activities a company needs to optimize: Inbound, Internal movement, and outbound. These activities are ideally highly integrated and embedded into a net of data.</a:t>
            </a:r>
          </a:p>
        </p:txBody>
      </p:sp>
    </p:spTree>
    <p:extLst>
      <p:ext uri="{BB962C8B-B14F-4D97-AF65-F5344CB8AC3E}">
        <p14:creationId xmlns:p14="http://schemas.microsoft.com/office/powerpoint/2010/main" val="391625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440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r>
              <a:rPr lang="en"/>
              <a:t>These cars have since driven over 1.7 million miles and have only been involved in 11 accidents, all caused by humans and not the computers</a:t>
            </a:r>
          </a:p>
          <a:p>
            <a:pPr>
              <a:spcBef>
                <a:spcPts val="0"/>
              </a:spcBef>
              <a:buNone/>
            </a:pPr>
            <a:endParaRPr/>
          </a:p>
        </p:txBody>
      </p:sp>
    </p:spTree>
    <p:extLst>
      <p:ext uri="{BB962C8B-B14F-4D97-AF65-F5344CB8AC3E}">
        <p14:creationId xmlns:p14="http://schemas.microsoft.com/office/powerpoint/2010/main" val="130468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6816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p>
          <a:p>
            <a:pPr>
              <a:spcBef>
                <a:spcPts val="0"/>
              </a:spcBef>
              <a:buNone/>
            </a:pPr>
            <a:endParaRPr/>
          </a:p>
        </p:txBody>
      </p:sp>
    </p:spTree>
    <p:extLst>
      <p:ext uri="{BB962C8B-B14F-4D97-AF65-F5344CB8AC3E}">
        <p14:creationId xmlns:p14="http://schemas.microsoft.com/office/powerpoint/2010/main" val="244561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2248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3806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cxnSp>
        <p:nvCxnSpPr>
          <p:cNvPr id="9" name="Shape 9"/>
          <p:cNvCxnSpPr/>
          <p:nvPr/>
        </p:nvCxnSpPr>
        <p:spPr>
          <a:xfrm>
            <a:off x="2477724" y="415650"/>
            <a:ext cx="6244199" cy="0"/>
          </a:xfrm>
          <a:prstGeom prst="straightConnector1">
            <a:avLst/>
          </a:prstGeom>
          <a:noFill/>
          <a:ln w="38100" cap="flat" cmpd="sng">
            <a:solidFill>
              <a:schemeClr val="lt1"/>
            </a:solidFill>
            <a:prstDash val="solid"/>
            <a:round/>
            <a:headEnd type="none" w="med" len="med"/>
            <a:tailEnd type="none" w="med" len="med"/>
          </a:ln>
        </p:spPr>
      </p:cxnSp>
      <p:cxnSp>
        <p:nvCxnSpPr>
          <p:cNvPr id="10" name="Shape 10"/>
          <p:cNvCxnSpPr/>
          <p:nvPr/>
        </p:nvCxnSpPr>
        <p:spPr>
          <a:xfrm>
            <a:off x="2477724" y="4740000"/>
            <a:ext cx="6244199" cy="0"/>
          </a:xfrm>
          <a:prstGeom prst="straightConnector1">
            <a:avLst/>
          </a:prstGeom>
          <a:noFill/>
          <a:ln w="19050" cap="flat" cmpd="sng">
            <a:solidFill>
              <a:schemeClr val="lt1"/>
            </a:solidFill>
            <a:prstDash val="solid"/>
            <a:round/>
            <a:headEnd type="none" w="med" len="med"/>
            <a:tailEnd type="none" w="med" len="med"/>
          </a:ln>
        </p:spPr>
      </p:cxnSp>
      <p:cxnSp>
        <p:nvCxnSpPr>
          <p:cNvPr id="11" name="Shape 11"/>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12" name="Shape 12"/>
          <p:cNvSpPr txBox="1">
            <a:spLocks noGrp="1"/>
          </p:cNvSpPr>
          <p:nvPr>
            <p:ph type="ctrTitle"/>
          </p:nvPr>
        </p:nvSpPr>
        <p:spPr>
          <a:xfrm>
            <a:off x="2371725" y="630225"/>
            <a:ext cx="6331500" cy="1541999"/>
          </a:xfrm>
          <a:prstGeom prst="rect">
            <a:avLst/>
          </a:prstGeom>
        </p:spPr>
        <p:txBody>
          <a:bodyPr lIns="91425" tIns="91425" rIns="91425" bIns="91425" anchor="t" anchorCtr="0"/>
          <a:lstStyle>
            <a:lvl1pPr rtl="0">
              <a:spcBef>
                <a:spcPts val="0"/>
              </a:spcBef>
              <a:buClr>
                <a:schemeClr val="lt1"/>
              </a:buClr>
              <a:buSzPct val="100000"/>
              <a:defRPr sz="4800">
                <a:solidFill>
                  <a:schemeClr val="lt1"/>
                </a:solidFill>
              </a:defRPr>
            </a:lvl1pPr>
            <a:lvl2pPr rtl="0">
              <a:spcBef>
                <a:spcPts val="0"/>
              </a:spcBef>
              <a:buClr>
                <a:schemeClr val="lt1"/>
              </a:buClr>
              <a:buSzPct val="100000"/>
              <a:defRPr sz="4800">
                <a:solidFill>
                  <a:schemeClr val="lt1"/>
                </a:solidFill>
              </a:defRPr>
            </a:lvl2pPr>
            <a:lvl3pPr rtl="0">
              <a:spcBef>
                <a:spcPts val="0"/>
              </a:spcBef>
              <a:buClr>
                <a:schemeClr val="lt1"/>
              </a:buClr>
              <a:buSzPct val="100000"/>
              <a:defRPr sz="4800">
                <a:solidFill>
                  <a:schemeClr val="lt1"/>
                </a:solidFill>
              </a:defRPr>
            </a:lvl3pPr>
            <a:lvl4pPr rtl="0">
              <a:spcBef>
                <a:spcPts val="0"/>
              </a:spcBef>
              <a:buClr>
                <a:schemeClr val="lt1"/>
              </a:buClr>
              <a:buSzPct val="100000"/>
              <a:defRPr sz="4800">
                <a:solidFill>
                  <a:schemeClr val="lt1"/>
                </a:solidFill>
              </a:defRPr>
            </a:lvl4pPr>
            <a:lvl5pPr rtl="0">
              <a:spcBef>
                <a:spcPts val="0"/>
              </a:spcBef>
              <a:buClr>
                <a:schemeClr val="lt1"/>
              </a:buClr>
              <a:buSzPct val="100000"/>
              <a:defRPr sz="4800">
                <a:solidFill>
                  <a:schemeClr val="lt1"/>
                </a:solidFill>
              </a:defRPr>
            </a:lvl5pPr>
            <a:lvl6pPr rtl="0">
              <a:spcBef>
                <a:spcPts val="0"/>
              </a:spcBef>
              <a:buClr>
                <a:schemeClr val="lt1"/>
              </a:buClr>
              <a:buSzPct val="100000"/>
              <a:defRPr sz="4800">
                <a:solidFill>
                  <a:schemeClr val="lt1"/>
                </a:solidFill>
              </a:defRPr>
            </a:lvl6pPr>
            <a:lvl7pPr rtl="0">
              <a:spcBef>
                <a:spcPts val="0"/>
              </a:spcBef>
              <a:buClr>
                <a:schemeClr val="lt1"/>
              </a:buClr>
              <a:buSzPct val="100000"/>
              <a:defRPr sz="4800">
                <a:solidFill>
                  <a:schemeClr val="lt1"/>
                </a:solidFill>
              </a:defRPr>
            </a:lvl7pPr>
            <a:lvl8pPr rtl="0">
              <a:spcBef>
                <a:spcPts val="0"/>
              </a:spcBef>
              <a:buClr>
                <a:schemeClr val="lt1"/>
              </a:buClr>
              <a:buSzPct val="100000"/>
              <a:defRPr sz="4800">
                <a:solidFill>
                  <a:schemeClr val="lt1"/>
                </a:solidFill>
              </a:defRPr>
            </a:lvl8pPr>
            <a:lvl9pPr rtl="0">
              <a:spcBef>
                <a:spcPts val="0"/>
              </a:spcBef>
              <a:buClr>
                <a:schemeClr val="lt1"/>
              </a:buClr>
              <a:buSzPct val="100000"/>
              <a:defRPr sz="4800">
                <a:solidFill>
                  <a:schemeClr val="lt1"/>
                </a:solidFill>
              </a:defRPr>
            </a:lvl9pPr>
          </a:lstStyle>
          <a:p>
            <a:endParaRPr/>
          </a:p>
        </p:txBody>
      </p:sp>
      <p:sp>
        <p:nvSpPr>
          <p:cNvPr id="13" name="Shape 13"/>
          <p:cNvSpPr txBox="1">
            <a:spLocks noGrp="1"/>
          </p:cNvSpPr>
          <p:nvPr>
            <p:ph type="subTitle" idx="1"/>
          </p:nvPr>
        </p:nvSpPr>
        <p:spPr>
          <a:xfrm>
            <a:off x="2390266" y="3238450"/>
            <a:ext cx="6331500" cy="1241699"/>
          </a:xfrm>
          <a:prstGeom prst="rect">
            <a:avLst/>
          </a:prstGeom>
        </p:spPr>
        <p:txBody>
          <a:bodyPr lIns="91425" tIns="91425" rIns="91425" bIns="91425" anchor="b" anchorCtr="0"/>
          <a:lstStyle>
            <a:lvl1pPr rtl="0">
              <a:lnSpc>
                <a:spcPct val="100000"/>
              </a:lnSpc>
              <a:spcBef>
                <a:spcPts val="0"/>
              </a:spcBef>
              <a:spcAft>
                <a:spcPts val="0"/>
              </a:spcAft>
              <a:buClr>
                <a:schemeClr val="lt1"/>
              </a:buClr>
              <a:buNone/>
              <a:defRPr>
                <a:solidFill>
                  <a:schemeClr val="lt1"/>
                </a:solidFill>
              </a:defRPr>
            </a:lvl1pPr>
            <a:lvl2pPr rtl="0">
              <a:lnSpc>
                <a:spcPct val="100000"/>
              </a:lnSpc>
              <a:spcBef>
                <a:spcPts val="0"/>
              </a:spcBef>
              <a:spcAft>
                <a:spcPts val="0"/>
              </a:spcAft>
              <a:buClr>
                <a:schemeClr val="lt1"/>
              </a:buClr>
              <a:buSzPct val="100000"/>
              <a:buNone/>
              <a:defRPr sz="1800">
                <a:solidFill>
                  <a:schemeClr val="lt1"/>
                </a:solidFill>
              </a:defRPr>
            </a:lvl2pPr>
            <a:lvl3pPr rtl="0">
              <a:lnSpc>
                <a:spcPct val="100000"/>
              </a:lnSpc>
              <a:spcBef>
                <a:spcPts val="0"/>
              </a:spcBef>
              <a:spcAft>
                <a:spcPts val="0"/>
              </a:spcAft>
              <a:buClr>
                <a:schemeClr val="lt1"/>
              </a:buClr>
              <a:buSzPct val="100000"/>
              <a:buNone/>
              <a:defRPr sz="1800">
                <a:solidFill>
                  <a:schemeClr val="lt1"/>
                </a:solidFill>
              </a:defRPr>
            </a:lvl3pPr>
            <a:lvl4pPr rtl="0">
              <a:lnSpc>
                <a:spcPct val="100000"/>
              </a:lnSpc>
              <a:spcBef>
                <a:spcPts val="0"/>
              </a:spcBef>
              <a:spcAft>
                <a:spcPts val="0"/>
              </a:spcAft>
              <a:buClr>
                <a:schemeClr val="lt1"/>
              </a:buClr>
              <a:buSzPct val="100000"/>
              <a:buNone/>
              <a:defRPr sz="1800">
                <a:solidFill>
                  <a:schemeClr val="lt1"/>
                </a:solidFill>
              </a:defRPr>
            </a:lvl4pPr>
            <a:lvl5pPr rtl="0">
              <a:lnSpc>
                <a:spcPct val="100000"/>
              </a:lnSpc>
              <a:spcBef>
                <a:spcPts val="0"/>
              </a:spcBef>
              <a:spcAft>
                <a:spcPts val="0"/>
              </a:spcAft>
              <a:buClr>
                <a:schemeClr val="lt1"/>
              </a:buClr>
              <a:buSzPct val="100000"/>
              <a:buNone/>
              <a:defRPr sz="1800">
                <a:solidFill>
                  <a:schemeClr val="lt1"/>
                </a:solidFill>
              </a:defRPr>
            </a:lvl5pPr>
            <a:lvl6pPr rtl="0">
              <a:lnSpc>
                <a:spcPct val="100000"/>
              </a:lnSpc>
              <a:spcBef>
                <a:spcPts val="0"/>
              </a:spcBef>
              <a:spcAft>
                <a:spcPts val="0"/>
              </a:spcAft>
              <a:buClr>
                <a:schemeClr val="lt1"/>
              </a:buClr>
              <a:buSzPct val="100000"/>
              <a:buNone/>
              <a:defRPr sz="1800">
                <a:solidFill>
                  <a:schemeClr val="lt1"/>
                </a:solidFill>
              </a:defRPr>
            </a:lvl6pPr>
            <a:lvl7pPr rtl="0">
              <a:lnSpc>
                <a:spcPct val="100000"/>
              </a:lnSpc>
              <a:spcBef>
                <a:spcPts val="0"/>
              </a:spcBef>
              <a:spcAft>
                <a:spcPts val="0"/>
              </a:spcAft>
              <a:buClr>
                <a:schemeClr val="lt1"/>
              </a:buClr>
              <a:buSzPct val="100000"/>
              <a:buNone/>
              <a:defRPr sz="1800">
                <a:solidFill>
                  <a:schemeClr val="lt1"/>
                </a:solidFill>
              </a:defRPr>
            </a:lvl7pPr>
            <a:lvl8pPr rtl="0">
              <a:lnSpc>
                <a:spcPct val="100000"/>
              </a:lnSpc>
              <a:spcBef>
                <a:spcPts val="0"/>
              </a:spcBef>
              <a:spcAft>
                <a:spcPts val="0"/>
              </a:spcAft>
              <a:buClr>
                <a:schemeClr val="lt1"/>
              </a:buClr>
              <a:buSzPct val="100000"/>
              <a:buNone/>
              <a:defRPr sz="1800">
                <a:solidFill>
                  <a:schemeClr val="lt1"/>
                </a:solidFill>
              </a:defRPr>
            </a:lvl8pPr>
            <a:lvl9pPr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9"/>
        <p:cNvGrpSpPr/>
        <p:nvPr/>
      </p:nvGrpSpPr>
      <p:grpSpPr>
        <a:xfrm>
          <a:off x="0" y="0"/>
          <a:ext cx="0" cy="0"/>
          <a:chOff x="0" y="0"/>
          <a:chExt cx="0" cy="0"/>
        </a:xfrm>
      </p:grpSpPr>
      <p:cxnSp>
        <p:nvCxnSpPr>
          <p:cNvPr id="60" name="Shape 60"/>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61" name="Shape 61"/>
          <p:cNvCxnSpPr/>
          <p:nvPr/>
        </p:nvCxnSpPr>
        <p:spPr>
          <a:xfrm>
            <a:off x="425200" y="415650"/>
            <a:ext cx="8296799" cy="0"/>
          </a:xfrm>
          <a:prstGeom prst="straightConnector1">
            <a:avLst/>
          </a:prstGeom>
          <a:noFill/>
          <a:ln w="38100" cap="flat" cmpd="sng">
            <a:solidFill>
              <a:schemeClr val="dk2"/>
            </a:solidFill>
            <a:prstDash val="solid"/>
            <a:round/>
            <a:headEnd type="none" w="med" len="med"/>
            <a:tailEnd type="none" w="med" len="med"/>
          </a:ln>
        </p:spPr>
      </p:cxnSp>
      <p:sp>
        <p:nvSpPr>
          <p:cNvPr id="62" name="Shape 62"/>
          <p:cNvSpPr txBox="1">
            <a:spLocks noGrp="1"/>
          </p:cNvSpPr>
          <p:nvPr>
            <p:ph type="title"/>
          </p:nvPr>
        </p:nvSpPr>
        <p:spPr>
          <a:xfrm>
            <a:off x="853950" y="1304850"/>
            <a:ext cx="7436099" cy="1538399"/>
          </a:xfrm>
          <a:prstGeom prst="rect">
            <a:avLst/>
          </a:prstGeom>
        </p:spPr>
        <p:txBody>
          <a:bodyPr lIns="91425" tIns="91425" rIns="91425" bIns="91425" anchor="ctr" anchorCtr="0"/>
          <a:lstStyle>
            <a:lvl1pPr algn="ctr" rtl="0">
              <a:spcBef>
                <a:spcPts val="0"/>
              </a:spcBef>
              <a:buClr>
                <a:schemeClr val="dk1"/>
              </a:buClr>
              <a:buSzPct val="100000"/>
              <a:buFont typeface="Lato"/>
              <a:defRPr sz="9600">
                <a:solidFill>
                  <a:schemeClr val="dk1"/>
                </a:solidFill>
                <a:latin typeface="Lato"/>
                <a:ea typeface="Lato"/>
                <a:cs typeface="Lato"/>
                <a:sym typeface="Lato"/>
              </a:defRPr>
            </a:lvl1pPr>
            <a:lvl2pPr algn="ctr" rtl="0">
              <a:spcBef>
                <a:spcPts val="0"/>
              </a:spcBef>
              <a:buClr>
                <a:schemeClr val="dk1"/>
              </a:buClr>
              <a:buSzPct val="100000"/>
              <a:buFont typeface="Lato"/>
              <a:defRPr sz="9600">
                <a:solidFill>
                  <a:schemeClr val="dk1"/>
                </a:solidFill>
                <a:latin typeface="Lato"/>
                <a:ea typeface="Lato"/>
                <a:cs typeface="Lato"/>
                <a:sym typeface="Lato"/>
              </a:defRPr>
            </a:lvl2pPr>
            <a:lvl3pPr algn="ctr" rtl="0">
              <a:spcBef>
                <a:spcPts val="0"/>
              </a:spcBef>
              <a:buClr>
                <a:schemeClr val="dk1"/>
              </a:buClr>
              <a:buSzPct val="100000"/>
              <a:buFont typeface="Lato"/>
              <a:defRPr sz="9600">
                <a:solidFill>
                  <a:schemeClr val="dk1"/>
                </a:solidFill>
                <a:latin typeface="Lato"/>
                <a:ea typeface="Lato"/>
                <a:cs typeface="Lato"/>
                <a:sym typeface="Lato"/>
              </a:defRPr>
            </a:lvl3pPr>
            <a:lvl4pPr algn="ctr" rtl="0">
              <a:spcBef>
                <a:spcPts val="0"/>
              </a:spcBef>
              <a:buClr>
                <a:schemeClr val="dk1"/>
              </a:buClr>
              <a:buSzPct val="100000"/>
              <a:buFont typeface="Lato"/>
              <a:defRPr sz="9600">
                <a:solidFill>
                  <a:schemeClr val="dk1"/>
                </a:solidFill>
                <a:latin typeface="Lato"/>
                <a:ea typeface="Lato"/>
                <a:cs typeface="Lato"/>
                <a:sym typeface="Lato"/>
              </a:defRPr>
            </a:lvl4pPr>
            <a:lvl5pPr algn="ctr" rtl="0">
              <a:spcBef>
                <a:spcPts val="0"/>
              </a:spcBef>
              <a:buClr>
                <a:schemeClr val="dk1"/>
              </a:buClr>
              <a:buSzPct val="100000"/>
              <a:buFont typeface="Lato"/>
              <a:defRPr sz="9600">
                <a:solidFill>
                  <a:schemeClr val="dk1"/>
                </a:solidFill>
                <a:latin typeface="Lato"/>
                <a:ea typeface="Lato"/>
                <a:cs typeface="Lato"/>
                <a:sym typeface="Lato"/>
              </a:defRPr>
            </a:lvl5pPr>
            <a:lvl6pPr algn="ctr" rtl="0">
              <a:spcBef>
                <a:spcPts val="0"/>
              </a:spcBef>
              <a:buClr>
                <a:schemeClr val="dk1"/>
              </a:buClr>
              <a:buSzPct val="100000"/>
              <a:buFont typeface="Lato"/>
              <a:defRPr sz="9600">
                <a:solidFill>
                  <a:schemeClr val="dk1"/>
                </a:solidFill>
                <a:latin typeface="Lato"/>
                <a:ea typeface="Lato"/>
                <a:cs typeface="Lato"/>
                <a:sym typeface="Lato"/>
              </a:defRPr>
            </a:lvl6pPr>
            <a:lvl7pPr algn="ctr" rtl="0">
              <a:spcBef>
                <a:spcPts val="0"/>
              </a:spcBef>
              <a:buClr>
                <a:schemeClr val="dk1"/>
              </a:buClr>
              <a:buSzPct val="100000"/>
              <a:buFont typeface="Lato"/>
              <a:defRPr sz="9600">
                <a:solidFill>
                  <a:schemeClr val="dk1"/>
                </a:solidFill>
                <a:latin typeface="Lato"/>
                <a:ea typeface="Lato"/>
                <a:cs typeface="Lato"/>
                <a:sym typeface="Lato"/>
              </a:defRPr>
            </a:lvl7pPr>
            <a:lvl8pPr algn="ctr" rtl="0">
              <a:spcBef>
                <a:spcPts val="0"/>
              </a:spcBef>
              <a:buClr>
                <a:schemeClr val="dk1"/>
              </a:buClr>
              <a:buSzPct val="100000"/>
              <a:buFont typeface="Lato"/>
              <a:defRPr sz="9600">
                <a:solidFill>
                  <a:schemeClr val="dk1"/>
                </a:solidFill>
                <a:latin typeface="Lato"/>
                <a:ea typeface="Lato"/>
                <a:cs typeface="Lato"/>
                <a:sym typeface="Lato"/>
              </a:defRPr>
            </a:lvl8pPr>
            <a:lvl9pPr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3" name="Shape 63"/>
          <p:cNvSpPr txBox="1">
            <a:spLocks noGrp="1"/>
          </p:cNvSpPr>
          <p:nvPr>
            <p:ph type="body" idx="1"/>
          </p:nvPr>
        </p:nvSpPr>
        <p:spPr>
          <a:xfrm>
            <a:off x="853950" y="2919450"/>
            <a:ext cx="7436099" cy="1071599"/>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64" name="Shape 6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425200" y="415650"/>
            <a:ext cx="8296799" cy="0"/>
          </a:xfrm>
          <a:prstGeom prst="straightConnector1">
            <a:avLst/>
          </a:prstGeom>
          <a:noFill/>
          <a:ln w="38100" cap="flat" cmpd="sng">
            <a:solidFill>
              <a:schemeClr val="lt1"/>
            </a:solidFill>
            <a:prstDash val="solid"/>
            <a:round/>
            <a:headEnd type="none" w="med" len="med"/>
            <a:tailEnd type="none" w="med" len="med"/>
          </a:ln>
        </p:spPr>
      </p:cxnSp>
      <p:cxnSp>
        <p:nvCxnSpPr>
          <p:cNvPr id="17" name="Shape 17"/>
          <p:cNvCxnSpPr/>
          <p:nvPr/>
        </p:nvCxnSpPr>
        <p:spPr>
          <a:xfrm>
            <a:off x="425200" y="4740000"/>
            <a:ext cx="8296799" cy="0"/>
          </a:xfrm>
          <a:prstGeom prst="straightConnector1">
            <a:avLst/>
          </a:prstGeom>
          <a:noFill/>
          <a:ln w="19050" cap="flat" cmpd="sng">
            <a:solidFill>
              <a:schemeClr val="lt1"/>
            </a:solidFill>
            <a:prstDash val="solid"/>
            <a:round/>
            <a:headEnd type="none" w="med" len="med"/>
            <a:tailEnd type="none" w="med" len="med"/>
          </a:ln>
        </p:spPr>
      </p:cxnSp>
      <p:sp>
        <p:nvSpPr>
          <p:cNvPr id="18" name="Shape 18"/>
          <p:cNvSpPr txBox="1">
            <a:spLocks noGrp="1"/>
          </p:cNvSpPr>
          <p:nvPr>
            <p:ph type="title"/>
          </p:nvPr>
        </p:nvSpPr>
        <p:spPr>
          <a:xfrm>
            <a:off x="406425" y="1806825"/>
            <a:ext cx="8296799" cy="1541999"/>
          </a:xfrm>
          <a:prstGeom prst="rect">
            <a:avLst/>
          </a:prstGeom>
        </p:spPr>
        <p:txBody>
          <a:bodyPr lIns="91425" tIns="91425" rIns="91425" bIns="91425" anchor="ctr" anchorCtr="0"/>
          <a:lstStyle>
            <a:lvl1pPr algn="ctr" rtl="0">
              <a:spcBef>
                <a:spcPts val="0"/>
              </a:spcBef>
              <a:buClr>
                <a:schemeClr val="lt1"/>
              </a:buClr>
              <a:buSzPct val="100000"/>
              <a:defRPr sz="4800">
                <a:solidFill>
                  <a:schemeClr val="lt1"/>
                </a:solidFill>
              </a:defRPr>
            </a:lvl1pPr>
            <a:lvl2pPr algn="ctr" rtl="0">
              <a:spcBef>
                <a:spcPts val="0"/>
              </a:spcBef>
              <a:buClr>
                <a:schemeClr val="lt1"/>
              </a:buClr>
              <a:buSzPct val="100000"/>
              <a:defRPr sz="4800">
                <a:solidFill>
                  <a:schemeClr val="lt1"/>
                </a:solidFill>
              </a:defRPr>
            </a:lvl2pPr>
            <a:lvl3pPr algn="ctr" rtl="0">
              <a:spcBef>
                <a:spcPts val="0"/>
              </a:spcBef>
              <a:buClr>
                <a:schemeClr val="lt1"/>
              </a:buClr>
              <a:buSzPct val="100000"/>
              <a:defRPr sz="4800">
                <a:solidFill>
                  <a:schemeClr val="lt1"/>
                </a:solidFill>
              </a:defRPr>
            </a:lvl3pPr>
            <a:lvl4pPr algn="ctr" rtl="0">
              <a:spcBef>
                <a:spcPts val="0"/>
              </a:spcBef>
              <a:buClr>
                <a:schemeClr val="lt1"/>
              </a:buClr>
              <a:buSzPct val="100000"/>
              <a:defRPr sz="4800">
                <a:solidFill>
                  <a:schemeClr val="lt1"/>
                </a:solidFill>
              </a:defRPr>
            </a:lvl4pPr>
            <a:lvl5pPr algn="ctr" rtl="0">
              <a:spcBef>
                <a:spcPts val="0"/>
              </a:spcBef>
              <a:buClr>
                <a:schemeClr val="lt1"/>
              </a:buClr>
              <a:buSzPct val="100000"/>
              <a:defRPr sz="4800">
                <a:solidFill>
                  <a:schemeClr val="lt1"/>
                </a:solidFill>
              </a:defRPr>
            </a:lvl5pPr>
            <a:lvl6pPr algn="ctr" rtl="0">
              <a:spcBef>
                <a:spcPts val="0"/>
              </a:spcBef>
              <a:buClr>
                <a:schemeClr val="lt1"/>
              </a:buClr>
              <a:buSzPct val="100000"/>
              <a:defRPr sz="4800">
                <a:solidFill>
                  <a:schemeClr val="lt1"/>
                </a:solidFill>
              </a:defRPr>
            </a:lvl6pPr>
            <a:lvl7pPr algn="ctr" rtl="0">
              <a:spcBef>
                <a:spcPts val="0"/>
              </a:spcBef>
              <a:buClr>
                <a:schemeClr val="lt1"/>
              </a:buClr>
              <a:buSzPct val="100000"/>
              <a:defRPr sz="4800">
                <a:solidFill>
                  <a:schemeClr val="lt1"/>
                </a:solidFill>
              </a:defRPr>
            </a:lvl7pPr>
            <a:lvl8pPr algn="ctr" rtl="0">
              <a:spcBef>
                <a:spcPts val="0"/>
              </a:spcBef>
              <a:buClr>
                <a:schemeClr val="lt1"/>
              </a:buClr>
              <a:buSzPct val="100000"/>
              <a:defRPr sz="4800">
                <a:solidFill>
                  <a:schemeClr val="lt1"/>
                </a:solidFill>
              </a:defRPr>
            </a:lvl8pPr>
            <a:lvl9pPr algn="ctr" rtl="0">
              <a:spcBef>
                <a:spcPts val="0"/>
              </a:spcBef>
              <a:buClr>
                <a:schemeClr val="lt1"/>
              </a:buClr>
              <a:buSzPct val="100000"/>
              <a:defRPr sz="4800">
                <a:solidFill>
                  <a:schemeClr val="lt1"/>
                </a:solidFill>
              </a:defRPr>
            </a:lvl9pPr>
          </a:lstStyle>
          <a:p>
            <a:endParaRPr/>
          </a:p>
        </p:txBody>
      </p:sp>
      <p:sp>
        <p:nvSpPr>
          <p:cNvPr id="19" name="Shape 1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22" name="Shape 22"/>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23" name="Shape 23"/>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24" name="Shape 24"/>
          <p:cNvSpPr txBox="1">
            <a:spLocks noGrp="1"/>
          </p:cNvSpPr>
          <p:nvPr>
            <p:ph type="title"/>
          </p:nvPr>
        </p:nvSpPr>
        <p:spPr>
          <a:xfrm>
            <a:off x="2400250" y="575950"/>
            <a:ext cx="6321599" cy="635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2410112" y="1595775"/>
            <a:ext cx="6321599" cy="3002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cxnSp>
        <p:nvCxnSpPr>
          <p:cNvPr id="28" name="Shape 28"/>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29" name="Shape 29"/>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30" name="Shape 30"/>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31" name="Shape 31"/>
          <p:cNvSpPr txBox="1">
            <a:spLocks noGrp="1"/>
          </p:cNvSpPr>
          <p:nvPr>
            <p:ph type="title"/>
          </p:nvPr>
        </p:nvSpPr>
        <p:spPr>
          <a:xfrm>
            <a:off x="2400250" y="575950"/>
            <a:ext cx="6321599" cy="635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3" name="Shape 33"/>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4" name="Shape 3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03300" y="411575"/>
            <a:ext cx="8520599" cy="6396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cxnSp>
        <p:nvCxnSpPr>
          <p:cNvPr id="39" name="Shape 39"/>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40" name="Shape 40"/>
          <p:cNvSpPr txBox="1">
            <a:spLocks noGrp="1"/>
          </p:cNvSpPr>
          <p:nvPr>
            <p:ph type="title"/>
          </p:nvPr>
        </p:nvSpPr>
        <p:spPr>
          <a:xfrm>
            <a:off x="319500" y="936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41" name="Shape 41"/>
          <p:cNvSpPr txBox="1">
            <a:spLocks noGrp="1"/>
          </p:cNvSpPr>
          <p:nvPr>
            <p:ph type="body" idx="1"/>
          </p:nvPr>
        </p:nvSpPr>
        <p:spPr>
          <a:xfrm>
            <a:off x="319500" y="1846803"/>
            <a:ext cx="2807999" cy="28062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42" name="Shape 42"/>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3"/>
        <p:cNvGrpSpPr/>
        <p:nvPr/>
      </p:nvGrpSpPr>
      <p:grpSpPr>
        <a:xfrm>
          <a:off x="0" y="0"/>
          <a:ext cx="0" cy="0"/>
          <a:chOff x="0" y="0"/>
          <a:chExt cx="0" cy="0"/>
        </a:xfrm>
      </p:grpSpPr>
      <p:cxnSp>
        <p:nvCxnSpPr>
          <p:cNvPr id="44" name="Shape 44"/>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45" name="Shape 45"/>
          <p:cNvSpPr txBox="1">
            <a:spLocks noGrp="1"/>
          </p:cNvSpPr>
          <p:nvPr>
            <p:ph type="title"/>
          </p:nvPr>
        </p:nvSpPr>
        <p:spPr>
          <a:xfrm>
            <a:off x="283103" y="712140"/>
            <a:ext cx="6244199" cy="3835499"/>
          </a:xfrm>
          <a:prstGeom prst="rect">
            <a:avLst/>
          </a:prstGeom>
        </p:spPr>
        <p:txBody>
          <a:bodyPr lIns="91425" tIns="91425" rIns="91425" bIns="91425" anchor="ctr" anchorCtr="0"/>
          <a:lstStyle>
            <a:lvl1pPr rtl="0">
              <a:spcBef>
                <a:spcPts val="0"/>
              </a:spcBef>
              <a:buClr>
                <a:schemeClr val="lt1"/>
              </a:buClr>
              <a:buSzPct val="100000"/>
              <a:defRPr sz="4800">
                <a:solidFill>
                  <a:schemeClr val="lt1"/>
                </a:solidFill>
              </a:defRPr>
            </a:lvl1pPr>
            <a:lvl2pPr rtl="0">
              <a:spcBef>
                <a:spcPts val="0"/>
              </a:spcBef>
              <a:buClr>
                <a:schemeClr val="lt1"/>
              </a:buClr>
              <a:buSzPct val="100000"/>
              <a:defRPr sz="4800">
                <a:solidFill>
                  <a:schemeClr val="lt1"/>
                </a:solidFill>
              </a:defRPr>
            </a:lvl2pPr>
            <a:lvl3pPr rtl="0">
              <a:spcBef>
                <a:spcPts val="0"/>
              </a:spcBef>
              <a:buClr>
                <a:schemeClr val="lt1"/>
              </a:buClr>
              <a:buSzPct val="100000"/>
              <a:defRPr sz="4800">
                <a:solidFill>
                  <a:schemeClr val="lt1"/>
                </a:solidFill>
              </a:defRPr>
            </a:lvl3pPr>
            <a:lvl4pPr rtl="0">
              <a:spcBef>
                <a:spcPts val="0"/>
              </a:spcBef>
              <a:buClr>
                <a:schemeClr val="lt1"/>
              </a:buClr>
              <a:buSzPct val="100000"/>
              <a:defRPr sz="4800">
                <a:solidFill>
                  <a:schemeClr val="lt1"/>
                </a:solidFill>
              </a:defRPr>
            </a:lvl4pPr>
            <a:lvl5pPr rtl="0">
              <a:spcBef>
                <a:spcPts val="0"/>
              </a:spcBef>
              <a:buClr>
                <a:schemeClr val="lt1"/>
              </a:buClr>
              <a:buSzPct val="100000"/>
              <a:defRPr sz="4800">
                <a:solidFill>
                  <a:schemeClr val="lt1"/>
                </a:solidFill>
              </a:defRPr>
            </a:lvl5pPr>
            <a:lvl6pPr rtl="0">
              <a:spcBef>
                <a:spcPts val="0"/>
              </a:spcBef>
              <a:buClr>
                <a:schemeClr val="lt1"/>
              </a:buClr>
              <a:buSzPct val="100000"/>
              <a:defRPr sz="4800">
                <a:solidFill>
                  <a:schemeClr val="lt1"/>
                </a:solidFill>
              </a:defRPr>
            </a:lvl6pPr>
            <a:lvl7pPr rtl="0">
              <a:spcBef>
                <a:spcPts val="0"/>
              </a:spcBef>
              <a:buClr>
                <a:schemeClr val="lt1"/>
              </a:buClr>
              <a:buSzPct val="100000"/>
              <a:defRPr sz="4800">
                <a:solidFill>
                  <a:schemeClr val="lt1"/>
                </a:solidFill>
              </a:defRPr>
            </a:lvl7pPr>
            <a:lvl8pPr rtl="0">
              <a:spcBef>
                <a:spcPts val="0"/>
              </a:spcBef>
              <a:buClr>
                <a:schemeClr val="lt1"/>
              </a:buClr>
              <a:buSzPct val="100000"/>
              <a:defRPr sz="4800">
                <a:solidFill>
                  <a:schemeClr val="lt1"/>
                </a:solidFill>
              </a:defRPr>
            </a:lvl8pPr>
            <a:lvl9pPr rtl="0">
              <a:spcBef>
                <a:spcPts val="0"/>
              </a:spcBef>
              <a:buClr>
                <a:schemeClr val="lt1"/>
              </a:buClr>
              <a:buSzPct val="100000"/>
              <a:defRPr sz="4800">
                <a:solidFill>
                  <a:schemeClr val="lt1"/>
                </a:solidFill>
              </a:defRPr>
            </a:lvl9pPr>
          </a:lstStyle>
          <a:p>
            <a:endParaRPr/>
          </a:p>
        </p:txBody>
      </p:sp>
      <p:sp>
        <p:nvSpPr>
          <p:cNvPr id="46" name="Shape 46"/>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7"/>
        <p:cNvGrpSpPr/>
        <p:nvPr/>
      </p:nvGrpSpPr>
      <p:grpSpPr>
        <a:xfrm>
          <a:off x="0" y="0"/>
          <a:ext cx="0" cy="0"/>
          <a:chOff x="0" y="0"/>
          <a:chExt cx="0" cy="0"/>
        </a:xfrm>
      </p:grpSpPr>
      <p:sp>
        <p:nvSpPr>
          <p:cNvPr id="48" name="Shape 48"/>
          <p:cNvSpPr/>
          <p:nvPr/>
        </p:nvSpPr>
        <p:spPr>
          <a:xfrm>
            <a:off x="4572000" y="1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49" name="Shape 4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0" name="Shape 50"/>
          <p:cNvSpPr txBox="1">
            <a:spLocks noGrp="1"/>
          </p:cNvSpPr>
          <p:nvPr>
            <p:ph type="title"/>
          </p:nvPr>
        </p:nvSpPr>
        <p:spPr>
          <a:xfrm>
            <a:off x="265500" y="1397350"/>
            <a:ext cx="4045199" cy="1318199"/>
          </a:xfrm>
          <a:prstGeom prst="rect">
            <a:avLst/>
          </a:prstGeom>
        </p:spPr>
        <p:txBody>
          <a:bodyPr lIns="91425" tIns="91425" rIns="91425" bIns="91425" anchor="b" anchorCtr="0"/>
          <a:lstStyle>
            <a:lvl1pPr algn="ctr" rtl="0">
              <a:spcBef>
                <a:spcPts val="0"/>
              </a:spcBef>
              <a:buClr>
                <a:schemeClr val="dk1"/>
              </a:buClr>
              <a:buSzPct val="100000"/>
              <a:defRPr sz="3600">
                <a:solidFill>
                  <a:schemeClr val="dk1"/>
                </a:solidFill>
              </a:defRPr>
            </a:lvl1pPr>
            <a:lvl2pPr algn="ctr" rtl="0">
              <a:spcBef>
                <a:spcPts val="0"/>
              </a:spcBef>
              <a:buClr>
                <a:schemeClr val="dk1"/>
              </a:buClr>
              <a:buSzPct val="100000"/>
              <a:defRPr sz="3600">
                <a:solidFill>
                  <a:schemeClr val="dk1"/>
                </a:solidFill>
              </a:defRPr>
            </a:lvl2pPr>
            <a:lvl3pPr algn="ctr" rtl="0">
              <a:spcBef>
                <a:spcPts val="0"/>
              </a:spcBef>
              <a:buClr>
                <a:schemeClr val="dk1"/>
              </a:buClr>
              <a:buSzPct val="100000"/>
              <a:defRPr sz="3600">
                <a:solidFill>
                  <a:schemeClr val="dk1"/>
                </a:solidFill>
              </a:defRPr>
            </a:lvl3pPr>
            <a:lvl4pPr algn="ctr" rtl="0">
              <a:spcBef>
                <a:spcPts val="0"/>
              </a:spcBef>
              <a:buClr>
                <a:schemeClr val="dk1"/>
              </a:buClr>
              <a:buSzPct val="100000"/>
              <a:defRPr sz="3600">
                <a:solidFill>
                  <a:schemeClr val="dk1"/>
                </a:solidFill>
              </a:defRPr>
            </a:lvl4pPr>
            <a:lvl5pPr algn="ctr" rtl="0">
              <a:spcBef>
                <a:spcPts val="0"/>
              </a:spcBef>
              <a:buClr>
                <a:schemeClr val="dk1"/>
              </a:buClr>
              <a:buSzPct val="100000"/>
              <a:defRPr sz="3600">
                <a:solidFill>
                  <a:schemeClr val="dk1"/>
                </a:solidFill>
              </a:defRPr>
            </a:lvl5pPr>
            <a:lvl6pPr algn="ctr" rtl="0">
              <a:spcBef>
                <a:spcPts val="0"/>
              </a:spcBef>
              <a:buClr>
                <a:schemeClr val="dk1"/>
              </a:buClr>
              <a:buSzPct val="100000"/>
              <a:defRPr sz="3600">
                <a:solidFill>
                  <a:schemeClr val="dk1"/>
                </a:solidFill>
              </a:defRPr>
            </a:lvl6pPr>
            <a:lvl7pPr algn="ctr" rtl="0">
              <a:spcBef>
                <a:spcPts val="0"/>
              </a:spcBef>
              <a:buClr>
                <a:schemeClr val="dk1"/>
              </a:buClr>
              <a:buSzPct val="100000"/>
              <a:defRPr sz="3600">
                <a:solidFill>
                  <a:schemeClr val="dk1"/>
                </a:solidFill>
              </a:defRPr>
            </a:lvl7pPr>
            <a:lvl8pPr algn="ctr" rtl="0">
              <a:spcBef>
                <a:spcPts val="0"/>
              </a:spcBef>
              <a:buClr>
                <a:schemeClr val="dk1"/>
              </a:buClr>
              <a:buSzPct val="100000"/>
              <a:defRPr sz="3600">
                <a:solidFill>
                  <a:schemeClr val="dk1"/>
                </a:solidFill>
              </a:defRPr>
            </a:lvl8pPr>
            <a:lvl9pPr algn="ctr" rtl="0">
              <a:spcBef>
                <a:spcPts val="0"/>
              </a:spcBef>
              <a:buClr>
                <a:schemeClr val="dk1"/>
              </a:buClr>
              <a:buSzPct val="100000"/>
              <a:defRPr sz="3600">
                <a:solidFill>
                  <a:schemeClr val="dk1"/>
                </a:solidFill>
              </a:defRPr>
            </a:lvl9pPr>
          </a:lstStyle>
          <a:p>
            <a:endParaRPr/>
          </a:p>
        </p:txBody>
      </p:sp>
      <p:sp>
        <p:nvSpPr>
          <p:cNvPr id="51" name="Shape 51"/>
          <p:cNvSpPr txBox="1">
            <a:spLocks noGrp="1"/>
          </p:cNvSpPr>
          <p:nvPr>
            <p:ph type="subTitle" idx="1"/>
          </p:nvPr>
        </p:nvSpPr>
        <p:spPr>
          <a:xfrm>
            <a:off x="265500" y="2735370"/>
            <a:ext cx="4045199" cy="13455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52" name="Shape 52"/>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a:endParaRPr/>
          </a:p>
        </p:txBody>
      </p:sp>
      <p:sp>
        <p:nvSpPr>
          <p:cNvPr id="53" name="Shape 5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4"/>
        <p:cNvGrpSpPr/>
        <p:nvPr/>
      </p:nvGrpSpPr>
      <p:grpSpPr>
        <a:xfrm>
          <a:off x="0" y="0"/>
          <a:ext cx="0" cy="0"/>
          <a:chOff x="0" y="0"/>
          <a:chExt cx="0" cy="0"/>
        </a:xfrm>
      </p:grpSpPr>
      <p:cxnSp>
        <p:nvCxnSpPr>
          <p:cNvPr id="55" name="Shape 55"/>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56" name="Shape 56"/>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57" name="Shape 57"/>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rtl="0">
              <a:lnSpc>
                <a:spcPct val="100000"/>
              </a:lnSpc>
              <a:spcBef>
                <a:spcPts val="0"/>
              </a:spcBef>
              <a:spcAft>
                <a:spcPts val="0"/>
              </a:spcAft>
              <a:buNone/>
              <a:defRPr/>
            </a:lvl1pPr>
          </a:lstStyle>
          <a:p>
            <a:endParaRPr/>
          </a:p>
        </p:txBody>
      </p:sp>
      <p:sp>
        <p:nvSpPr>
          <p:cNvPr id="58" name="Shape 58"/>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lstStyle>
            <a:lvl1pPr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6" name="Shape 6"/>
          <p:cNvSpPr txBox="1">
            <a:spLocks noGrp="1"/>
          </p:cNvSpPr>
          <p:nvPr>
            <p:ph type="body" idx="1"/>
          </p:nvPr>
        </p:nvSpPr>
        <p:spPr>
          <a:xfrm>
            <a:off x="2410112" y="1595775"/>
            <a:ext cx="6321599" cy="30024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7" name="Shape 7"/>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I8vYrAUb0BQ" TargetMode="External"/><Relationship Id="rId3" Type="http://schemas.openxmlformats.org/officeDocument/2006/relationships/image" Target="../media/image15.jpeg"/><Relationship Id="rId7" Type="http://schemas.openxmlformats.org/officeDocument/2006/relationships/hyperlink" Target="Vision%20Picking%20at%20DHL%20-%20Augmented%20Reality%20in%20Logistics_How%20it%20works.mp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Vision%20Picking%20at%20DHL%20-%20Augmented%20Reality%20in%20Logistics_What%20is%20AR.mp4" TargetMode="External"/><Relationship Id="rId11" Type="http://schemas.openxmlformats.org/officeDocument/2006/relationships/image" Target="../media/image16.jpeg"/><Relationship Id="rId5" Type="http://schemas.openxmlformats.org/officeDocument/2006/relationships/hyperlink" Target="https://www.youtube.com/watch?v=quWFjS3Ci7A" TargetMode="External"/><Relationship Id="rId10" Type="http://schemas.openxmlformats.org/officeDocument/2006/relationships/hyperlink" Target="https://www.youtube.com/watch?v=pkBteoGM6KY" TargetMode="External"/><Relationship Id="rId4" Type="http://schemas.openxmlformats.org/officeDocument/2006/relationships/hyperlink" Target="Amazon%20warehouse%20robots.mp4" TargetMode="External"/><Relationship Id="rId9" Type="http://schemas.openxmlformats.org/officeDocument/2006/relationships/hyperlink" Target="Forklifts%20of%20the%20future-%20Sensors%20&amp;%20the%20Factory.mp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lexis/Amazon%20Prime%20Air.mp4" TargetMode="External"/><Relationship Id="rId7"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hyperlink" Target="Alexis/Amazon%20patented%203D%20Printing%20Truck.mp4" TargetMode="External"/><Relationship Id="rId4" Type="http://schemas.openxmlformats.org/officeDocument/2006/relationships/notesSlide" Target="../notesSlides/notesSlide13.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Alexis/Amazon%20develops%20new%20P2P%20delivery%20app.mp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Alexis/Roadie%20Success%20Story%20#102- The Big Chandelier.mp4"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ans/Introducing%20Amazon%20Echo.mp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www.createspace.com/pub/l/general_amazon.do?rewrite=true&amp;ref=115576&amp;utm_id=4458" TargetMode="External"/><Relationship Id="rId3" Type="http://schemas.openxmlformats.org/officeDocument/2006/relationships/hyperlink" Target="https://upload.wikimedia.org/wikipedia/commons/thumb/f/f6/HAL9000.svg/2000px-HAL9000.svg.png" TargetMode="External"/><Relationship Id="rId7" Type="http://schemas.openxmlformats.org/officeDocument/2006/relationships/hyperlink" Target="https://www.youtube.com/watch?v=KkOCeAtKHI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driverless-future.com/?cat=4" TargetMode="External"/><Relationship Id="rId11" Type="http://schemas.openxmlformats.org/officeDocument/2006/relationships/hyperlink" Target="http://3dprint.com/46934/amazon-3d-printing-patent/" TargetMode="External"/><Relationship Id="rId5" Type="http://schemas.openxmlformats.org/officeDocument/2006/relationships/hyperlink" Target="http://www.forbes.com/sites/timworstall/2014/04/11/both-amazon-and-walmart-are-really-logistics-companies-not-retailers/" TargetMode="External"/><Relationship Id="rId10" Type="http://schemas.openxmlformats.org/officeDocument/2006/relationships/hyperlink" Target="http://www.amazon.com/b?node=8037720011" TargetMode="External"/><Relationship Id="rId4" Type="http://schemas.openxmlformats.org/officeDocument/2006/relationships/hyperlink" Target="https://en.wikipedia.org/wiki/Value_chain" TargetMode="External"/><Relationship Id="rId9" Type="http://schemas.openxmlformats.org/officeDocument/2006/relationships/hyperlink" Target="http://www.businessinsider.com/delivery-fee-for-amazon-prime-air-2015-4?IR=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ans/Daimler's%20Self%20Driving%20Truck%20Nevada%20Worlds%20First%20Licensed%20Autonomous%20Freightliner%20Inspiration%20CARJAM.mp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2171350" y="619875"/>
            <a:ext cx="6846600" cy="1541999"/>
          </a:xfrm>
          <a:prstGeom prst="rect">
            <a:avLst/>
          </a:prstGeom>
        </p:spPr>
        <p:txBody>
          <a:bodyPr lIns="91425" tIns="91425" rIns="91425" bIns="91425" anchor="t" anchorCtr="0">
            <a:noAutofit/>
          </a:bodyPr>
          <a:lstStyle/>
          <a:p>
            <a:pPr>
              <a:spcBef>
                <a:spcPts val="0"/>
              </a:spcBef>
              <a:buNone/>
            </a:pPr>
            <a:r>
              <a:rPr lang="en" sz="11500"/>
              <a:t>Logistics</a:t>
            </a:r>
          </a:p>
        </p:txBody>
      </p:sp>
      <p:sp>
        <p:nvSpPr>
          <p:cNvPr id="69" name="Shape 69"/>
          <p:cNvSpPr txBox="1">
            <a:spLocks noGrp="1"/>
          </p:cNvSpPr>
          <p:nvPr>
            <p:ph type="subTitle" idx="1"/>
          </p:nvPr>
        </p:nvSpPr>
        <p:spPr>
          <a:xfrm>
            <a:off x="2201500" y="2779750"/>
            <a:ext cx="6786299" cy="571799"/>
          </a:xfrm>
          <a:prstGeom prst="rect">
            <a:avLst/>
          </a:prstGeom>
        </p:spPr>
        <p:txBody>
          <a:bodyPr lIns="91425" tIns="91425" rIns="91425" bIns="91425" anchor="b" anchorCtr="0">
            <a:noAutofit/>
          </a:bodyPr>
          <a:lstStyle/>
          <a:p>
            <a:pPr>
              <a:spcBef>
                <a:spcPts val="0"/>
              </a:spcBef>
              <a:buNone/>
            </a:pPr>
            <a:r>
              <a:rPr lang="en" sz="5800"/>
              <a:t>how to move things</a:t>
            </a:r>
          </a:p>
        </p:txBody>
      </p:sp>
      <p:sp>
        <p:nvSpPr>
          <p:cNvPr id="70" name="Shape 70"/>
          <p:cNvSpPr txBox="1"/>
          <p:nvPr/>
        </p:nvSpPr>
        <p:spPr>
          <a:xfrm>
            <a:off x="2489750" y="3771900"/>
            <a:ext cx="6201900" cy="864599"/>
          </a:xfrm>
          <a:prstGeom prst="rect">
            <a:avLst/>
          </a:prstGeom>
          <a:noFill/>
          <a:ln>
            <a:noFill/>
          </a:ln>
        </p:spPr>
        <p:txBody>
          <a:bodyPr lIns="91425" tIns="91425" rIns="91425" bIns="91425" anchor="t" anchorCtr="0">
            <a:noAutofit/>
          </a:bodyPr>
          <a:lstStyle/>
          <a:p>
            <a:pPr rtl="0">
              <a:spcBef>
                <a:spcPts val="0"/>
              </a:spcBef>
              <a:buNone/>
            </a:pPr>
            <a:endParaRPr dirty="0"/>
          </a:p>
          <a:p>
            <a:pPr algn="r" rtl="0">
              <a:spcBef>
                <a:spcPts val="0"/>
              </a:spcBef>
              <a:buNone/>
            </a:pPr>
            <a:endParaRPr dirty="0"/>
          </a:p>
          <a:p>
            <a:pPr algn="r">
              <a:spcBef>
                <a:spcPts val="0"/>
              </a:spcBef>
              <a:buNone/>
            </a:pPr>
            <a:r>
              <a:rPr lang="en" dirty="0" smtClean="0">
                <a:effectLst>
                  <a:outerShdw blurRad="38100" dist="38100" dir="2700000" algn="tl">
                    <a:srgbClr val="000000">
                      <a:alpha val="43137"/>
                    </a:srgbClr>
                  </a:outerShdw>
                </a:effectLst>
              </a:rPr>
              <a:t>      Hannes Blaas   LIU Weijie</a:t>
            </a:r>
            <a:r>
              <a:rPr lang="en" dirty="0">
                <a:effectLst>
                  <a:outerShdw blurRad="38100" dist="38100" dir="2700000" algn="tl">
                    <a:srgbClr val="000000">
                      <a:alpha val="43137"/>
                    </a:srgbClr>
                  </a:outerShdw>
                </a:effectLst>
              </a:rPr>
              <a:t> </a:t>
            </a:r>
            <a:r>
              <a:rPr lang="en" dirty="0" smtClean="0">
                <a:effectLst>
                  <a:outerShdw blurRad="38100" dist="38100" dir="2700000" algn="tl">
                    <a:srgbClr val="000000">
                      <a:alpha val="43137"/>
                    </a:srgbClr>
                  </a:outerShdw>
                </a:effectLst>
              </a:rPr>
              <a:t>  Alexis </a:t>
            </a:r>
            <a:r>
              <a:rPr lang="en" dirty="0">
                <a:effectLst>
                  <a:outerShdw blurRad="38100" dist="38100" dir="2700000" algn="tl">
                    <a:srgbClr val="000000">
                      <a:alpha val="43137"/>
                    </a:srgbClr>
                  </a:outerShdw>
                </a:effectLst>
              </a:rPr>
              <a:t>Guido</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2700"/>
                                        <p:tgtEl>
                                          <p:spTgt spid="68"/>
                                        </p:tgtEl>
                                      </p:cBhvr>
                                    </p:animEffect>
                                  </p:childTnLst>
                                </p:cTn>
                              </p:par>
                            </p:childTnLst>
                          </p:cTn>
                        </p:par>
                        <p:par>
                          <p:cTn id="8" fill="hold">
                            <p:stCondLst>
                              <p:cond delay="2700"/>
                            </p:stCondLst>
                            <p:childTnLst>
                              <p:par>
                                <p:cTn id="9" presetID="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2100"/>
                                        <p:tgtEl>
                                          <p:spTgt spid="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921575" y="536750"/>
            <a:ext cx="1554449" cy="1471524"/>
          </a:xfrm>
          <a:prstGeom prst="rect">
            <a:avLst/>
          </a:prstGeom>
          <a:noFill/>
          <a:ln>
            <a:noFill/>
          </a:ln>
        </p:spPr>
      </p:pic>
      <p:graphicFrame>
        <p:nvGraphicFramePr>
          <p:cNvPr id="154" name="Shape 154"/>
          <p:cNvGraphicFramePr/>
          <p:nvPr>
            <p:extLst>
              <p:ext uri="{D42A27DB-BD31-4B8C-83A1-F6EECF244321}">
                <p14:modId xmlns:p14="http://schemas.microsoft.com/office/powerpoint/2010/main" val="2677014842"/>
              </p:ext>
            </p:extLst>
          </p:nvPr>
        </p:nvGraphicFramePr>
        <p:xfrm>
          <a:off x="1727725" y="693787"/>
          <a:ext cx="7239000" cy="3707000"/>
        </p:xfrm>
        <a:graphic>
          <a:graphicData uri="http://schemas.openxmlformats.org/drawingml/2006/table">
            <a:tbl>
              <a:tblPr>
                <a:noFill/>
                <a:tableStyleId>{080A5B1C-28EF-42AF-9022-16414B740E14}</a:tableStyleId>
              </a:tblPr>
              <a:tblGrid>
                <a:gridCol w="1809750"/>
                <a:gridCol w="1809750"/>
                <a:gridCol w="1809750"/>
                <a:gridCol w="1809750"/>
              </a:tblGrid>
              <a:tr h="1158100">
                <a:tc>
                  <a:txBody>
                    <a:bodyPr/>
                    <a:lstStyle/>
                    <a:p>
                      <a:pPr>
                        <a:spcBef>
                          <a:spcPts val="0"/>
                        </a:spcBef>
                        <a:buNone/>
                      </a:pPr>
                      <a:endParaRPr dirty="0"/>
                    </a:p>
                  </a:txBody>
                  <a:tcPr marL="91425" marR="91425" marT="91425" marB="91425"/>
                </a:tc>
                <a:tc>
                  <a:txBody>
                    <a:bodyPr/>
                    <a:lstStyle/>
                    <a:p>
                      <a:pPr>
                        <a:spcBef>
                          <a:spcPts val="0"/>
                        </a:spcBef>
                        <a:buNone/>
                      </a:pPr>
                      <a:r>
                        <a:rPr lang="en"/>
                        <a:t>Warehouse robots</a:t>
                      </a:r>
                    </a:p>
                  </a:txBody>
                  <a:tcPr marL="91425" marR="91425" marT="91425" marB="91425"/>
                </a:tc>
                <a:tc>
                  <a:txBody>
                    <a:bodyPr/>
                    <a:lstStyle/>
                    <a:p>
                      <a:pPr>
                        <a:spcBef>
                          <a:spcPts val="0"/>
                        </a:spcBef>
                        <a:buNone/>
                      </a:pPr>
                      <a:r>
                        <a:rPr lang="en" dirty="0">
                          <a:hlinkClick r:id="rId4" action="ppaction://hlinkfile"/>
                        </a:rPr>
                        <a:t>Video1</a:t>
                      </a:r>
                      <a:endParaRPr lang="en" dirty="0"/>
                    </a:p>
                  </a:txBody>
                  <a:tcPr marL="91425" marR="91425" marT="91425" marB="91425"/>
                </a:tc>
                <a:tc>
                  <a:txBody>
                    <a:bodyPr/>
                    <a:lstStyle/>
                    <a:p>
                      <a:pPr lvl="0" rtl="0">
                        <a:lnSpc>
                          <a:spcPct val="115000"/>
                        </a:lnSpc>
                        <a:spcBef>
                          <a:spcPts val="0"/>
                        </a:spcBef>
                        <a:spcAft>
                          <a:spcPts val="1600"/>
                        </a:spcAft>
                        <a:buClr>
                          <a:schemeClr val="dk2"/>
                        </a:buClr>
                        <a:buSzPct val="110000"/>
                        <a:buFont typeface="Arial"/>
                        <a:buNone/>
                      </a:pPr>
                      <a:r>
                        <a:rPr lang="en" sz="1000" u="sng">
                          <a:solidFill>
                            <a:schemeClr val="hlink"/>
                          </a:solidFill>
                          <a:latin typeface="Lato"/>
                          <a:ea typeface="Lato"/>
                          <a:cs typeface="Lato"/>
                          <a:sym typeface="Lato"/>
                          <a:hlinkClick r:id="rId5"/>
                        </a:rPr>
                        <a:t>https://www.youtube.com/watch?v=quWFjS3Ci7A</a:t>
                      </a:r>
                    </a:p>
                  </a:txBody>
                  <a:tcPr marL="91425" marR="91425" marT="91425" marB="91425"/>
                </a:tc>
              </a:tr>
              <a:tr h="1250450">
                <a:tc>
                  <a:txBody>
                    <a:bodyPr/>
                    <a:lstStyle/>
                    <a:p>
                      <a:pPr>
                        <a:spcBef>
                          <a:spcPts val="0"/>
                        </a:spcBef>
                        <a:buNone/>
                      </a:pPr>
                      <a:endParaRPr/>
                    </a:p>
                  </a:txBody>
                  <a:tcPr marL="91425" marR="91425" marT="91425" marB="91425"/>
                </a:tc>
                <a:tc>
                  <a:txBody>
                    <a:bodyPr/>
                    <a:lstStyle/>
                    <a:p>
                      <a:pPr>
                        <a:spcBef>
                          <a:spcPts val="0"/>
                        </a:spcBef>
                        <a:buNone/>
                      </a:pPr>
                      <a:r>
                        <a:rPr lang="en"/>
                        <a:t>Augmented reality glasses</a:t>
                      </a:r>
                    </a:p>
                  </a:txBody>
                  <a:tcPr marL="91425" marR="91425" marT="91425" marB="91425"/>
                </a:tc>
                <a:tc>
                  <a:txBody>
                    <a:bodyPr/>
                    <a:lstStyle/>
                    <a:p>
                      <a:pPr lvl="0" rtl="0">
                        <a:spcBef>
                          <a:spcPts val="0"/>
                        </a:spcBef>
                        <a:buNone/>
                      </a:pPr>
                      <a:r>
                        <a:rPr lang="en" dirty="0" smtClean="0">
                          <a:solidFill>
                            <a:schemeClr val="dk2"/>
                          </a:solidFill>
                          <a:hlinkClick r:id="rId6" action="ppaction://hlinkfile"/>
                        </a:rPr>
                        <a:t>What is it?</a:t>
                      </a:r>
                      <a:endParaRPr lang="en" dirty="0" smtClean="0">
                        <a:solidFill>
                          <a:schemeClr val="dk2"/>
                        </a:solidFill>
                      </a:endParaRPr>
                    </a:p>
                    <a:p>
                      <a:pPr lvl="0" rtl="0">
                        <a:spcBef>
                          <a:spcPts val="0"/>
                        </a:spcBef>
                        <a:buNone/>
                      </a:pPr>
                      <a:r>
                        <a:rPr lang="en" dirty="0" smtClean="0">
                          <a:solidFill>
                            <a:schemeClr val="dk2"/>
                          </a:solidFill>
                          <a:hlinkClick r:id="rId7" action="ppaction://hlinkfile"/>
                        </a:rPr>
                        <a:t>How</a:t>
                      </a:r>
                      <a:r>
                        <a:rPr lang="en" baseline="0" dirty="0" smtClean="0">
                          <a:solidFill>
                            <a:schemeClr val="dk2"/>
                          </a:solidFill>
                          <a:hlinkClick r:id="rId7" action="ppaction://hlinkfile"/>
                        </a:rPr>
                        <a:t> it works?</a:t>
                      </a:r>
                      <a:endParaRPr lang="en" dirty="0">
                        <a:solidFill>
                          <a:schemeClr val="dk2"/>
                        </a:solidFill>
                      </a:endParaRPr>
                    </a:p>
                  </a:txBody>
                  <a:tcPr marL="91425" marR="91425" marT="91425" marB="91425"/>
                </a:tc>
                <a:tc>
                  <a:txBody>
                    <a:bodyPr/>
                    <a:lstStyle/>
                    <a:p>
                      <a:pPr rtl="0">
                        <a:spcBef>
                          <a:spcPts val="0"/>
                        </a:spcBef>
                        <a:buNone/>
                      </a:pPr>
                      <a:r>
                        <a:rPr lang="en" sz="1000" u="sng">
                          <a:solidFill>
                            <a:schemeClr val="hlink"/>
                          </a:solidFill>
                          <a:hlinkClick r:id="rId8"/>
                        </a:rPr>
                        <a:t>https://www.youtube.com/watch?v=I8vYrAUb0BQ</a:t>
                      </a:r>
                    </a:p>
                    <a:p>
                      <a:pPr>
                        <a:spcBef>
                          <a:spcPts val="0"/>
                        </a:spcBef>
                        <a:buNone/>
                      </a:pPr>
                      <a:endParaRPr sz="1000">
                        <a:solidFill>
                          <a:schemeClr val="dk2"/>
                        </a:solidFill>
                      </a:endParaRPr>
                    </a:p>
                  </a:txBody>
                  <a:tcPr marL="91425" marR="91425" marT="91425" marB="91425"/>
                </a:tc>
              </a:tr>
              <a:tr h="1298450">
                <a:tc>
                  <a:txBody>
                    <a:bodyPr/>
                    <a:lstStyle/>
                    <a:p>
                      <a:pPr>
                        <a:spcBef>
                          <a:spcPts val="0"/>
                        </a:spcBef>
                        <a:buNone/>
                      </a:pPr>
                      <a:endParaRPr/>
                    </a:p>
                  </a:txBody>
                  <a:tcPr marL="91425" marR="91425" marT="91425" marB="91425"/>
                </a:tc>
                <a:tc>
                  <a:txBody>
                    <a:bodyPr/>
                    <a:lstStyle/>
                    <a:p>
                      <a:pPr>
                        <a:spcBef>
                          <a:spcPts val="0"/>
                        </a:spcBef>
                        <a:buNone/>
                      </a:pPr>
                      <a:r>
                        <a:rPr lang="en"/>
                        <a:t>Automated forklifts</a:t>
                      </a:r>
                    </a:p>
                  </a:txBody>
                  <a:tcPr marL="91425" marR="91425" marT="91425" marB="91425"/>
                </a:tc>
                <a:tc>
                  <a:txBody>
                    <a:bodyPr/>
                    <a:lstStyle/>
                    <a:p>
                      <a:pPr lvl="0">
                        <a:spcBef>
                          <a:spcPts val="0"/>
                        </a:spcBef>
                        <a:buClr>
                          <a:schemeClr val="dk2"/>
                        </a:buClr>
                        <a:buSzPct val="78571"/>
                        <a:buFont typeface="Arial"/>
                        <a:buNone/>
                      </a:pPr>
                      <a:r>
                        <a:rPr lang="en" dirty="0">
                          <a:solidFill>
                            <a:schemeClr val="dk2"/>
                          </a:solidFill>
                          <a:hlinkClick r:id="rId9" action="ppaction://hlinkfile"/>
                        </a:rPr>
                        <a:t>Video4</a:t>
                      </a:r>
                      <a:endParaRPr lang="en" dirty="0">
                        <a:solidFill>
                          <a:schemeClr val="dk2"/>
                        </a:solidFill>
                      </a:endParaRPr>
                    </a:p>
                  </a:txBody>
                  <a:tcPr marL="91425" marR="91425" marT="91425" marB="91425"/>
                </a:tc>
                <a:tc>
                  <a:txBody>
                    <a:bodyPr/>
                    <a:lstStyle/>
                    <a:p>
                      <a:pPr rtl="0">
                        <a:spcBef>
                          <a:spcPts val="0"/>
                        </a:spcBef>
                        <a:buNone/>
                      </a:pPr>
                      <a:r>
                        <a:rPr lang="en" sz="1000" u="sng">
                          <a:solidFill>
                            <a:schemeClr val="hlink"/>
                          </a:solidFill>
                          <a:hlinkClick r:id="rId10"/>
                        </a:rPr>
                        <a:t>https://www.youtube.com/watch?v=pkBteoGM6KY</a:t>
                      </a:r>
                    </a:p>
                    <a:p>
                      <a:pPr>
                        <a:spcBef>
                          <a:spcPts val="0"/>
                        </a:spcBef>
                        <a:buNone/>
                      </a:pPr>
                      <a:endParaRPr sz="1000">
                        <a:solidFill>
                          <a:schemeClr val="dk2"/>
                        </a:solidFill>
                      </a:endParaRPr>
                    </a:p>
                  </a:txBody>
                  <a:tcPr marL="91425" marR="91425" marT="91425" marB="91425"/>
                </a:tc>
              </a:tr>
            </a:tbl>
          </a:graphicData>
        </a:graphic>
      </p:graphicFrame>
      <p:pic>
        <p:nvPicPr>
          <p:cNvPr id="155" name="Shape 155"/>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1727725" y="2370500"/>
            <a:ext cx="1824922" cy="4025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06425" y="1806825"/>
            <a:ext cx="8296799" cy="1541999"/>
          </a:xfrm>
          <a:prstGeom prst="rect">
            <a:avLst/>
          </a:prstGeom>
        </p:spPr>
        <p:txBody>
          <a:bodyPr lIns="91425" tIns="91425" rIns="91425" bIns="91425" anchor="ctr" anchorCtr="0">
            <a:noAutofit/>
          </a:bodyPr>
          <a:lstStyle/>
          <a:p>
            <a:pPr>
              <a:spcBef>
                <a:spcPts val="0"/>
              </a:spcBef>
              <a:buNone/>
            </a:pPr>
            <a:r>
              <a:rPr lang="en"/>
              <a:t>Outbound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lvl="0">
              <a:lnSpc>
                <a:spcPct val="115000"/>
              </a:lnSpc>
              <a:spcBef>
                <a:spcPts val="0"/>
              </a:spcBef>
              <a:buClr>
                <a:schemeClr val="dk2"/>
              </a:buClr>
              <a:buSzPct val="36666"/>
              <a:buFont typeface="Arial"/>
              <a:buNone/>
            </a:pPr>
            <a:r>
              <a:rPr lang="en"/>
              <a:t>Amazon Air prime</a:t>
            </a:r>
          </a:p>
        </p:txBody>
      </p:sp>
      <p:sp>
        <p:nvSpPr>
          <p:cNvPr id="166" name="Shape 166"/>
          <p:cNvSpPr txBox="1">
            <a:spLocks noGrp="1"/>
          </p:cNvSpPr>
          <p:nvPr>
            <p:ph type="body" idx="1"/>
          </p:nvPr>
        </p:nvSpPr>
        <p:spPr>
          <a:xfrm>
            <a:off x="2410112" y="1290975"/>
            <a:ext cx="6321599" cy="3002400"/>
          </a:xfrm>
          <a:prstGeom prst="rect">
            <a:avLst/>
          </a:prstGeom>
        </p:spPr>
        <p:txBody>
          <a:bodyPr lIns="91425" tIns="91425" rIns="91425" bIns="91425" anchor="t" anchorCtr="0">
            <a:noAutofit/>
          </a:bodyPr>
          <a:lstStyle/>
          <a:p>
            <a:pPr lvl="0" rtl="0">
              <a:spcBef>
                <a:spcPts val="0"/>
              </a:spcBef>
              <a:spcAft>
                <a:spcPts val="0"/>
              </a:spcAft>
              <a:buNone/>
            </a:pPr>
            <a:r>
              <a:rPr lang="en" sz="1400" dirty="0">
                <a:latin typeface="Raleway"/>
                <a:ea typeface="Raleway"/>
                <a:cs typeface="Raleway"/>
                <a:sym typeface="Raleway"/>
              </a:rPr>
              <a:t>Amazon Air prime delivery:</a:t>
            </a:r>
          </a:p>
          <a:p>
            <a:pPr marL="457200" lvl="0" indent="-317500" rtl="0">
              <a:spcBef>
                <a:spcPts val="0"/>
              </a:spcBef>
              <a:spcAft>
                <a:spcPts val="0"/>
              </a:spcAft>
              <a:buSzPct val="100000"/>
              <a:buFont typeface="Raleway"/>
              <a:buChar char="-"/>
            </a:pPr>
            <a:r>
              <a:rPr lang="en" sz="1400" dirty="0">
                <a:solidFill>
                  <a:srgbClr val="222222"/>
                </a:solidFill>
                <a:highlight>
                  <a:srgbClr val="FFFFFF"/>
                </a:highlight>
                <a:latin typeface="Raleway"/>
                <a:ea typeface="Raleway"/>
                <a:cs typeface="Raleway"/>
                <a:sym typeface="Raleway"/>
              </a:rPr>
              <a:t>Amazon Air prime  just $1 charge to have a drone deliver in 30 minutes or less.</a:t>
            </a:r>
          </a:p>
          <a:p>
            <a:pPr marL="457200" marR="0" lvl="0" indent="-317500" algn="l" rtl="0">
              <a:lnSpc>
                <a:spcPct val="115000"/>
              </a:lnSpc>
              <a:spcBef>
                <a:spcPts val="0"/>
              </a:spcBef>
              <a:spcAft>
                <a:spcPts val="0"/>
              </a:spcAft>
              <a:buClr>
                <a:srgbClr val="222222"/>
              </a:buClr>
              <a:buSzPct val="100000"/>
              <a:buFont typeface="Raleway"/>
              <a:buChar char="-"/>
            </a:pPr>
            <a:r>
              <a:rPr lang="en" sz="1400" dirty="0">
                <a:solidFill>
                  <a:srgbClr val="222222"/>
                </a:solidFill>
                <a:highlight>
                  <a:srgbClr val="FFFFFF"/>
                </a:highlight>
                <a:latin typeface="Raleway"/>
                <a:ea typeface="Raleway"/>
                <a:cs typeface="Raleway"/>
                <a:sym typeface="Raleway"/>
              </a:rPr>
              <a:t>The majority of purchases are eligible for drone delivery.</a:t>
            </a:r>
          </a:p>
          <a:p>
            <a:pPr marL="457200" marR="0" lvl="0" indent="-317500" algn="l" rtl="0">
              <a:lnSpc>
                <a:spcPct val="115000"/>
              </a:lnSpc>
              <a:spcBef>
                <a:spcPts val="0"/>
              </a:spcBef>
              <a:spcAft>
                <a:spcPts val="0"/>
              </a:spcAft>
              <a:buClr>
                <a:srgbClr val="222222"/>
              </a:buClr>
              <a:buSzPct val="100000"/>
              <a:buFont typeface="Raleway"/>
              <a:buChar char="-"/>
            </a:pPr>
            <a:r>
              <a:rPr lang="en" sz="1400" dirty="0">
                <a:solidFill>
                  <a:srgbClr val="222222"/>
                </a:solidFill>
                <a:highlight>
                  <a:srgbClr val="FFFFFF"/>
                </a:highlight>
                <a:latin typeface="Raleway"/>
                <a:ea typeface="Raleway"/>
                <a:cs typeface="Raleway"/>
                <a:sym typeface="Raleway"/>
              </a:rPr>
              <a:t>Drone deliveries would improve the efficiency of a same-day delivery service.</a:t>
            </a:r>
          </a:p>
          <a:p>
            <a:pPr marR="0" algn="l" rtl="0">
              <a:lnSpc>
                <a:spcPct val="115000"/>
              </a:lnSpc>
              <a:spcBef>
                <a:spcPts val="0"/>
              </a:spcBef>
              <a:spcAft>
                <a:spcPts val="0"/>
              </a:spcAft>
              <a:buNone/>
            </a:pPr>
            <a:endParaRPr sz="1400" dirty="0">
              <a:solidFill>
                <a:srgbClr val="222222"/>
              </a:solidFill>
              <a:highlight>
                <a:srgbClr val="FFFFFF"/>
              </a:highlight>
              <a:latin typeface="Raleway"/>
              <a:ea typeface="Raleway"/>
              <a:cs typeface="Raleway"/>
              <a:sym typeface="Raleway"/>
            </a:endParaRPr>
          </a:p>
          <a:p>
            <a:pPr marR="0" algn="l" rtl="0">
              <a:lnSpc>
                <a:spcPct val="115000"/>
              </a:lnSpc>
              <a:spcBef>
                <a:spcPts val="0"/>
              </a:spcBef>
              <a:spcAft>
                <a:spcPts val="0"/>
              </a:spcAft>
              <a:buNone/>
            </a:pPr>
            <a:r>
              <a:rPr lang="en" sz="1400" dirty="0">
                <a:solidFill>
                  <a:srgbClr val="222222"/>
                </a:solidFill>
                <a:highlight>
                  <a:srgbClr val="FFFFFF"/>
                </a:highlight>
                <a:latin typeface="Raleway"/>
                <a:ea typeface="Raleway"/>
                <a:cs typeface="Raleway"/>
                <a:sym typeface="Raleway"/>
              </a:rPr>
              <a:t>Related to incresing dimensionality </a:t>
            </a:r>
          </a:p>
          <a:p>
            <a:pPr marR="0" algn="l" rtl="0">
              <a:lnSpc>
                <a:spcPct val="115000"/>
              </a:lnSpc>
              <a:spcBef>
                <a:spcPts val="0"/>
              </a:spcBef>
              <a:spcAft>
                <a:spcPts val="0"/>
              </a:spcAft>
              <a:buNone/>
            </a:pPr>
            <a:r>
              <a:rPr lang="en" sz="1400" dirty="0">
                <a:solidFill>
                  <a:srgbClr val="222222"/>
                </a:solidFill>
                <a:highlight>
                  <a:srgbClr val="FFFFFF"/>
                </a:highlight>
                <a:latin typeface="Raleway"/>
                <a:ea typeface="Raleway"/>
                <a:cs typeface="Raleway"/>
                <a:sym typeface="Raleway"/>
              </a:rPr>
              <a:t>A new way to deliver purchase : AIR delivery</a:t>
            </a:r>
          </a:p>
          <a:p>
            <a:pPr marR="0" algn="l" rtl="0">
              <a:lnSpc>
                <a:spcPct val="115000"/>
              </a:lnSpc>
              <a:spcBef>
                <a:spcPts val="0"/>
              </a:spcBef>
              <a:spcAft>
                <a:spcPts val="0"/>
              </a:spcAft>
              <a:buNone/>
            </a:pPr>
            <a:endParaRPr sz="1400" dirty="0">
              <a:solidFill>
                <a:srgbClr val="222222"/>
              </a:solidFill>
              <a:highlight>
                <a:srgbClr val="FFFFFF"/>
              </a:highlight>
              <a:latin typeface="Raleway"/>
              <a:ea typeface="Raleway"/>
              <a:cs typeface="Raleway"/>
              <a:sym typeface="Raleway"/>
            </a:endParaRPr>
          </a:p>
          <a:p>
            <a:pPr marR="0" lvl="0" algn="l" rtl="0">
              <a:lnSpc>
                <a:spcPct val="115000"/>
              </a:lnSpc>
              <a:spcBef>
                <a:spcPts val="0"/>
              </a:spcBef>
              <a:spcAft>
                <a:spcPts val="0"/>
              </a:spcAft>
              <a:buNone/>
            </a:pPr>
            <a:r>
              <a:rPr lang="en" sz="1400" dirty="0">
                <a:solidFill>
                  <a:srgbClr val="FF0000"/>
                </a:solidFill>
                <a:highlight>
                  <a:srgbClr val="FFFFFF"/>
                </a:highlight>
                <a:latin typeface="Raleway"/>
                <a:ea typeface="Raleway"/>
                <a:cs typeface="Raleway"/>
                <a:sym typeface="Raleway"/>
                <a:hlinkClick r:id="rId3" action="ppaction://hlinkfile"/>
              </a:rPr>
              <a:t>Amazon air prime vidéo</a:t>
            </a:r>
            <a:endParaRPr lang="en" sz="1400" dirty="0">
              <a:solidFill>
                <a:srgbClr val="FF0000"/>
              </a:solidFill>
              <a:highlight>
                <a:srgbClr val="FFFFFF"/>
              </a:highlight>
              <a:latin typeface="Raleway"/>
              <a:ea typeface="Raleway"/>
              <a:cs typeface="Raleway"/>
              <a:sym typeface="Raleway"/>
            </a:endParaRPr>
          </a:p>
          <a:p>
            <a:pPr lvl="0" rtl="0">
              <a:spcBef>
                <a:spcPts val="0"/>
              </a:spcBef>
              <a:spcAft>
                <a:spcPts val="0"/>
              </a:spcAft>
              <a:buNone/>
            </a:pPr>
            <a:endParaRPr dirty="0"/>
          </a:p>
          <a:p>
            <a:pPr lvl="0" rtl="0">
              <a:spcBef>
                <a:spcPts val="0"/>
              </a:spcBef>
              <a:spcAft>
                <a:spcPts val="0"/>
              </a:spcAft>
              <a:buClr>
                <a:schemeClr val="dk2"/>
              </a:buClr>
              <a:buFont typeface="Arial"/>
              <a:buNone/>
            </a:pPr>
            <a:endParaRPr dirty="0"/>
          </a:p>
          <a:p>
            <a:pPr marR="0" lvl="0" algn="l" rtl="0">
              <a:lnSpc>
                <a:spcPct val="115000"/>
              </a:lnSpc>
              <a:spcBef>
                <a:spcPts val="0"/>
              </a:spcBef>
              <a:spcAft>
                <a:spcPts val="0"/>
              </a:spcAft>
              <a:buNone/>
            </a:pPr>
            <a:endParaRPr dirty="0"/>
          </a:p>
        </p:txBody>
      </p:sp>
      <p:pic>
        <p:nvPicPr>
          <p:cNvPr id="167" name="Shape 16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89950" y="1558500"/>
            <a:ext cx="1796044" cy="1197050"/>
          </a:xfrm>
          <a:prstGeom prst="rect">
            <a:avLst/>
          </a:prstGeom>
          <a:noFill/>
          <a:ln>
            <a:noFill/>
          </a:ln>
        </p:spPr>
      </p:pic>
      <p:pic>
        <p:nvPicPr>
          <p:cNvPr id="168" name="Shape 16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5256" y="575950"/>
            <a:ext cx="1966699" cy="720949"/>
          </a:xfrm>
          <a:prstGeom prst="rect">
            <a:avLst/>
          </a:prstGeom>
          <a:noFill/>
          <a:ln>
            <a:noFill/>
          </a:ln>
        </p:spPr>
      </p:pic>
      <p:pic>
        <p:nvPicPr>
          <p:cNvPr id="169" name="Shape 16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89950" y="3018000"/>
            <a:ext cx="1797324" cy="119704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lvl="0" rtl="0">
              <a:lnSpc>
                <a:spcPct val="130000"/>
              </a:lnSpc>
              <a:spcBef>
                <a:spcPts val="0"/>
              </a:spcBef>
              <a:spcAft>
                <a:spcPts val="800"/>
              </a:spcAft>
              <a:buClr>
                <a:schemeClr val="dk2"/>
              </a:buClr>
              <a:buSzPct val="45833"/>
              <a:buFont typeface="Arial"/>
              <a:buNone/>
            </a:pPr>
            <a:r>
              <a:rPr lang="en" sz="2400">
                <a:solidFill>
                  <a:srgbClr val="000000"/>
                </a:solidFill>
                <a:highlight>
                  <a:srgbClr val="FFFFFF"/>
                </a:highlight>
              </a:rPr>
              <a:t>Mobile 3D Printing Delivery Trucks</a:t>
            </a:r>
          </a:p>
          <a:p>
            <a:pPr lvl="0" rtl="0">
              <a:lnSpc>
                <a:spcPct val="115000"/>
              </a:lnSpc>
              <a:spcBef>
                <a:spcPts val="0"/>
              </a:spcBef>
              <a:buNone/>
            </a:pPr>
            <a:endParaRPr sz="1400" b="0"/>
          </a:p>
        </p:txBody>
      </p:sp>
      <p:sp>
        <p:nvSpPr>
          <p:cNvPr id="175" name="Shape 175"/>
          <p:cNvSpPr txBox="1">
            <a:spLocks noGrp="1"/>
          </p:cNvSpPr>
          <p:nvPr>
            <p:ph type="body" idx="1"/>
          </p:nvPr>
        </p:nvSpPr>
        <p:spPr>
          <a:xfrm>
            <a:off x="2400262" y="1145725"/>
            <a:ext cx="6321599" cy="3002400"/>
          </a:xfrm>
          <a:prstGeom prst="rect">
            <a:avLst/>
          </a:prstGeom>
        </p:spPr>
        <p:txBody>
          <a:bodyPr lIns="91425" tIns="91425" rIns="91425" bIns="91425" anchor="t" anchorCtr="0">
            <a:noAutofit/>
          </a:bodyPr>
          <a:lstStyle/>
          <a:p>
            <a:pPr lvl="0" rtl="0">
              <a:spcBef>
                <a:spcPts val="0"/>
              </a:spcBef>
              <a:buClr>
                <a:srgbClr val="000000"/>
              </a:buClr>
              <a:buSzPct val="78571"/>
              <a:buFont typeface="Arial"/>
              <a:buNone/>
            </a:pPr>
            <a:r>
              <a:rPr lang="en" sz="1400" dirty="0">
                <a:solidFill>
                  <a:srgbClr val="000000"/>
                </a:solidFill>
                <a:latin typeface="Raleway"/>
                <a:ea typeface="Raleway"/>
                <a:cs typeface="Raleway"/>
                <a:sym typeface="Raleway"/>
              </a:rPr>
              <a:t>How it work:</a:t>
            </a:r>
          </a:p>
          <a:p>
            <a:pPr marL="457200" lvl="0" indent="-317500" rtl="0">
              <a:spcBef>
                <a:spcPts val="0"/>
              </a:spcBef>
              <a:buClr>
                <a:srgbClr val="000000"/>
              </a:buClr>
              <a:buSzPct val="100000"/>
              <a:buFont typeface="Raleway"/>
              <a:buChar char="-"/>
            </a:pPr>
            <a:r>
              <a:rPr lang="en" sz="1400" dirty="0">
                <a:solidFill>
                  <a:srgbClr val="000000"/>
                </a:solidFill>
                <a:latin typeface="Raleway"/>
                <a:ea typeface="Raleway"/>
                <a:cs typeface="Raleway"/>
                <a:sym typeface="Raleway"/>
              </a:rPr>
              <a:t>You purchase printable goods</a:t>
            </a:r>
          </a:p>
          <a:p>
            <a:pPr marL="457200" lvl="0" indent="-317500" rtl="0">
              <a:spcBef>
                <a:spcPts val="0"/>
              </a:spcBef>
              <a:buClr>
                <a:srgbClr val="000000"/>
              </a:buClr>
              <a:buSzPct val="100000"/>
              <a:buFont typeface="Raleway"/>
              <a:buChar char="-"/>
            </a:pPr>
            <a:r>
              <a:rPr lang="en" sz="1400" dirty="0">
                <a:solidFill>
                  <a:srgbClr val="000000"/>
                </a:solidFill>
                <a:latin typeface="Raleway"/>
                <a:ea typeface="Raleway"/>
                <a:cs typeface="Raleway"/>
                <a:sym typeface="Raleway"/>
              </a:rPr>
              <a:t>Printing delivery truck start to print your product</a:t>
            </a:r>
          </a:p>
          <a:p>
            <a:pPr marL="457200" lvl="0" indent="-317500" rtl="0">
              <a:spcBef>
                <a:spcPts val="0"/>
              </a:spcBef>
              <a:buClr>
                <a:srgbClr val="000000"/>
              </a:buClr>
              <a:buSzPct val="100000"/>
              <a:buFont typeface="Raleway"/>
              <a:buChar char="-"/>
            </a:pPr>
            <a:r>
              <a:rPr lang="en" sz="1400" dirty="0">
                <a:solidFill>
                  <a:srgbClr val="000000"/>
                </a:solidFill>
                <a:latin typeface="Raleway"/>
                <a:ea typeface="Raleway"/>
                <a:cs typeface="Raleway"/>
                <a:sym typeface="Raleway"/>
              </a:rPr>
              <a:t>During printing, truck is on the way of delivery adress</a:t>
            </a:r>
          </a:p>
          <a:p>
            <a:pPr marL="457200" lvl="0" indent="-317500" rtl="0">
              <a:spcBef>
                <a:spcPts val="0"/>
              </a:spcBef>
              <a:buClr>
                <a:srgbClr val="000000"/>
              </a:buClr>
              <a:buSzPct val="100000"/>
              <a:buFont typeface="Raleway"/>
              <a:buChar char="-"/>
            </a:pPr>
            <a:r>
              <a:rPr lang="en" sz="1400" dirty="0">
                <a:solidFill>
                  <a:srgbClr val="000000"/>
                </a:solidFill>
                <a:latin typeface="Raleway"/>
                <a:ea typeface="Raleway"/>
                <a:cs typeface="Raleway"/>
                <a:sym typeface="Raleway"/>
              </a:rPr>
              <a:t>Fastest way to build and deliver goods in very short delay</a:t>
            </a:r>
          </a:p>
          <a:p>
            <a:pPr rtl="0">
              <a:spcBef>
                <a:spcPts val="0"/>
              </a:spcBef>
              <a:buNone/>
            </a:pPr>
            <a:r>
              <a:rPr lang="en" sz="1400" dirty="0">
                <a:solidFill>
                  <a:srgbClr val="000000"/>
                </a:solidFill>
                <a:latin typeface="Raleway"/>
                <a:ea typeface="Raleway"/>
                <a:cs typeface="Raleway"/>
                <a:sym typeface="Raleway"/>
              </a:rPr>
              <a:t>Advantages:</a:t>
            </a:r>
          </a:p>
          <a:p>
            <a:pPr marL="457200" lvl="0" indent="-317500" rtl="0">
              <a:spcBef>
                <a:spcPts val="0"/>
              </a:spcBef>
              <a:buClr>
                <a:srgbClr val="000000"/>
              </a:buClr>
              <a:buSzPct val="100000"/>
              <a:buFont typeface="Raleway"/>
              <a:buChar char="-"/>
            </a:pPr>
            <a:r>
              <a:rPr lang="en" sz="1400" dirty="0">
                <a:solidFill>
                  <a:srgbClr val="000000"/>
                </a:solidFill>
                <a:latin typeface="Raleway"/>
                <a:ea typeface="Raleway"/>
                <a:cs typeface="Raleway"/>
                <a:sym typeface="Raleway"/>
              </a:rPr>
              <a:t>Produce directly your goods (don’t need factory in another country)</a:t>
            </a:r>
          </a:p>
          <a:p>
            <a:pPr marL="457200" lvl="0" indent="-317500" rtl="0">
              <a:spcBef>
                <a:spcPts val="0"/>
              </a:spcBef>
              <a:buClr>
                <a:srgbClr val="000000"/>
              </a:buClr>
              <a:buSzPct val="100000"/>
              <a:buFont typeface="Raleway"/>
              <a:buChar char="-"/>
            </a:pPr>
            <a:r>
              <a:rPr lang="en" sz="1400" dirty="0">
                <a:solidFill>
                  <a:srgbClr val="000000"/>
                </a:solidFill>
                <a:latin typeface="Raleway"/>
                <a:ea typeface="Raleway"/>
                <a:cs typeface="Raleway"/>
                <a:sym typeface="Raleway"/>
              </a:rPr>
              <a:t>Ease to use for the customers (apps)</a:t>
            </a:r>
          </a:p>
          <a:p>
            <a:pPr marL="457200" lvl="0" indent="-317500" rtl="0">
              <a:spcBef>
                <a:spcPts val="0"/>
              </a:spcBef>
              <a:buClr>
                <a:srgbClr val="000000"/>
              </a:buClr>
              <a:buSzPct val="100000"/>
              <a:buFont typeface="Raleway"/>
              <a:buChar char="-"/>
            </a:pPr>
            <a:r>
              <a:rPr lang="en" sz="1400" dirty="0">
                <a:solidFill>
                  <a:srgbClr val="000000"/>
                </a:solidFill>
                <a:latin typeface="Raleway"/>
                <a:ea typeface="Raleway"/>
                <a:cs typeface="Raleway"/>
                <a:sym typeface="Raleway"/>
              </a:rPr>
              <a:t>Fast delivery delay</a:t>
            </a:r>
          </a:p>
          <a:p>
            <a:pPr marL="457200" lvl="0" indent="-317500" rtl="0">
              <a:spcBef>
                <a:spcPts val="0"/>
              </a:spcBef>
              <a:buClr>
                <a:srgbClr val="000000"/>
              </a:buClr>
              <a:buSzPct val="100000"/>
              <a:buFont typeface="Raleway"/>
              <a:buChar char="-"/>
            </a:pPr>
            <a:r>
              <a:rPr lang="en" sz="1400" dirty="0">
                <a:solidFill>
                  <a:srgbClr val="000000"/>
                </a:solidFill>
                <a:latin typeface="Raleway"/>
                <a:ea typeface="Raleway"/>
                <a:cs typeface="Raleway"/>
                <a:sym typeface="Raleway"/>
              </a:rPr>
              <a:t>No storage cost</a:t>
            </a:r>
          </a:p>
          <a:p>
            <a:pPr lvl="0" rtl="0">
              <a:spcBef>
                <a:spcPts val="0"/>
              </a:spcBef>
              <a:buNone/>
            </a:pPr>
            <a:r>
              <a:rPr lang="en" sz="1400" dirty="0">
                <a:solidFill>
                  <a:srgbClr val="FF0000"/>
                </a:solidFill>
                <a:latin typeface="Raleway"/>
                <a:ea typeface="Raleway"/>
                <a:cs typeface="Raleway"/>
                <a:sym typeface="Raleway"/>
                <a:hlinkClick r:id="rId5" action="ppaction://hlinkfile"/>
              </a:rPr>
              <a:t>Amazon 3D printer truck video </a:t>
            </a:r>
            <a:endParaRPr lang="en" sz="1400" dirty="0">
              <a:solidFill>
                <a:srgbClr val="FF0000"/>
              </a:solidFill>
              <a:latin typeface="Raleway"/>
              <a:ea typeface="Raleway"/>
              <a:cs typeface="Raleway"/>
              <a:sym typeface="Raleway"/>
            </a:endParaRPr>
          </a:p>
          <a:p>
            <a:pPr lvl="0" rtl="0">
              <a:spcBef>
                <a:spcPts val="0"/>
              </a:spcBef>
              <a:buClr>
                <a:srgbClr val="000000"/>
              </a:buClr>
              <a:buFont typeface="Arial"/>
              <a:buNone/>
            </a:pPr>
            <a:endParaRPr sz="1400" dirty="0">
              <a:solidFill>
                <a:srgbClr val="000000"/>
              </a:solidFill>
              <a:latin typeface="Raleway"/>
              <a:ea typeface="Raleway"/>
              <a:cs typeface="Raleway"/>
              <a:sym typeface="Raleway"/>
            </a:endParaRPr>
          </a:p>
        </p:txBody>
      </p:sp>
      <p:pic>
        <p:nvPicPr>
          <p:cNvPr id="176" name="Shape 17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05256" y="575950"/>
            <a:ext cx="1966699" cy="720949"/>
          </a:xfrm>
          <a:prstGeom prst="rect">
            <a:avLst/>
          </a:prstGeom>
          <a:noFill/>
          <a:ln>
            <a:noFill/>
          </a:ln>
        </p:spPr>
      </p:pic>
      <p:pic>
        <p:nvPicPr>
          <p:cNvPr id="177" name="Shape 17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05250" y="1640891"/>
            <a:ext cx="1966700" cy="1307483"/>
          </a:xfrm>
          <a:prstGeom prst="rect">
            <a:avLst/>
          </a:prstGeom>
          <a:noFill/>
          <a:ln>
            <a:noFill/>
          </a:ln>
        </p:spPr>
      </p:pic>
      <p:pic>
        <p:nvPicPr>
          <p:cNvPr id="178" name="Shape 17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58301" y="3415250"/>
            <a:ext cx="1966699" cy="1307474"/>
          </a:xfrm>
          <a:prstGeom prst="rect">
            <a:avLst/>
          </a:prstGeom>
          <a:noFill/>
          <a:ln>
            <a:noFill/>
          </a:ln>
        </p:spPr>
      </p:pic>
      <p:pic>
        <p:nvPicPr>
          <p:cNvPr id="2" name="Amazon patented 3D Printing Tru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6250851" y="4267886"/>
            <a:ext cx="4064000" cy="22860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lvl="0">
              <a:lnSpc>
                <a:spcPct val="115000"/>
              </a:lnSpc>
              <a:spcBef>
                <a:spcPts val="0"/>
              </a:spcBef>
              <a:buClr>
                <a:schemeClr val="dk2"/>
              </a:buClr>
              <a:buSzPct val="36666"/>
              <a:buFont typeface="Arial"/>
              <a:buNone/>
            </a:pPr>
            <a:r>
              <a:rPr lang="en" b="0"/>
              <a:t>Amazon OMW</a:t>
            </a:r>
          </a:p>
        </p:txBody>
      </p:sp>
      <p:sp>
        <p:nvSpPr>
          <p:cNvPr id="184" name="Shape 184"/>
          <p:cNvSpPr txBox="1">
            <a:spLocks noGrp="1"/>
          </p:cNvSpPr>
          <p:nvPr>
            <p:ph type="body" idx="1"/>
          </p:nvPr>
        </p:nvSpPr>
        <p:spPr>
          <a:xfrm>
            <a:off x="2410112" y="1290975"/>
            <a:ext cx="6321599" cy="3002400"/>
          </a:xfrm>
          <a:prstGeom prst="rect">
            <a:avLst/>
          </a:prstGeom>
        </p:spPr>
        <p:txBody>
          <a:bodyPr lIns="91425" tIns="91425" rIns="91425" bIns="91425" anchor="t" anchorCtr="0">
            <a:noAutofit/>
          </a:bodyPr>
          <a:lstStyle/>
          <a:p>
            <a:pPr marL="457200" lvl="0" indent="-317500" rtl="0">
              <a:spcBef>
                <a:spcPts val="0"/>
              </a:spcBef>
              <a:buSzPct val="100000"/>
              <a:buFont typeface="Raleway"/>
              <a:buChar char="-"/>
            </a:pPr>
            <a:r>
              <a:rPr lang="en" sz="1400" dirty="0">
                <a:latin typeface="Raleway"/>
                <a:ea typeface="Raleway"/>
                <a:cs typeface="Raleway"/>
                <a:sym typeface="Raleway"/>
              </a:rPr>
              <a:t>Based on crowdsourcing</a:t>
            </a:r>
          </a:p>
          <a:p>
            <a:pPr marL="457200" lvl="0" indent="-317500" rtl="0">
              <a:spcBef>
                <a:spcPts val="0"/>
              </a:spcBef>
              <a:buSzPct val="100000"/>
              <a:buFont typeface="Raleway"/>
              <a:buChar char="-"/>
            </a:pPr>
            <a:r>
              <a:rPr lang="en" sz="1400" dirty="0">
                <a:latin typeface="Raleway"/>
                <a:ea typeface="Raleway"/>
                <a:cs typeface="Raleway"/>
                <a:sym typeface="Raleway"/>
              </a:rPr>
              <a:t>Reduce delivery delay</a:t>
            </a:r>
          </a:p>
          <a:p>
            <a:pPr marL="457200" lvl="0" indent="-317500" rtl="0">
              <a:spcBef>
                <a:spcPts val="0"/>
              </a:spcBef>
              <a:buSzPct val="100000"/>
              <a:buFont typeface="Raleway"/>
              <a:buChar char="-"/>
            </a:pPr>
            <a:r>
              <a:rPr lang="en" sz="1400" dirty="0">
                <a:latin typeface="Raleway"/>
                <a:ea typeface="Raleway"/>
                <a:cs typeface="Raleway"/>
                <a:sym typeface="Raleway"/>
              </a:rPr>
              <a:t>Use regular people </a:t>
            </a:r>
          </a:p>
          <a:p>
            <a:pPr marL="457200" lvl="0" indent="-317500" rtl="0">
              <a:spcBef>
                <a:spcPts val="0"/>
              </a:spcBef>
              <a:buSzPct val="100000"/>
              <a:buFont typeface="Raleway"/>
              <a:buChar char="-"/>
            </a:pPr>
            <a:r>
              <a:rPr lang="en" sz="1400" dirty="0">
                <a:latin typeface="Raleway"/>
                <a:ea typeface="Raleway"/>
                <a:cs typeface="Raleway"/>
                <a:sym typeface="Raleway"/>
              </a:rPr>
              <a:t>Cost Less than standard supply chain</a:t>
            </a:r>
          </a:p>
          <a:p>
            <a:pPr rtl="0">
              <a:spcBef>
                <a:spcPts val="0"/>
              </a:spcBef>
              <a:buNone/>
            </a:pPr>
            <a:r>
              <a:rPr lang="en" sz="1400" dirty="0">
                <a:latin typeface="Raleway"/>
                <a:ea typeface="Raleway"/>
                <a:cs typeface="Raleway"/>
                <a:sym typeface="Raleway"/>
              </a:rPr>
              <a:t>How it work :</a:t>
            </a:r>
          </a:p>
          <a:p>
            <a:pPr rtl="0">
              <a:spcBef>
                <a:spcPts val="0"/>
              </a:spcBef>
              <a:buNone/>
            </a:pPr>
            <a:r>
              <a:rPr lang="en" sz="1400" dirty="0">
                <a:solidFill>
                  <a:srgbClr val="222222"/>
                </a:solidFill>
                <a:highlight>
                  <a:srgbClr val="FFFFFF"/>
                </a:highlight>
                <a:latin typeface="Raleway"/>
                <a:ea typeface="Raleway"/>
                <a:cs typeface="Raleway"/>
                <a:sym typeface="Raleway"/>
              </a:rPr>
              <a:t>The service — internally called "On My Way" — would recruit retailers in urban areas to store packages. Then regular people wanting to make deliveries could use an app to see where to pick up and drop off goods as they were going about their day. </a:t>
            </a:r>
          </a:p>
          <a:p>
            <a:pPr lvl="0" rtl="0">
              <a:spcBef>
                <a:spcPts val="0"/>
              </a:spcBef>
              <a:buNone/>
            </a:pPr>
            <a:r>
              <a:rPr lang="en" sz="1400" dirty="0">
                <a:solidFill>
                  <a:srgbClr val="FF0000"/>
                </a:solidFill>
                <a:highlight>
                  <a:srgbClr val="FFFFFF"/>
                </a:highlight>
                <a:latin typeface="Raleway"/>
                <a:ea typeface="Raleway"/>
                <a:cs typeface="Raleway"/>
                <a:sym typeface="Raleway"/>
                <a:hlinkClick r:id="rId3" action="ppaction://hlinkfile"/>
              </a:rPr>
              <a:t>Amazon On MY Way video</a:t>
            </a:r>
            <a:endParaRPr lang="en" sz="1400" dirty="0">
              <a:solidFill>
                <a:srgbClr val="FF0000"/>
              </a:solidFill>
              <a:highlight>
                <a:srgbClr val="FFFFFF"/>
              </a:highlight>
              <a:latin typeface="Raleway"/>
              <a:ea typeface="Raleway"/>
              <a:cs typeface="Raleway"/>
              <a:sym typeface="Raleway"/>
            </a:endParaRPr>
          </a:p>
        </p:txBody>
      </p:sp>
      <p:pic>
        <p:nvPicPr>
          <p:cNvPr id="185" name="Shape 185"/>
          <p:cNvPicPr preferRelativeResize="0"/>
          <p:nvPr/>
        </p:nvPicPr>
        <p:blipFill>
          <a:blip r:embed="rId4">
            <a:alphaModFix/>
          </a:blip>
          <a:stretch>
            <a:fillRect/>
          </a:stretch>
        </p:blipFill>
        <p:spPr>
          <a:xfrm>
            <a:off x="371475" y="1449250"/>
            <a:ext cx="1465100" cy="1305049"/>
          </a:xfrm>
          <a:prstGeom prst="rect">
            <a:avLst/>
          </a:prstGeom>
          <a:noFill/>
          <a:ln>
            <a:noFill/>
          </a:ln>
        </p:spPr>
      </p:pic>
      <p:pic>
        <p:nvPicPr>
          <p:cNvPr id="186" name="Shape 18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20681" y="490400"/>
            <a:ext cx="1966699" cy="720949"/>
          </a:xfrm>
          <a:prstGeom prst="rect">
            <a:avLst/>
          </a:prstGeom>
          <a:noFill/>
          <a:ln>
            <a:noFill/>
          </a:ln>
        </p:spPr>
      </p:pic>
      <p:pic>
        <p:nvPicPr>
          <p:cNvPr id="187" name="Shape 18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0237" y="3119800"/>
            <a:ext cx="1567575" cy="923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lvl="0">
              <a:lnSpc>
                <a:spcPct val="115000"/>
              </a:lnSpc>
              <a:spcBef>
                <a:spcPts val="0"/>
              </a:spcBef>
              <a:buClr>
                <a:schemeClr val="dk2"/>
              </a:buClr>
              <a:buSzPct val="36666"/>
              <a:buFont typeface="Arial"/>
              <a:buNone/>
            </a:pPr>
            <a:r>
              <a:rPr lang="en" b="0"/>
              <a:t>Roadie</a:t>
            </a:r>
          </a:p>
        </p:txBody>
      </p:sp>
      <p:sp>
        <p:nvSpPr>
          <p:cNvPr id="193" name="Shape 193"/>
          <p:cNvSpPr txBox="1">
            <a:spLocks noGrp="1"/>
          </p:cNvSpPr>
          <p:nvPr>
            <p:ph type="body" idx="1"/>
          </p:nvPr>
        </p:nvSpPr>
        <p:spPr>
          <a:xfrm>
            <a:off x="2410112" y="1138575"/>
            <a:ext cx="6321599" cy="3002400"/>
          </a:xfrm>
          <a:prstGeom prst="rect">
            <a:avLst/>
          </a:prstGeom>
        </p:spPr>
        <p:txBody>
          <a:bodyPr lIns="91425" tIns="91425" rIns="91425" bIns="91425" anchor="t" anchorCtr="0">
            <a:noAutofit/>
          </a:bodyPr>
          <a:lstStyle/>
          <a:p>
            <a:pPr rtl="0">
              <a:spcBef>
                <a:spcPts val="0"/>
              </a:spcBef>
              <a:buNone/>
            </a:pPr>
            <a:r>
              <a:rPr lang="en" sz="1400" dirty="0">
                <a:latin typeface="Raleway"/>
                <a:ea typeface="Raleway"/>
                <a:cs typeface="Raleway"/>
                <a:sym typeface="Raleway"/>
              </a:rPr>
              <a:t>Neighbor-to-Neighbor delivery</a:t>
            </a:r>
          </a:p>
          <a:p>
            <a:pPr rtl="0">
              <a:spcBef>
                <a:spcPts val="0"/>
              </a:spcBef>
              <a:buNone/>
            </a:pPr>
            <a:r>
              <a:rPr lang="en" sz="1400" dirty="0">
                <a:solidFill>
                  <a:srgbClr val="393632"/>
                </a:solidFill>
                <a:highlight>
                  <a:srgbClr val="FFFFFF"/>
                </a:highlight>
                <a:latin typeface="Raleway"/>
                <a:ea typeface="Raleway"/>
                <a:cs typeface="Raleway"/>
                <a:sym typeface="Raleway"/>
              </a:rPr>
              <a:t>When you have something you need to send, just create a delivery in the Roadie app.</a:t>
            </a:r>
          </a:p>
          <a:p>
            <a:pPr rtl="0">
              <a:spcBef>
                <a:spcPts val="0"/>
              </a:spcBef>
              <a:buNone/>
            </a:pPr>
            <a:r>
              <a:rPr lang="en" sz="1400" dirty="0">
                <a:solidFill>
                  <a:srgbClr val="393632"/>
                </a:solidFill>
                <a:highlight>
                  <a:srgbClr val="FFFFFF"/>
                </a:highlight>
                <a:latin typeface="Raleway"/>
                <a:ea typeface="Raleway"/>
                <a:cs typeface="Raleway"/>
                <a:sym typeface="Raleway"/>
              </a:rPr>
              <a:t>We’ll match you with a Roadie Driver who’s headed in the right direction.</a:t>
            </a:r>
          </a:p>
          <a:p>
            <a:pPr rtl="0">
              <a:spcBef>
                <a:spcPts val="0"/>
              </a:spcBef>
              <a:buNone/>
            </a:pPr>
            <a:r>
              <a:rPr lang="en" sz="1400" dirty="0">
                <a:solidFill>
                  <a:srgbClr val="393632"/>
                </a:solidFill>
                <a:highlight>
                  <a:srgbClr val="FFFFFF"/>
                </a:highlight>
                <a:latin typeface="Raleway"/>
                <a:ea typeface="Raleway"/>
                <a:cs typeface="Raleway"/>
                <a:sym typeface="Raleway"/>
              </a:rPr>
              <a:t>It’s like carpooling, for cargo. </a:t>
            </a:r>
          </a:p>
          <a:p>
            <a:pPr rtl="0">
              <a:spcBef>
                <a:spcPts val="0"/>
              </a:spcBef>
              <a:buNone/>
            </a:pPr>
            <a:r>
              <a:rPr lang="en" sz="1400" dirty="0">
                <a:solidFill>
                  <a:srgbClr val="393632"/>
                </a:solidFill>
                <a:highlight>
                  <a:srgbClr val="FFFFFF"/>
                </a:highlight>
                <a:latin typeface="Raleway"/>
                <a:ea typeface="Raleway"/>
                <a:cs typeface="Raleway"/>
                <a:sym typeface="Raleway"/>
              </a:rPr>
              <a:t>Advantages:</a:t>
            </a:r>
          </a:p>
          <a:p>
            <a:pPr marL="457200" lvl="0" indent="-317500" rtl="0">
              <a:spcBef>
                <a:spcPts val="0"/>
              </a:spcBef>
              <a:buClr>
                <a:srgbClr val="393632"/>
              </a:buClr>
              <a:buSzPct val="100000"/>
              <a:buFont typeface="Raleway"/>
              <a:buChar char="-"/>
            </a:pPr>
            <a:r>
              <a:rPr lang="en" sz="1400" dirty="0">
                <a:solidFill>
                  <a:srgbClr val="393632"/>
                </a:solidFill>
                <a:highlight>
                  <a:srgbClr val="FFFFFF"/>
                </a:highlight>
                <a:latin typeface="Raleway"/>
                <a:ea typeface="Raleway"/>
                <a:cs typeface="Raleway"/>
                <a:sym typeface="Raleway"/>
              </a:rPr>
              <a:t>Costless</a:t>
            </a:r>
          </a:p>
          <a:p>
            <a:pPr marL="457200" lvl="0" indent="-317500" rtl="0">
              <a:spcBef>
                <a:spcPts val="0"/>
              </a:spcBef>
              <a:buClr>
                <a:srgbClr val="393632"/>
              </a:buClr>
              <a:buSzPct val="100000"/>
              <a:buFont typeface="Raleway"/>
              <a:buChar char="-"/>
            </a:pPr>
            <a:r>
              <a:rPr lang="en" sz="1400" dirty="0">
                <a:solidFill>
                  <a:srgbClr val="393632"/>
                </a:solidFill>
                <a:highlight>
                  <a:srgbClr val="FFFFFF"/>
                </a:highlight>
                <a:latin typeface="Raleway"/>
                <a:ea typeface="Raleway"/>
                <a:cs typeface="Raleway"/>
                <a:sym typeface="Raleway"/>
              </a:rPr>
              <a:t>Safe</a:t>
            </a:r>
          </a:p>
          <a:p>
            <a:pPr marL="457200" lvl="0" indent="-317500" rtl="0">
              <a:spcBef>
                <a:spcPts val="0"/>
              </a:spcBef>
              <a:buClr>
                <a:srgbClr val="393632"/>
              </a:buClr>
              <a:buSzPct val="100000"/>
              <a:buFont typeface="Raleway"/>
              <a:buChar char="-"/>
            </a:pPr>
            <a:r>
              <a:rPr lang="en" sz="1400" dirty="0">
                <a:solidFill>
                  <a:srgbClr val="393632"/>
                </a:solidFill>
                <a:highlight>
                  <a:srgbClr val="FFFFFF"/>
                </a:highlight>
                <a:latin typeface="Raleway"/>
                <a:ea typeface="Raleway"/>
                <a:cs typeface="Raleway"/>
                <a:sym typeface="Raleway"/>
              </a:rPr>
              <a:t>Ease to use (gamification)</a:t>
            </a:r>
          </a:p>
          <a:p>
            <a:pPr lvl="0" rtl="0">
              <a:spcBef>
                <a:spcPts val="0"/>
              </a:spcBef>
              <a:buNone/>
            </a:pPr>
            <a:r>
              <a:rPr lang="en" dirty="0">
                <a:solidFill>
                  <a:srgbClr val="FF0000"/>
                </a:solidFill>
                <a:hlinkClick r:id="rId3" action="ppaction://hlinkfile"/>
              </a:rPr>
              <a:t>Roadie video</a:t>
            </a:r>
            <a:endParaRPr lang="en" dirty="0">
              <a:solidFill>
                <a:srgbClr val="FF0000"/>
              </a:solidFill>
            </a:endParaRPr>
          </a:p>
        </p:txBody>
      </p:sp>
      <p:pic>
        <p:nvPicPr>
          <p:cNvPr id="194" name="Shape 19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3200" y="507974"/>
            <a:ext cx="1180075" cy="870699"/>
          </a:xfrm>
          <a:prstGeom prst="rect">
            <a:avLst/>
          </a:prstGeom>
          <a:noFill/>
          <a:ln>
            <a:noFill/>
          </a:ln>
        </p:spPr>
      </p:pic>
      <p:pic>
        <p:nvPicPr>
          <p:cNvPr id="195" name="Shape 19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38823" y="1446650"/>
            <a:ext cx="2148823" cy="1498974"/>
          </a:xfrm>
          <a:prstGeom prst="rect">
            <a:avLst/>
          </a:prstGeom>
          <a:noFill/>
          <a:ln>
            <a:noFill/>
          </a:ln>
        </p:spPr>
      </p:pic>
      <p:pic>
        <p:nvPicPr>
          <p:cNvPr id="196" name="Shape 19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38825" y="3130950"/>
            <a:ext cx="2148823" cy="141055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06425" y="1806825"/>
            <a:ext cx="8296799" cy="1541999"/>
          </a:xfrm>
          <a:prstGeom prst="rect">
            <a:avLst/>
          </a:prstGeom>
        </p:spPr>
        <p:txBody>
          <a:bodyPr lIns="91425" tIns="91425" rIns="91425" bIns="91425" anchor="ctr" anchorCtr="0">
            <a:noAutofit/>
          </a:bodyPr>
          <a:lstStyle/>
          <a:p>
            <a:pPr lvl="0" rtl="0">
              <a:spcBef>
                <a:spcPts val="0"/>
              </a:spcBef>
              <a:buNone/>
            </a:pPr>
            <a:r>
              <a:rPr lang="en"/>
              <a:t>Big Data</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a:spcBef>
                <a:spcPts val="0"/>
              </a:spcBef>
              <a:buNone/>
            </a:pPr>
            <a:r>
              <a:rPr lang="en"/>
              <a:t>Boundary Break Down</a:t>
            </a:r>
          </a:p>
        </p:txBody>
      </p:sp>
      <p:sp>
        <p:nvSpPr>
          <p:cNvPr id="207" name="Shape 207"/>
          <p:cNvSpPr txBox="1">
            <a:spLocks noGrp="1"/>
          </p:cNvSpPr>
          <p:nvPr>
            <p:ph type="body" idx="1"/>
          </p:nvPr>
        </p:nvSpPr>
        <p:spPr>
          <a:xfrm>
            <a:off x="2410112" y="1595775"/>
            <a:ext cx="6321599" cy="3002400"/>
          </a:xfrm>
          <a:prstGeom prst="rect">
            <a:avLst/>
          </a:prstGeom>
        </p:spPr>
        <p:txBody>
          <a:bodyPr lIns="91425" tIns="91425" rIns="91425" bIns="91425" anchor="t" anchorCtr="0">
            <a:noAutofit/>
          </a:bodyPr>
          <a:lstStyle/>
          <a:p>
            <a:pPr>
              <a:spcBef>
                <a:spcPts val="0"/>
              </a:spcBef>
              <a:buNone/>
            </a:pPr>
            <a:endParaRPr/>
          </a:p>
        </p:txBody>
      </p:sp>
      <p:pic>
        <p:nvPicPr>
          <p:cNvPr id="208" name="Shape 208"/>
          <p:cNvPicPr preferRelativeResize="0"/>
          <p:nvPr/>
        </p:nvPicPr>
        <p:blipFill>
          <a:blip r:embed="rId3">
            <a:alphaModFix/>
          </a:blip>
          <a:stretch>
            <a:fillRect/>
          </a:stretch>
        </p:blipFill>
        <p:spPr>
          <a:xfrm>
            <a:off x="2355675" y="2073062"/>
            <a:ext cx="6321599" cy="997375"/>
          </a:xfrm>
          <a:prstGeom prst="rect">
            <a:avLst/>
          </a:prstGeom>
          <a:noFill/>
          <a:ln>
            <a:noFill/>
          </a:ln>
        </p:spPr>
      </p:pic>
      <p:sp>
        <p:nvSpPr>
          <p:cNvPr id="209" name="Shape 209"/>
          <p:cNvSpPr txBox="1"/>
          <p:nvPr/>
        </p:nvSpPr>
        <p:spPr>
          <a:xfrm>
            <a:off x="5438925" y="3710900"/>
            <a:ext cx="2842499" cy="695400"/>
          </a:xfrm>
          <a:prstGeom prst="rect">
            <a:avLst/>
          </a:prstGeom>
          <a:noFill/>
          <a:ln>
            <a:noFill/>
          </a:ln>
        </p:spPr>
        <p:txBody>
          <a:bodyPr lIns="91425" tIns="91425" rIns="91425" bIns="91425" anchor="t" anchorCtr="0">
            <a:noAutofit/>
          </a:bodyPr>
          <a:lstStyle/>
          <a:p>
            <a:pPr>
              <a:spcBef>
                <a:spcPts val="0"/>
              </a:spcBef>
              <a:buNone/>
            </a:pPr>
            <a:r>
              <a:rPr lang="en" sz="1800">
                <a:latin typeface="Raleway"/>
                <a:ea typeface="Raleway"/>
                <a:cs typeface="Raleway"/>
                <a:sym typeface="Raleway"/>
              </a:rPr>
              <a:t>dynamization step: </a:t>
            </a:r>
            <a:r>
              <a:rPr lang="en" sz="1800" b="1">
                <a:solidFill>
                  <a:schemeClr val="dk1"/>
                </a:solidFill>
                <a:latin typeface="Raleway"/>
                <a:ea typeface="Raleway"/>
                <a:cs typeface="Raleway"/>
                <a:sym typeface="Raleway"/>
              </a:rPr>
              <a:t>field</a:t>
            </a:r>
          </a:p>
        </p:txBody>
      </p:sp>
      <p:cxnSp>
        <p:nvCxnSpPr>
          <p:cNvPr id="210" name="Shape 210"/>
          <p:cNvCxnSpPr/>
          <p:nvPr/>
        </p:nvCxnSpPr>
        <p:spPr>
          <a:xfrm>
            <a:off x="7760125" y="3148500"/>
            <a:ext cx="0" cy="623700"/>
          </a:xfrm>
          <a:prstGeom prst="straightConnector1">
            <a:avLst/>
          </a:prstGeom>
          <a:noFill/>
          <a:ln w="28575" cap="flat" cmpd="sng">
            <a:solidFill>
              <a:schemeClr val="dk1"/>
            </a:solidFill>
            <a:prstDash val="solid"/>
            <a:round/>
            <a:headEnd type="none" w="lg" len="lg"/>
            <a:tailEnd type="none" w="lg" len="lg"/>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a:spcBef>
                <a:spcPts val="0"/>
              </a:spcBef>
              <a:buNone/>
            </a:pPr>
            <a:r>
              <a:rPr lang="en"/>
              <a:t>Amazon Anticipatory Shipping</a:t>
            </a:r>
          </a:p>
        </p:txBody>
      </p:sp>
      <p:sp>
        <p:nvSpPr>
          <p:cNvPr id="217" name="Shape 217"/>
          <p:cNvSpPr txBox="1">
            <a:spLocks noGrp="1"/>
          </p:cNvSpPr>
          <p:nvPr>
            <p:ph type="body" idx="2"/>
          </p:nvPr>
        </p:nvSpPr>
        <p:spPr>
          <a:xfrm>
            <a:off x="372350" y="1595775"/>
            <a:ext cx="1882499" cy="2834400"/>
          </a:xfrm>
          <a:prstGeom prst="rect">
            <a:avLst/>
          </a:prstGeom>
        </p:spPr>
        <p:txBody>
          <a:bodyPr lIns="91425" tIns="91425" rIns="91425" bIns="91425" anchor="t" anchorCtr="0">
            <a:noAutofit/>
          </a:bodyPr>
          <a:lstStyle/>
          <a:p>
            <a:pPr rtl="0">
              <a:spcBef>
                <a:spcPts val="0"/>
              </a:spcBef>
              <a:buNone/>
            </a:pPr>
            <a:r>
              <a:rPr lang="en" sz="1600" dirty="0"/>
              <a:t>Increasing Asymmetry: </a:t>
            </a:r>
            <a:r>
              <a:rPr lang="en" sz="1600" b="1" dirty="0" smtClean="0">
                <a:solidFill>
                  <a:schemeClr val="dk1"/>
                </a:solidFill>
              </a:rPr>
              <a:t>Matched</a:t>
            </a:r>
          </a:p>
          <a:p>
            <a:pPr rtl="0">
              <a:spcBef>
                <a:spcPts val="0"/>
              </a:spcBef>
              <a:buNone/>
            </a:pPr>
            <a:endParaRPr lang="en" sz="1600" b="1" dirty="0">
              <a:solidFill>
                <a:schemeClr val="dk1"/>
              </a:solidFill>
            </a:endParaRPr>
          </a:p>
          <a:p>
            <a:pPr lvl="0" rtl="0">
              <a:spcBef>
                <a:spcPts val="0"/>
              </a:spcBef>
              <a:buClr>
                <a:schemeClr val="dk2"/>
              </a:buClr>
              <a:buSzPct val="61111"/>
              <a:buFont typeface="Arial"/>
              <a:buNone/>
            </a:pPr>
            <a:r>
              <a:rPr lang="en" sz="1600" dirty="0"/>
              <a:t>Decrease human involvement: </a:t>
            </a:r>
            <a:r>
              <a:rPr lang="en" sz="1600" b="1" dirty="0">
                <a:solidFill>
                  <a:schemeClr val="dk1"/>
                </a:solidFill>
              </a:rPr>
              <a:t>Autonomous &amp; evolving</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a:spcBef>
                <a:spcPts val="0"/>
              </a:spcBef>
              <a:buNone/>
            </a:pPr>
            <a:r>
              <a:rPr lang="en"/>
              <a:t>Amazon Echo</a:t>
            </a:r>
          </a:p>
        </p:txBody>
      </p:sp>
      <p:sp>
        <p:nvSpPr>
          <p:cNvPr id="223" name="Shape 223"/>
          <p:cNvSpPr txBox="1">
            <a:spLocks noGrp="1"/>
          </p:cNvSpPr>
          <p:nvPr>
            <p:ph type="body" idx="1"/>
          </p:nvPr>
        </p:nvSpPr>
        <p:spPr>
          <a:xfrm>
            <a:off x="2410112" y="1595775"/>
            <a:ext cx="6321599" cy="3002400"/>
          </a:xfrm>
          <a:prstGeom prst="rect">
            <a:avLst/>
          </a:prstGeom>
        </p:spPr>
        <p:txBody>
          <a:bodyPr lIns="91425" tIns="91425" rIns="91425" bIns="91425" anchor="t" anchorCtr="0">
            <a:noAutofit/>
          </a:bodyPr>
          <a:lstStyle/>
          <a:p>
            <a:pPr>
              <a:spcBef>
                <a:spcPts val="0"/>
              </a:spcBef>
              <a:buNone/>
            </a:pPr>
            <a:r>
              <a:rPr lang="en" dirty="0">
                <a:solidFill>
                  <a:srgbClr val="FF0000"/>
                </a:solidFill>
                <a:hlinkClick r:id="rId3" action="ppaction://hlinkfile"/>
              </a:rPr>
              <a:t>Add video</a:t>
            </a:r>
            <a:endParaRPr lang="en" dirty="0">
              <a:solidFill>
                <a:srgbClr val="FF0000"/>
              </a:solidFill>
            </a:endParaRPr>
          </a:p>
        </p:txBody>
      </p:sp>
      <p:sp>
        <p:nvSpPr>
          <p:cNvPr id="224" name="Shape 224"/>
          <p:cNvSpPr txBox="1">
            <a:spLocks noGrp="1"/>
          </p:cNvSpPr>
          <p:nvPr>
            <p:ph type="body" idx="2"/>
          </p:nvPr>
        </p:nvSpPr>
        <p:spPr>
          <a:xfrm>
            <a:off x="372350" y="1595775"/>
            <a:ext cx="1882499" cy="3194400"/>
          </a:xfrm>
          <a:prstGeom prst="rect">
            <a:avLst/>
          </a:prstGeom>
        </p:spPr>
        <p:txBody>
          <a:bodyPr lIns="91425" tIns="91425" rIns="91425" bIns="91425" anchor="t" anchorCtr="0">
            <a:noAutofit/>
          </a:bodyPr>
          <a:lstStyle/>
          <a:p>
            <a:pPr lvl="0" rtl="0">
              <a:spcBef>
                <a:spcPts val="0"/>
              </a:spcBef>
              <a:buNone/>
            </a:pPr>
            <a:r>
              <a:rPr lang="en" sz="1600" dirty="0"/>
              <a:t>Reduction of complexity: </a:t>
            </a:r>
            <a:r>
              <a:rPr lang="en" sz="1600" b="1" dirty="0">
                <a:solidFill>
                  <a:schemeClr val="dk1"/>
                </a:solidFill>
              </a:rPr>
              <a:t>Elimination of non-key </a:t>
            </a:r>
            <a:r>
              <a:rPr lang="en" sz="1600" b="1" dirty="0" smtClean="0">
                <a:solidFill>
                  <a:schemeClr val="dk1"/>
                </a:solidFill>
              </a:rPr>
              <a:t>subsystem</a:t>
            </a:r>
          </a:p>
          <a:p>
            <a:pPr lvl="0" rtl="0">
              <a:spcBef>
                <a:spcPts val="0"/>
              </a:spcBef>
              <a:buNone/>
            </a:pPr>
            <a:endParaRPr lang="en" sz="1600" b="1" dirty="0">
              <a:solidFill>
                <a:schemeClr val="dk1"/>
              </a:solidFill>
            </a:endParaRPr>
          </a:p>
          <a:p>
            <a:pPr lvl="0" rtl="0">
              <a:spcBef>
                <a:spcPts val="0"/>
              </a:spcBef>
              <a:buNone/>
            </a:pPr>
            <a:r>
              <a:rPr lang="en" sz="1600" dirty="0"/>
              <a:t>Increasing transparency: </a:t>
            </a:r>
            <a:r>
              <a:rPr lang="en" sz="1600" b="1" dirty="0">
                <a:solidFill>
                  <a:schemeClr val="dk1"/>
                </a:solidFill>
              </a:rPr>
              <a:t>Transparent</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a:spcBef>
                <a:spcPts val="0"/>
              </a:spcBef>
              <a:buNone/>
            </a:pPr>
            <a:r>
              <a:rPr lang="en"/>
              <a:t>Competitive Strategies</a:t>
            </a:r>
          </a:p>
        </p:txBody>
      </p:sp>
      <p:sp>
        <p:nvSpPr>
          <p:cNvPr id="76" name="Shape 76"/>
          <p:cNvSpPr txBox="1">
            <a:spLocks noGrp="1"/>
          </p:cNvSpPr>
          <p:nvPr>
            <p:ph type="body" idx="1"/>
          </p:nvPr>
        </p:nvSpPr>
        <p:spPr>
          <a:xfrm>
            <a:off x="5643431" y="3558975"/>
            <a:ext cx="3088199" cy="1039199"/>
          </a:xfrm>
          <a:prstGeom prst="rect">
            <a:avLst/>
          </a:prstGeom>
        </p:spPr>
        <p:txBody>
          <a:bodyPr lIns="91425" tIns="91425" rIns="91425" bIns="91425" anchor="t" anchorCtr="0">
            <a:noAutofit/>
          </a:bodyPr>
          <a:lstStyle/>
          <a:p>
            <a:pPr>
              <a:spcBef>
                <a:spcPts val="0"/>
              </a:spcBef>
              <a:buNone/>
            </a:pPr>
            <a:r>
              <a:rPr lang="en"/>
              <a:t>Customer buying hierarchy step: </a:t>
            </a:r>
            <a:r>
              <a:rPr lang="en" b="1">
                <a:solidFill>
                  <a:schemeClr val="dk1"/>
                </a:solidFill>
              </a:rPr>
              <a:t>Price</a:t>
            </a:r>
          </a:p>
        </p:txBody>
      </p:sp>
      <p:pic>
        <p:nvPicPr>
          <p:cNvPr id="77" name="Shape 77"/>
          <p:cNvPicPr preferRelativeResize="0"/>
          <p:nvPr/>
        </p:nvPicPr>
        <p:blipFill>
          <a:blip r:embed="rId3">
            <a:alphaModFix/>
          </a:blip>
          <a:stretch>
            <a:fillRect/>
          </a:stretch>
        </p:blipFill>
        <p:spPr>
          <a:xfrm>
            <a:off x="589925" y="1552900"/>
            <a:ext cx="4827949" cy="3088550"/>
          </a:xfrm>
          <a:prstGeom prst="rect">
            <a:avLst/>
          </a:prstGeom>
          <a:noFill/>
          <a:ln>
            <a:noFill/>
          </a:ln>
        </p:spPr>
      </p:pic>
      <p:sp>
        <p:nvSpPr>
          <p:cNvPr id="78" name="Shape 78"/>
          <p:cNvSpPr/>
          <p:nvPr/>
        </p:nvSpPr>
        <p:spPr>
          <a:xfrm>
            <a:off x="2161678" y="1323829"/>
            <a:ext cx="1481400" cy="2110499"/>
          </a:xfrm>
          <a:prstGeom prst="ellipse">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79" name="Shape 79"/>
          <p:cNvGrpSpPr/>
          <p:nvPr/>
        </p:nvGrpSpPr>
        <p:grpSpPr>
          <a:xfrm>
            <a:off x="5460820" y="1503008"/>
            <a:ext cx="3315133" cy="1626486"/>
            <a:chOff x="5491495" y="2648283"/>
            <a:chExt cx="3315133" cy="1626486"/>
          </a:xfrm>
        </p:grpSpPr>
        <p:pic>
          <p:nvPicPr>
            <p:cNvPr id="80" name="Shape 8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19294" y="3639369"/>
              <a:ext cx="2687333" cy="635399"/>
            </a:xfrm>
            <a:prstGeom prst="rect">
              <a:avLst/>
            </a:prstGeom>
            <a:noFill/>
            <a:ln>
              <a:noFill/>
            </a:ln>
          </p:spPr>
        </p:pic>
        <p:pic>
          <p:nvPicPr>
            <p:cNvPr id="81" name="Shape 81"/>
            <p:cNvPicPr preferRelativeResize="0"/>
            <p:nvPr/>
          </p:nvPicPr>
          <p:blipFill>
            <a:blip r:embed="rId5">
              <a:alphaModFix/>
            </a:blip>
            <a:stretch>
              <a:fillRect/>
            </a:stretch>
          </p:blipFill>
          <p:spPr>
            <a:xfrm>
              <a:off x="5491495" y="2648283"/>
              <a:ext cx="938725" cy="938725"/>
            </a:xfrm>
            <a:prstGeom prst="rect">
              <a:avLst/>
            </a:prstGeom>
            <a:noFill/>
            <a:ln>
              <a:noFill/>
            </a:ln>
          </p:spPr>
        </p:pic>
        <p:pic>
          <p:nvPicPr>
            <p:cNvPr id="82" name="Shape 8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578750" y="2648287"/>
              <a:ext cx="1676294" cy="938725"/>
            </a:xfrm>
            <a:prstGeom prst="rect">
              <a:avLst/>
            </a:prstGeom>
            <a:noFill/>
            <a:ln>
              <a:noFill/>
            </a:ln>
          </p:spPr>
        </p:pic>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123850" y="-93025"/>
            <a:ext cx="9407700" cy="5378699"/>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0" name="Shape 230"/>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a:spcBef>
                <a:spcPts val="0"/>
              </a:spcBef>
              <a:buNone/>
            </a:pPr>
            <a:r>
              <a:rPr lang="en">
                <a:solidFill>
                  <a:schemeClr val="dk1"/>
                </a:solidFill>
              </a:rPr>
              <a:t>Resources</a:t>
            </a:r>
          </a:p>
        </p:txBody>
      </p:sp>
      <p:sp>
        <p:nvSpPr>
          <p:cNvPr id="231" name="Shape 231"/>
          <p:cNvSpPr txBox="1">
            <a:spLocks noGrp="1"/>
          </p:cNvSpPr>
          <p:nvPr>
            <p:ph type="body" idx="1"/>
          </p:nvPr>
        </p:nvSpPr>
        <p:spPr>
          <a:xfrm>
            <a:off x="1072547" y="1595775"/>
            <a:ext cx="7659300" cy="3002400"/>
          </a:xfrm>
          <a:prstGeom prst="rect">
            <a:avLst/>
          </a:prstGeom>
        </p:spPr>
        <p:txBody>
          <a:bodyPr lIns="91425" tIns="91425" rIns="91425" bIns="91425" anchor="t" anchorCtr="0">
            <a:noAutofit/>
          </a:bodyPr>
          <a:lstStyle/>
          <a:p>
            <a:pPr rtl="0">
              <a:lnSpc>
                <a:spcPct val="100000"/>
              </a:lnSpc>
              <a:spcBef>
                <a:spcPts val="0"/>
              </a:spcBef>
              <a:spcAft>
                <a:spcPts val="0"/>
              </a:spcAft>
              <a:buNone/>
            </a:pPr>
            <a:r>
              <a:rPr lang="en" sz="900">
                <a:solidFill>
                  <a:srgbClr val="FFFFFF"/>
                </a:solidFill>
                <a:latin typeface="Arial"/>
                <a:ea typeface="Arial"/>
                <a:cs typeface="Arial"/>
                <a:sym typeface="Arial"/>
                <a:hlinkClick r:id="rId3"/>
              </a:rPr>
              <a:t>https://upload.wikimedia.org/wikipedia/commons/thumb/f/f6/HAL9000.svg/2000px-HAL9000.svg.png</a:t>
            </a:r>
          </a:p>
          <a:p>
            <a:pPr lvl="0" rtl="0">
              <a:lnSpc>
                <a:spcPct val="100000"/>
              </a:lnSpc>
              <a:spcBef>
                <a:spcPts val="0"/>
              </a:spcBef>
              <a:spcAft>
                <a:spcPts val="0"/>
              </a:spcAft>
              <a:buClr>
                <a:schemeClr val="dk2"/>
              </a:buClr>
              <a:buSzPct val="122222"/>
              <a:buFont typeface="Arial"/>
              <a:buNone/>
            </a:pPr>
            <a:r>
              <a:rPr lang="en" sz="900">
                <a:solidFill>
                  <a:srgbClr val="FFFFFF"/>
                </a:solidFill>
                <a:latin typeface="Arial"/>
                <a:ea typeface="Arial"/>
                <a:cs typeface="Arial"/>
                <a:sym typeface="Arial"/>
              </a:rPr>
              <a:t>https://lh4.googleusercontent.com/WcNmXl6rws5y8uNkSeSVq9R1S7FaOQPrf1mbm-X8UasdYPgWnITwR8k0X4Q832E9627kK-b3ZbOJZDUlIM5zEp848PoxFGVlpGfqxNX48n7BIJx_OHs-gUSTcw</a:t>
            </a:r>
          </a:p>
          <a:p>
            <a:pPr lvl="0" rtl="0">
              <a:lnSpc>
                <a:spcPct val="100000"/>
              </a:lnSpc>
              <a:spcBef>
                <a:spcPts val="0"/>
              </a:spcBef>
              <a:spcAft>
                <a:spcPts val="0"/>
              </a:spcAft>
              <a:buClr>
                <a:schemeClr val="dk2"/>
              </a:buClr>
              <a:buSzPct val="122222"/>
              <a:buFont typeface="Arial"/>
              <a:buNone/>
            </a:pPr>
            <a:r>
              <a:rPr lang="en" sz="900">
                <a:solidFill>
                  <a:srgbClr val="FFFFFF"/>
                </a:solidFill>
                <a:latin typeface="Arial"/>
                <a:ea typeface="Arial"/>
                <a:cs typeface="Arial"/>
                <a:sym typeface="Arial"/>
                <a:hlinkClick r:id="rId4"/>
              </a:rPr>
              <a:t>https://en.wikipedia.org/wiki/Value_chain</a:t>
            </a:r>
          </a:p>
          <a:p>
            <a:pPr lvl="0" rtl="0">
              <a:lnSpc>
                <a:spcPct val="100000"/>
              </a:lnSpc>
              <a:spcBef>
                <a:spcPts val="0"/>
              </a:spcBef>
              <a:spcAft>
                <a:spcPts val="0"/>
              </a:spcAft>
              <a:buNone/>
            </a:pPr>
            <a:r>
              <a:rPr lang="en" sz="900">
                <a:solidFill>
                  <a:srgbClr val="FFFFFF"/>
                </a:solidFill>
                <a:latin typeface="Arial"/>
                <a:ea typeface="Arial"/>
                <a:cs typeface="Arial"/>
                <a:sym typeface="Arial"/>
                <a:hlinkClick r:id="rId5"/>
              </a:rPr>
              <a:t>http://www.forbes.com/sites/timworstall/2014/04/11/both-amazon-and-walmart-are-really-logistics-companies-not-retailers</a:t>
            </a:r>
          </a:p>
          <a:p>
            <a:pPr lvl="0" rtl="0">
              <a:lnSpc>
                <a:spcPct val="100000"/>
              </a:lnSpc>
              <a:spcBef>
                <a:spcPts val="0"/>
              </a:spcBef>
              <a:spcAft>
                <a:spcPts val="0"/>
              </a:spcAft>
              <a:buNone/>
            </a:pPr>
            <a:r>
              <a:rPr lang="en" sz="900">
                <a:solidFill>
                  <a:srgbClr val="FFFFFF"/>
                </a:solidFill>
                <a:latin typeface="Arial"/>
                <a:ea typeface="Arial"/>
                <a:cs typeface="Arial"/>
                <a:sym typeface="Arial"/>
                <a:hlinkClick r:id="rId6"/>
              </a:rPr>
              <a:t>http://www.driverless-future.com/?cat=4</a:t>
            </a:r>
          </a:p>
          <a:p>
            <a:pPr lvl="0" rtl="0">
              <a:lnSpc>
                <a:spcPct val="100000"/>
              </a:lnSpc>
              <a:spcBef>
                <a:spcPts val="0"/>
              </a:spcBef>
              <a:spcAft>
                <a:spcPts val="0"/>
              </a:spcAft>
              <a:buNone/>
            </a:pPr>
            <a:r>
              <a:rPr lang="en" sz="900">
                <a:solidFill>
                  <a:srgbClr val="FFFFFF"/>
                </a:solidFill>
                <a:latin typeface="Arial"/>
                <a:ea typeface="Arial"/>
                <a:cs typeface="Arial"/>
                <a:sym typeface="Arial"/>
                <a:hlinkClick r:id="rId7"/>
              </a:rPr>
              <a:t>https://www.youtube.com/watch?v=KkOCeAtKHIc</a:t>
            </a:r>
          </a:p>
          <a:p>
            <a:pPr lvl="0" rtl="0">
              <a:lnSpc>
                <a:spcPct val="100000"/>
              </a:lnSpc>
              <a:spcBef>
                <a:spcPts val="0"/>
              </a:spcBef>
              <a:spcAft>
                <a:spcPts val="0"/>
              </a:spcAft>
              <a:buNone/>
            </a:pPr>
            <a:r>
              <a:rPr lang="en" sz="900">
                <a:solidFill>
                  <a:srgbClr val="FFFFFF"/>
                </a:solidFill>
                <a:latin typeface="Arial"/>
                <a:ea typeface="Arial"/>
                <a:cs typeface="Arial"/>
                <a:sym typeface="Arial"/>
                <a:hlinkClick r:id="rId8"/>
              </a:rPr>
              <a:t>https://www.createspace.com/pub/l/general_amazon.do?rewrite=true&amp;ref=115576&amp;utm_id=4458</a:t>
            </a:r>
          </a:p>
          <a:p>
            <a:pPr lvl="0" rtl="0">
              <a:lnSpc>
                <a:spcPct val="100000"/>
              </a:lnSpc>
              <a:spcBef>
                <a:spcPts val="0"/>
              </a:spcBef>
              <a:spcAft>
                <a:spcPts val="0"/>
              </a:spcAft>
              <a:buNone/>
            </a:pPr>
            <a:r>
              <a:rPr lang="en" sz="900">
                <a:solidFill>
                  <a:srgbClr val="FFFFFF"/>
                </a:solidFill>
                <a:latin typeface="Arial"/>
                <a:ea typeface="Arial"/>
                <a:cs typeface="Arial"/>
                <a:sym typeface="Arial"/>
              </a:rPr>
              <a:t>https://medium.com/basic-income/self-driving-trucks-are-going-to-hit-us-like-a-human-driven-truck-b8507d9c5961</a:t>
            </a:r>
          </a:p>
          <a:p>
            <a:pPr lvl="0" rtl="0">
              <a:lnSpc>
                <a:spcPct val="100000"/>
              </a:lnSpc>
              <a:spcBef>
                <a:spcPts val="0"/>
              </a:spcBef>
              <a:spcAft>
                <a:spcPts val="0"/>
              </a:spcAft>
              <a:buClr>
                <a:schemeClr val="dk2"/>
              </a:buClr>
              <a:buSzPct val="122222"/>
              <a:buFont typeface="Arial"/>
              <a:buNone/>
            </a:pPr>
            <a:r>
              <a:rPr lang="en" sz="900">
                <a:solidFill>
                  <a:srgbClr val="FFFFFF"/>
                </a:solidFill>
                <a:latin typeface="Arial"/>
                <a:ea typeface="Arial"/>
                <a:cs typeface="Arial"/>
                <a:sym typeface="Arial"/>
              </a:rPr>
              <a:t>https://www.youtube.com/watch?v=HdSRUG4KTPA</a:t>
            </a:r>
          </a:p>
          <a:p>
            <a:pPr lvl="0" rtl="0">
              <a:lnSpc>
                <a:spcPct val="100000"/>
              </a:lnSpc>
              <a:spcBef>
                <a:spcPts val="0"/>
              </a:spcBef>
              <a:spcAft>
                <a:spcPts val="0"/>
              </a:spcAft>
              <a:buClr>
                <a:schemeClr val="dk2"/>
              </a:buClr>
              <a:buSzPct val="122222"/>
              <a:buFont typeface="Arial"/>
              <a:buNone/>
            </a:pPr>
            <a:r>
              <a:rPr lang="en" sz="900">
                <a:solidFill>
                  <a:srgbClr val="FFFFFF"/>
                </a:solidFill>
                <a:latin typeface="Arial"/>
                <a:ea typeface="Arial"/>
                <a:cs typeface="Arial"/>
                <a:sym typeface="Arial"/>
              </a:rPr>
              <a:t>http://www.usanfranonline.com/resources/supply-chain-management/walmart-keys-to-successful-supply-chain-management/#</a:t>
            </a:r>
          </a:p>
          <a:p>
            <a:pPr lvl="0" rtl="0">
              <a:lnSpc>
                <a:spcPct val="100000"/>
              </a:lnSpc>
              <a:spcBef>
                <a:spcPts val="0"/>
              </a:spcBef>
              <a:spcAft>
                <a:spcPts val="0"/>
              </a:spcAft>
              <a:buClr>
                <a:schemeClr val="dk2"/>
              </a:buClr>
              <a:buSzPct val="122222"/>
              <a:buFont typeface="Arial"/>
              <a:buNone/>
            </a:pPr>
            <a:r>
              <a:rPr lang="en" sz="900">
                <a:solidFill>
                  <a:schemeClr val="lt1"/>
                </a:solidFill>
                <a:latin typeface="Arial"/>
                <a:ea typeface="Arial"/>
                <a:cs typeface="Arial"/>
                <a:sym typeface="Arial"/>
                <a:hlinkClick r:id="rId9"/>
              </a:rPr>
              <a:t>http://www.businessinsider.com/delivery-fee-for-amazon-prime-air-2015-4?IR=T</a:t>
            </a:r>
          </a:p>
          <a:p>
            <a:pPr lvl="0" rtl="0">
              <a:lnSpc>
                <a:spcPct val="100000"/>
              </a:lnSpc>
              <a:spcBef>
                <a:spcPts val="0"/>
              </a:spcBef>
              <a:spcAft>
                <a:spcPts val="0"/>
              </a:spcAft>
              <a:buClr>
                <a:schemeClr val="dk2"/>
              </a:buClr>
              <a:buSzPct val="122222"/>
              <a:buFont typeface="Arial"/>
              <a:buNone/>
            </a:pPr>
            <a:r>
              <a:rPr lang="en" sz="900">
                <a:solidFill>
                  <a:schemeClr val="lt1"/>
                </a:solidFill>
                <a:latin typeface="Arial"/>
                <a:ea typeface="Arial"/>
                <a:cs typeface="Arial"/>
                <a:sym typeface="Arial"/>
                <a:hlinkClick r:id="rId10"/>
              </a:rPr>
              <a:t>http://www.amazon.com/b?node=8037720011</a:t>
            </a:r>
          </a:p>
          <a:p>
            <a:pPr lvl="0" rtl="0">
              <a:lnSpc>
                <a:spcPct val="100000"/>
              </a:lnSpc>
              <a:spcBef>
                <a:spcPts val="0"/>
              </a:spcBef>
              <a:spcAft>
                <a:spcPts val="0"/>
              </a:spcAft>
              <a:buClr>
                <a:schemeClr val="dk2"/>
              </a:buClr>
              <a:buSzPct val="122222"/>
              <a:buFont typeface="Arial"/>
              <a:buNone/>
            </a:pPr>
            <a:r>
              <a:rPr lang="en" sz="900">
                <a:solidFill>
                  <a:schemeClr val="lt1"/>
                </a:solidFill>
                <a:latin typeface="Arial"/>
                <a:ea typeface="Arial"/>
                <a:cs typeface="Arial"/>
                <a:sym typeface="Arial"/>
                <a:hlinkClick r:id="rId11"/>
              </a:rPr>
              <a:t>http://3dprint.com/46934/amazon-3d-printing-patent/</a:t>
            </a:r>
          </a:p>
          <a:p>
            <a:pPr lvl="0" rtl="0">
              <a:lnSpc>
                <a:spcPct val="100000"/>
              </a:lnSpc>
              <a:spcBef>
                <a:spcPts val="0"/>
              </a:spcBef>
              <a:spcAft>
                <a:spcPts val="0"/>
              </a:spcAft>
              <a:buClr>
                <a:schemeClr val="dk2"/>
              </a:buClr>
              <a:buSzPct val="122222"/>
              <a:buFont typeface="Arial"/>
              <a:buNone/>
            </a:pPr>
            <a:r>
              <a:rPr lang="en" sz="900">
                <a:solidFill>
                  <a:schemeClr val="lt1"/>
                </a:solidFill>
                <a:latin typeface="Arial"/>
                <a:ea typeface="Arial"/>
                <a:cs typeface="Arial"/>
                <a:sym typeface="Arial"/>
              </a:rPr>
              <a:t>http://techcrunch.com/2015/06/16/amazon-on-my-way-same-day-for-pay/</a:t>
            </a:r>
          </a:p>
          <a:p>
            <a:pPr lvl="0" rtl="0">
              <a:lnSpc>
                <a:spcPct val="100000"/>
              </a:lnSpc>
              <a:spcBef>
                <a:spcPts val="0"/>
              </a:spcBef>
              <a:spcAft>
                <a:spcPts val="0"/>
              </a:spcAft>
              <a:buClr>
                <a:schemeClr val="dk2"/>
              </a:buClr>
              <a:buSzPct val="122222"/>
              <a:buFont typeface="Arial"/>
              <a:buNone/>
            </a:pPr>
            <a:r>
              <a:rPr lang="en" sz="900">
                <a:solidFill>
                  <a:schemeClr val="lt1"/>
                </a:solidFill>
                <a:latin typeface="Arial"/>
                <a:ea typeface="Arial"/>
                <a:cs typeface="Arial"/>
                <a:sym typeface="Arial"/>
              </a:rPr>
              <a:t>https://www.roadie.com/</a:t>
            </a:r>
          </a:p>
          <a:p>
            <a:pPr lvl="0" rtl="0">
              <a:spcBef>
                <a:spcPts val="0"/>
              </a:spcBef>
              <a:spcAft>
                <a:spcPts val="0"/>
              </a:spcAft>
              <a:buClr>
                <a:schemeClr val="dk2"/>
              </a:buClr>
              <a:buFont typeface="Arial"/>
              <a:buNone/>
            </a:pPr>
            <a:endParaRPr sz="900">
              <a:solidFill>
                <a:schemeClr val="lt1"/>
              </a:solidFill>
              <a:latin typeface="Arial"/>
              <a:ea typeface="Arial"/>
              <a:cs typeface="Arial"/>
              <a:sym typeface="Arial"/>
            </a:endParaRPr>
          </a:p>
          <a:p>
            <a:pPr lvl="0" rtl="0">
              <a:lnSpc>
                <a:spcPct val="100000"/>
              </a:lnSpc>
              <a:spcBef>
                <a:spcPts val="0"/>
              </a:spcBef>
              <a:spcAft>
                <a:spcPts val="0"/>
              </a:spcAft>
              <a:buNone/>
            </a:pPr>
            <a:endParaRPr sz="900">
              <a:solidFill>
                <a:srgbClr val="FFFFFF"/>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06425" y="1806825"/>
            <a:ext cx="8296799" cy="1541999"/>
          </a:xfrm>
          <a:prstGeom prst="rect">
            <a:avLst/>
          </a:prstGeom>
        </p:spPr>
        <p:txBody>
          <a:bodyPr lIns="91425" tIns="91425" rIns="91425" bIns="91425" anchor="ctr" anchorCtr="0">
            <a:noAutofit/>
          </a:bodyPr>
          <a:lstStyle/>
          <a:p>
            <a:pPr>
              <a:spcBef>
                <a:spcPts val="0"/>
              </a:spcBef>
              <a:buNone/>
            </a:pPr>
            <a:r>
              <a:rPr lang="en"/>
              <a:t>Thanks for your attention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7" name="Shape 87"/>
          <p:cNvGrpSpPr/>
          <p:nvPr/>
        </p:nvGrpSpPr>
        <p:grpSpPr>
          <a:xfrm>
            <a:off x="326199" y="-887125"/>
            <a:ext cx="8902674" cy="6633824"/>
            <a:chOff x="326199" y="-887125"/>
            <a:chExt cx="8902674" cy="6633824"/>
          </a:xfrm>
        </p:grpSpPr>
        <p:pic>
          <p:nvPicPr>
            <p:cNvPr id="88" name="Shape 88"/>
            <p:cNvPicPr preferRelativeResize="0"/>
            <p:nvPr/>
          </p:nvPicPr>
          <p:blipFill>
            <a:blip r:embed="rId3">
              <a:alphaModFix/>
            </a:blip>
            <a:stretch>
              <a:fillRect/>
            </a:stretch>
          </p:blipFill>
          <p:spPr>
            <a:xfrm>
              <a:off x="326199" y="-887125"/>
              <a:ext cx="8902674" cy="6633824"/>
            </a:xfrm>
            <a:prstGeom prst="rect">
              <a:avLst/>
            </a:prstGeom>
            <a:noFill/>
            <a:ln>
              <a:noFill/>
            </a:ln>
          </p:spPr>
        </p:pic>
        <p:sp>
          <p:nvSpPr>
            <p:cNvPr id="89" name="Shape 89"/>
            <p:cNvSpPr/>
            <p:nvPr/>
          </p:nvSpPr>
          <p:spPr>
            <a:xfrm>
              <a:off x="6568050" y="3586375"/>
              <a:ext cx="2484899" cy="1068899"/>
            </a:xfrm>
            <a:prstGeom prst="roundRect">
              <a:avLst>
                <a:gd name="adj" fmla="val 16667"/>
              </a:avLst>
            </a:prstGeom>
            <a:solidFill>
              <a:srgbClr val="3D85C6"/>
            </a:solidFill>
            <a:ln w="9525" cap="flat" cmpd="sng">
              <a:solidFill>
                <a:srgbClr val="0000FF"/>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a:solidFill>
                    <a:srgbClr val="FFFFFF"/>
                  </a:solidFill>
                  <a:latin typeface="Raleway"/>
                  <a:ea typeface="Raleway"/>
                  <a:cs typeface="Raleway"/>
                  <a:sym typeface="Raleway"/>
                </a:rPr>
                <a:t>Big Data</a:t>
              </a:r>
            </a:p>
            <a:p>
              <a:pPr marL="457200" lvl="0" indent="-228600" rtl="0">
                <a:spcBef>
                  <a:spcPts val="0"/>
                </a:spcBef>
                <a:buClr>
                  <a:srgbClr val="FFFFFF"/>
                </a:buClr>
                <a:buFont typeface="Raleway"/>
                <a:buChar char="-"/>
              </a:pPr>
              <a:r>
                <a:rPr lang="en">
                  <a:solidFill>
                    <a:srgbClr val="FFFFFF"/>
                  </a:solidFill>
                  <a:latin typeface="Raleway"/>
                  <a:ea typeface="Raleway"/>
                  <a:cs typeface="Raleway"/>
                  <a:sym typeface="Raleway"/>
                </a:rPr>
                <a:t>Anticipatory shipping</a:t>
              </a:r>
            </a:p>
            <a:p>
              <a:pPr marL="457200" lvl="0" indent="-228600">
                <a:spcBef>
                  <a:spcPts val="0"/>
                </a:spcBef>
                <a:buClr>
                  <a:srgbClr val="FFFFFF"/>
                </a:buClr>
                <a:buFont typeface="Raleway"/>
                <a:buChar char="-"/>
              </a:pPr>
              <a:r>
                <a:rPr lang="en">
                  <a:solidFill>
                    <a:srgbClr val="FFFFFF"/>
                  </a:solidFill>
                  <a:latin typeface="Raleway"/>
                  <a:ea typeface="Raleway"/>
                  <a:cs typeface="Raleway"/>
                  <a:sym typeface="Raleway"/>
                </a:rPr>
                <a:t>Amazon Echo</a:t>
              </a:r>
            </a:p>
          </p:txBody>
        </p:sp>
      </p:grpSp>
      <p:sp>
        <p:nvSpPr>
          <p:cNvPr id="90" name="Shape 90"/>
          <p:cNvSpPr txBox="1">
            <a:spLocks noGrp="1"/>
          </p:cNvSpPr>
          <p:nvPr>
            <p:ph type="title"/>
          </p:nvPr>
        </p:nvSpPr>
        <p:spPr>
          <a:xfrm rot="-5400000">
            <a:off x="-1894399" y="2294800"/>
            <a:ext cx="5076599" cy="635399"/>
          </a:xfrm>
          <a:prstGeom prst="rect">
            <a:avLst/>
          </a:prstGeom>
        </p:spPr>
        <p:txBody>
          <a:bodyPr lIns="91425" tIns="91425" rIns="91425" bIns="91425" anchor="t" anchorCtr="0">
            <a:noAutofit/>
          </a:bodyPr>
          <a:lstStyle/>
          <a:p>
            <a:pPr lvl="0" algn="ctr" rtl="0">
              <a:spcBef>
                <a:spcPts val="0"/>
              </a:spcBef>
              <a:buNone/>
            </a:pPr>
            <a:r>
              <a:rPr lang="en" sz="6800"/>
              <a:t>Structure</a:t>
            </a:r>
          </a:p>
        </p:txBody>
      </p:sp>
      <p:grpSp>
        <p:nvGrpSpPr>
          <p:cNvPr id="91" name="Shape 91"/>
          <p:cNvGrpSpPr/>
          <p:nvPr/>
        </p:nvGrpSpPr>
        <p:grpSpPr>
          <a:xfrm>
            <a:off x="1853575" y="490250"/>
            <a:ext cx="4403400" cy="1196700"/>
            <a:chOff x="2072850" y="531000"/>
            <a:chExt cx="4403400" cy="1196700"/>
          </a:xfrm>
        </p:grpSpPr>
        <p:sp>
          <p:nvSpPr>
            <p:cNvPr id="92" name="Shape 92"/>
            <p:cNvSpPr/>
            <p:nvPr/>
          </p:nvSpPr>
          <p:spPr>
            <a:xfrm>
              <a:off x="2072850" y="531000"/>
              <a:ext cx="4403400" cy="1196700"/>
            </a:xfrm>
            <a:prstGeom prst="roundRect">
              <a:avLst>
                <a:gd name="adj" fmla="val 16667"/>
              </a:avLst>
            </a:prstGeom>
            <a:solidFill>
              <a:schemeClr val="dk1"/>
            </a:solidFill>
            <a:ln>
              <a:noFill/>
            </a:ln>
          </p:spPr>
          <p:txBody>
            <a:bodyPr lIns="91425" tIns="91425" rIns="91425" bIns="91425" anchor="ctr" anchorCtr="0">
              <a:noAutofit/>
            </a:bodyPr>
            <a:lstStyle/>
            <a:p>
              <a:pPr>
                <a:spcBef>
                  <a:spcPts val="0"/>
                </a:spcBef>
                <a:buNone/>
              </a:pPr>
              <a:r>
                <a:rPr lang="en" b="1">
                  <a:solidFill>
                    <a:srgbClr val="FFFFFF"/>
                  </a:solidFill>
                  <a:latin typeface="Raleway"/>
                  <a:ea typeface="Raleway"/>
                  <a:cs typeface="Raleway"/>
                  <a:sym typeface="Raleway"/>
                </a:rPr>
                <a:t>Inbound</a:t>
              </a:r>
            </a:p>
          </p:txBody>
        </p:sp>
        <p:cxnSp>
          <p:nvCxnSpPr>
            <p:cNvPr id="93" name="Shape 93"/>
            <p:cNvCxnSpPr/>
            <p:nvPr/>
          </p:nvCxnSpPr>
          <p:spPr>
            <a:xfrm>
              <a:off x="3443200" y="531000"/>
              <a:ext cx="0" cy="1196700"/>
            </a:xfrm>
            <a:prstGeom prst="straightConnector1">
              <a:avLst/>
            </a:prstGeom>
            <a:noFill/>
            <a:ln w="28575" cap="flat" cmpd="sng">
              <a:solidFill>
                <a:srgbClr val="FFFFFF"/>
              </a:solidFill>
              <a:prstDash val="solid"/>
              <a:round/>
              <a:headEnd type="none" w="lg" len="lg"/>
              <a:tailEnd type="none" w="lg" len="lg"/>
            </a:ln>
          </p:spPr>
        </p:cxnSp>
        <p:sp>
          <p:nvSpPr>
            <p:cNvPr id="94" name="Shape 94"/>
            <p:cNvSpPr txBox="1"/>
            <p:nvPr/>
          </p:nvSpPr>
          <p:spPr>
            <a:xfrm>
              <a:off x="3699050" y="677100"/>
              <a:ext cx="2420999" cy="904499"/>
            </a:xfrm>
            <a:prstGeom prst="rect">
              <a:avLst/>
            </a:prstGeom>
            <a:noFill/>
            <a:ln>
              <a:noFill/>
            </a:ln>
          </p:spPr>
          <p:txBody>
            <a:bodyPr lIns="91425" tIns="91425" rIns="91425" bIns="91425" anchor="ctr" anchorCtr="0">
              <a:noAutofit/>
            </a:bodyPr>
            <a:lstStyle/>
            <a:p>
              <a:pPr lvl="0" rtl="0">
                <a:spcBef>
                  <a:spcPts val="0"/>
                </a:spcBef>
                <a:buNone/>
              </a:pPr>
              <a:r>
                <a:rPr lang="en">
                  <a:solidFill>
                    <a:srgbClr val="FFFFFF"/>
                  </a:solidFill>
                  <a:latin typeface="Raleway"/>
                  <a:ea typeface="Raleway"/>
                  <a:cs typeface="Raleway"/>
                  <a:sym typeface="Raleway"/>
                </a:rPr>
                <a:t>Self-driving Trucks</a:t>
              </a:r>
            </a:p>
            <a:p>
              <a:pPr rtl="0">
                <a:spcBef>
                  <a:spcPts val="0"/>
                </a:spcBef>
                <a:buNone/>
              </a:pPr>
              <a:endParaRPr>
                <a:solidFill>
                  <a:srgbClr val="FFFFFF"/>
                </a:solidFill>
                <a:latin typeface="Raleway"/>
                <a:ea typeface="Raleway"/>
                <a:cs typeface="Raleway"/>
                <a:sym typeface="Raleway"/>
              </a:endParaRPr>
            </a:p>
            <a:p>
              <a:pPr>
                <a:spcBef>
                  <a:spcPts val="0"/>
                </a:spcBef>
                <a:buNone/>
              </a:pPr>
              <a:r>
                <a:rPr lang="en">
                  <a:solidFill>
                    <a:srgbClr val="FFFFFF"/>
                  </a:solidFill>
                  <a:latin typeface="Raleway"/>
                  <a:ea typeface="Raleway"/>
                  <a:cs typeface="Raleway"/>
                  <a:sym typeface="Raleway"/>
                </a:rPr>
                <a:t>CreateSpace</a:t>
              </a:r>
            </a:p>
          </p:txBody>
        </p:sp>
      </p:grpSp>
      <p:grpSp>
        <p:nvGrpSpPr>
          <p:cNvPr id="95" name="Shape 95"/>
          <p:cNvGrpSpPr/>
          <p:nvPr/>
        </p:nvGrpSpPr>
        <p:grpSpPr>
          <a:xfrm>
            <a:off x="1853575" y="1973400"/>
            <a:ext cx="4403400" cy="1196700"/>
            <a:chOff x="2072850" y="2014150"/>
            <a:chExt cx="4403400" cy="1196700"/>
          </a:xfrm>
        </p:grpSpPr>
        <p:sp>
          <p:nvSpPr>
            <p:cNvPr id="96" name="Shape 96"/>
            <p:cNvSpPr/>
            <p:nvPr/>
          </p:nvSpPr>
          <p:spPr>
            <a:xfrm>
              <a:off x="2072850" y="2014150"/>
              <a:ext cx="4403400" cy="1196700"/>
            </a:xfrm>
            <a:prstGeom prst="roundRect">
              <a:avLst>
                <a:gd name="adj" fmla="val 16667"/>
              </a:avLst>
            </a:prstGeom>
            <a:solidFill>
              <a:schemeClr val="dk1"/>
            </a:solidFill>
            <a:ln>
              <a:noFill/>
            </a:ln>
          </p:spPr>
          <p:txBody>
            <a:bodyPr lIns="91425" tIns="91425" rIns="91425" bIns="91425" anchor="ctr" anchorCtr="0">
              <a:noAutofit/>
            </a:bodyPr>
            <a:lstStyle/>
            <a:p>
              <a:pPr rtl="0">
                <a:spcBef>
                  <a:spcPts val="0"/>
                </a:spcBef>
                <a:buNone/>
              </a:pPr>
              <a:r>
                <a:rPr lang="en" b="1">
                  <a:solidFill>
                    <a:srgbClr val="FFFFFF"/>
                  </a:solidFill>
                  <a:latin typeface="Raleway"/>
                  <a:ea typeface="Raleway"/>
                  <a:cs typeface="Raleway"/>
                  <a:sym typeface="Raleway"/>
                </a:rPr>
                <a:t>Internal</a:t>
              </a:r>
            </a:p>
            <a:p>
              <a:pPr lvl="0" rtl="0">
                <a:spcBef>
                  <a:spcPts val="0"/>
                </a:spcBef>
                <a:buNone/>
              </a:pPr>
              <a:r>
                <a:rPr lang="en" b="1">
                  <a:solidFill>
                    <a:srgbClr val="FFFFFF"/>
                  </a:solidFill>
                  <a:latin typeface="Raleway"/>
                  <a:ea typeface="Raleway"/>
                  <a:cs typeface="Raleway"/>
                  <a:sym typeface="Raleway"/>
                </a:rPr>
                <a:t>Movement</a:t>
              </a:r>
            </a:p>
          </p:txBody>
        </p:sp>
        <p:cxnSp>
          <p:nvCxnSpPr>
            <p:cNvPr id="97" name="Shape 97"/>
            <p:cNvCxnSpPr/>
            <p:nvPr/>
          </p:nvCxnSpPr>
          <p:spPr>
            <a:xfrm>
              <a:off x="3443200" y="2014150"/>
              <a:ext cx="0" cy="1196700"/>
            </a:xfrm>
            <a:prstGeom prst="straightConnector1">
              <a:avLst/>
            </a:prstGeom>
            <a:noFill/>
            <a:ln w="28575" cap="flat" cmpd="sng">
              <a:solidFill>
                <a:srgbClr val="FFFFFF"/>
              </a:solidFill>
              <a:prstDash val="solid"/>
              <a:round/>
              <a:headEnd type="none" w="lg" len="lg"/>
              <a:tailEnd type="none" w="lg" len="lg"/>
            </a:ln>
          </p:spPr>
        </p:cxnSp>
        <p:sp>
          <p:nvSpPr>
            <p:cNvPr id="98" name="Shape 98"/>
            <p:cNvSpPr txBox="1"/>
            <p:nvPr/>
          </p:nvSpPr>
          <p:spPr>
            <a:xfrm>
              <a:off x="3699050" y="2160237"/>
              <a:ext cx="2420999" cy="904499"/>
            </a:xfrm>
            <a:prstGeom prst="rect">
              <a:avLst/>
            </a:prstGeom>
            <a:noFill/>
            <a:ln>
              <a:noFill/>
            </a:ln>
          </p:spPr>
          <p:txBody>
            <a:bodyPr lIns="91425" tIns="91425" rIns="91425" bIns="91425" anchor="ctr" anchorCtr="0">
              <a:noAutofit/>
            </a:bodyPr>
            <a:lstStyle/>
            <a:p>
              <a:pPr rtl="0">
                <a:spcBef>
                  <a:spcPts val="0"/>
                </a:spcBef>
                <a:spcAft>
                  <a:spcPts val="1000"/>
                </a:spcAft>
                <a:buNone/>
              </a:pPr>
              <a:r>
                <a:rPr lang="en">
                  <a:solidFill>
                    <a:srgbClr val="FFFFFF"/>
                  </a:solidFill>
                  <a:latin typeface="Raleway"/>
                  <a:ea typeface="Raleway"/>
                  <a:cs typeface="Raleway"/>
                  <a:sym typeface="Raleway"/>
                </a:rPr>
                <a:t>Autonomous warehouse robots</a:t>
              </a:r>
            </a:p>
            <a:p>
              <a:pPr rtl="0">
                <a:spcBef>
                  <a:spcPts val="0"/>
                </a:spcBef>
                <a:spcAft>
                  <a:spcPts val="1000"/>
                </a:spcAft>
                <a:buNone/>
              </a:pPr>
              <a:r>
                <a:rPr lang="en">
                  <a:solidFill>
                    <a:srgbClr val="FFFFFF"/>
                  </a:solidFill>
                  <a:latin typeface="Raleway"/>
                  <a:ea typeface="Raleway"/>
                  <a:cs typeface="Raleway"/>
                  <a:sym typeface="Raleway"/>
                </a:rPr>
                <a:t>Augmented Reality</a:t>
              </a:r>
            </a:p>
            <a:p>
              <a:pPr lvl="0" rtl="0">
                <a:spcBef>
                  <a:spcPts val="0"/>
                </a:spcBef>
                <a:spcAft>
                  <a:spcPts val="0"/>
                </a:spcAft>
                <a:buNone/>
              </a:pPr>
              <a:r>
                <a:rPr lang="en">
                  <a:solidFill>
                    <a:srgbClr val="FFFFFF"/>
                  </a:solidFill>
                  <a:latin typeface="Raleway"/>
                  <a:ea typeface="Raleway"/>
                  <a:cs typeface="Raleway"/>
                  <a:sym typeface="Raleway"/>
                </a:rPr>
                <a:t>Automated forklifts</a:t>
              </a:r>
            </a:p>
          </p:txBody>
        </p:sp>
      </p:grpSp>
      <p:grpSp>
        <p:nvGrpSpPr>
          <p:cNvPr id="99" name="Shape 99"/>
          <p:cNvGrpSpPr/>
          <p:nvPr/>
        </p:nvGrpSpPr>
        <p:grpSpPr>
          <a:xfrm>
            <a:off x="1853575" y="3456550"/>
            <a:ext cx="4403400" cy="1196700"/>
            <a:chOff x="2072850" y="3497300"/>
            <a:chExt cx="4403400" cy="1196700"/>
          </a:xfrm>
        </p:grpSpPr>
        <p:sp>
          <p:nvSpPr>
            <p:cNvPr id="100" name="Shape 100"/>
            <p:cNvSpPr/>
            <p:nvPr/>
          </p:nvSpPr>
          <p:spPr>
            <a:xfrm>
              <a:off x="2072850" y="3497300"/>
              <a:ext cx="4403400" cy="1196700"/>
            </a:xfrm>
            <a:prstGeom prst="roundRect">
              <a:avLst>
                <a:gd name="adj" fmla="val 16667"/>
              </a:avLst>
            </a:prstGeom>
            <a:solidFill>
              <a:schemeClr val="dk1"/>
            </a:solidFill>
            <a:ln>
              <a:noFill/>
            </a:ln>
          </p:spPr>
          <p:txBody>
            <a:bodyPr lIns="91425" tIns="91425" rIns="91425" bIns="91425" anchor="ctr" anchorCtr="0">
              <a:noAutofit/>
            </a:bodyPr>
            <a:lstStyle/>
            <a:p>
              <a:pPr lvl="0" rtl="0">
                <a:spcBef>
                  <a:spcPts val="0"/>
                </a:spcBef>
                <a:buNone/>
              </a:pPr>
              <a:r>
                <a:rPr lang="en" b="1">
                  <a:solidFill>
                    <a:srgbClr val="FFFFFF"/>
                  </a:solidFill>
                  <a:latin typeface="Raleway"/>
                  <a:ea typeface="Raleway"/>
                  <a:cs typeface="Raleway"/>
                  <a:sym typeface="Raleway"/>
                </a:rPr>
                <a:t>Outbound</a:t>
              </a:r>
            </a:p>
          </p:txBody>
        </p:sp>
        <p:cxnSp>
          <p:nvCxnSpPr>
            <p:cNvPr id="101" name="Shape 101"/>
            <p:cNvCxnSpPr/>
            <p:nvPr/>
          </p:nvCxnSpPr>
          <p:spPr>
            <a:xfrm>
              <a:off x="3443200" y="3497300"/>
              <a:ext cx="0" cy="1196700"/>
            </a:xfrm>
            <a:prstGeom prst="straightConnector1">
              <a:avLst/>
            </a:prstGeom>
            <a:noFill/>
            <a:ln w="28575" cap="flat" cmpd="sng">
              <a:solidFill>
                <a:srgbClr val="FFFFFF"/>
              </a:solidFill>
              <a:prstDash val="solid"/>
              <a:round/>
              <a:headEnd type="none" w="lg" len="lg"/>
              <a:tailEnd type="none" w="lg" len="lg"/>
            </a:ln>
          </p:spPr>
        </p:cxnSp>
        <p:sp>
          <p:nvSpPr>
            <p:cNvPr id="102" name="Shape 102"/>
            <p:cNvSpPr txBox="1"/>
            <p:nvPr/>
          </p:nvSpPr>
          <p:spPr>
            <a:xfrm>
              <a:off x="3699050" y="3643400"/>
              <a:ext cx="2420999" cy="904499"/>
            </a:xfrm>
            <a:prstGeom prst="rect">
              <a:avLst/>
            </a:prstGeom>
            <a:noFill/>
            <a:ln>
              <a:noFill/>
            </a:ln>
          </p:spPr>
          <p:txBody>
            <a:bodyPr lIns="91425" tIns="91425" rIns="91425" bIns="91425" anchor="ctr" anchorCtr="0">
              <a:noAutofit/>
            </a:bodyPr>
            <a:lstStyle/>
            <a:p>
              <a:pPr rtl="0">
                <a:spcBef>
                  <a:spcPts val="0"/>
                </a:spcBef>
                <a:spcAft>
                  <a:spcPts val="1000"/>
                </a:spcAft>
                <a:buNone/>
              </a:pPr>
              <a:r>
                <a:rPr lang="en">
                  <a:solidFill>
                    <a:srgbClr val="FFFFFF"/>
                  </a:solidFill>
                  <a:latin typeface="Raleway"/>
                  <a:ea typeface="Raleway"/>
                  <a:cs typeface="Raleway"/>
                  <a:sym typeface="Raleway"/>
                </a:rPr>
                <a:t>Amazon Air Prime</a:t>
              </a:r>
            </a:p>
            <a:p>
              <a:pPr rtl="0">
                <a:spcBef>
                  <a:spcPts val="0"/>
                </a:spcBef>
                <a:spcAft>
                  <a:spcPts val="1000"/>
                </a:spcAft>
                <a:buNone/>
              </a:pPr>
              <a:r>
                <a:rPr lang="en">
                  <a:solidFill>
                    <a:srgbClr val="FFFFFF"/>
                  </a:solidFill>
                  <a:latin typeface="Raleway"/>
                  <a:ea typeface="Raleway"/>
                  <a:cs typeface="Raleway"/>
                  <a:sym typeface="Raleway"/>
                </a:rPr>
                <a:t>3D-printer trucks</a:t>
              </a:r>
            </a:p>
            <a:p>
              <a:pPr lvl="0" rtl="0">
                <a:spcBef>
                  <a:spcPts val="0"/>
                </a:spcBef>
                <a:buNone/>
              </a:pPr>
              <a:r>
                <a:rPr lang="en">
                  <a:solidFill>
                    <a:srgbClr val="FFFFFF"/>
                  </a:solidFill>
                  <a:latin typeface="Raleway"/>
                  <a:ea typeface="Raleway"/>
                  <a:cs typeface="Raleway"/>
                  <a:sym typeface="Raleway"/>
                </a:rPr>
                <a:t>Amazon OMW</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06425" y="1806825"/>
            <a:ext cx="8296799" cy="1541999"/>
          </a:xfrm>
          <a:prstGeom prst="rect">
            <a:avLst/>
          </a:prstGeom>
        </p:spPr>
        <p:txBody>
          <a:bodyPr lIns="91425" tIns="91425" rIns="91425" bIns="91425" anchor="ctr" anchorCtr="0">
            <a:noAutofit/>
          </a:bodyPr>
          <a:lstStyle/>
          <a:p>
            <a:pPr>
              <a:spcBef>
                <a:spcPts val="0"/>
              </a:spcBef>
              <a:buNone/>
            </a:pPr>
            <a:r>
              <a:rPr lang="en"/>
              <a:t>Inbound</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a:spcBef>
                <a:spcPts val="0"/>
              </a:spcBef>
              <a:buNone/>
            </a:pPr>
            <a:r>
              <a:rPr lang="en"/>
              <a:t>Self-driving Trucks</a:t>
            </a:r>
          </a:p>
        </p:txBody>
      </p:sp>
      <p:sp>
        <p:nvSpPr>
          <p:cNvPr id="113" name="Shape 113"/>
          <p:cNvSpPr txBox="1">
            <a:spLocks noGrp="1"/>
          </p:cNvSpPr>
          <p:nvPr>
            <p:ph type="body" idx="1"/>
          </p:nvPr>
        </p:nvSpPr>
        <p:spPr>
          <a:xfrm>
            <a:off x="384350" y="908475"/>
            <a:ext cx="1882499" cy="1734000"/>
          </a:xfrm>
          <a:prstGeom prst="rect">
            <a:avLst/>
          </a:prstGeom>
        </p:spPr>
        <p:txBody>
          <a:bodyPr lIns="91425" tIns="91425" rIns="91425" bIns="91425" anchor="t" anchorCtr="0">
            <a:noAutofit/>
          </a:bodyPr>
          <a:lstStyle/>
          <a:p>
            <a:pPr rtl="0">
              <a:spcBef>
                <a:spcPts val="0"/>
              </a:spcBef>
              <a:buNone/>
            </a:pPr>
            <a:r>
              <a:rPr lang="en"/>
              <a:t>2015: World's First Licensed Autonomous Freightliner in Nevada</a:t>
            </a:r>
          </a:p>
          <a:p>
            <a:pPr>
              <a:spcBef>
                <a:spcPts val="0"/>
              </a:spcBef>
              <a:buNone/>
            </a:pPr>
            <a:r>
              <a:rPr lang="en"/>
              <a:t>Launch in 2025</a:t>
            </a:r>
          </a:p>
        </p:txBody>
      </p:sp>
      <p:sp>
        <p:nvSpPr>
          <p:cNvPr id="114" name="Shape 114"/>
          <p:cNvSpPr txBox="1"/>
          <p:nvPr/>
        </p:nvSpPr>
        <p:spPr>
          <a:xfrm>
            <a:off x="4315275" y="2230775"/>
            <a:ext cx="2707799" cy="1348200"/>
          </a:xfrm>
          <a:prstGeom prst="rect">
            <a:avLst/>
          </a:prstGeom>
          <a:noFill/>
          <a:ln>
            <a:noFill/>
          </a:ln>
        </p:spPr>
        <p:txBody>
          <a:bodyPr lIns="91425" tIns="91425" rIns="91425" bIns="91425" anchor="t" anchorCtr="0">
            <a:noAutofit/>
          </a:bodyPr>
          <a:lstStyle/>
          <a:p>
            <a:pPr>
              <a:spcBef>
                <a:spcPts val="0"/>
              </a:spcBef>
              <a:buNone/>
            </a:pPr>
            <a:r>
              <a:rPr lang="en" dirty="0">
                <a:solidFill>
                  <a:srgbClr val="FF0000"/>
                </a:solidFill>
                <a:hlinkClick r:id="rId3" action="ppaction://hlinkfile"/>
              </a:rPr>
              <a:t>Daimler Video</a:t>
            </a:r>
            <a:endParaRPr lang="en" dirty="0">
              <a:solidFill>
                <a:srgbClr val="FF0000"/>
              </a:solidFill>
            </a:endParaRPr>
          </a:p>
        </p:txBody>
      </p:sp>
      <p:pic>
        <p:nvPicPr>
          <p:cNvPr id="115" name="Shape 1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14750" y="3177775"/>
            <a:ext cx="635400" cy="635400"/>
          </a:xfrm>
          <a:prstGeom prst="rect">
            <a:avLst/>
          </a:prstGeom>
          <a:noFill/>
          <a:ln>
            <a:noFill/>
          </a:ln>
        </p:spPr>
      </p:pic>
      <p:pic>
        <p:nvPicPr>
          <p:cNvPr id="116" name="Shape 1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234100" y="3473675"/>
            <a:ext cx="861000" cy="861000"/>
          </a:xfrm>
          <a:prstGeom prst="rect">
            <a:avLst/>
          </a:prstGeom>
          <a:noFill/>
          <a:ln>
            <a:noFill/>
          </a:ln>
        </p:spPr>
      </p:pic>
      <p:pic>
        <p:nvPicPr>
          <p:cNvPr id="117" name="Shape 11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82153" y="3936703"/>
            <a:ext cx="744674" cy="7446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lvl="0" rtl="0">
              <a:spcBef>
                <a:spcPts val="0"/>
              </a:spcBef>
              <a:buNone/>
            </a:pPr>
            <a:r>
              <a:rPr lang="en"/>
              <a:t>Self-driving Trucks</a:t>
            </a:r>
          </a:p>
        </p:txBody>
      </p:sp>
      <p:pic>
        <p:nvPicPr>
          <p:cNvPr id="123" name="Shape 123"/>
          <p:cNvPicPr preferRelativeResize="0"/>
          <p:nvPr/>
        </p:nvPicPr>
        <p:blipFill>
          <a:blip r:embed="rId3">
            <a:alphaModFix/>
          </a:blip>
          <a:stretch>
            <a:fillRect/>
          </a:stretch>
        </p:blipFill>
        <p:spPr>
          <a:xfrm>
            <a:off x="2910074" y="1211350"/>
            <a:ext cx="5406650" cy="3339625"/>
          </a:xfrm>
          <a:prstGeom prst="rect">
            <a:avLst/>
          </a:prstGeom>
          <a:noFill/>
          <a:ln>
            <a:noFill/>
          </a:ln>
        </p:spPr>
      </p:pic>
      <p:sp>
        <p:nvSpPr>
          <p:cNvPr id="124" name="Shape 124"/>
          <p:cNvSpPr txBox="1">
            <a:spLocks noGrp="1"/>
          </p:cNvSpPr>
          <p:nvPr>
            <p:ph type="body" idx="1"/>
          </p:nvPr>
        </p:nvSpPr>
        <p:spPr>
          <a:xfrm>
            <a:off x="404801" y="1573125"/>
            <a:ext cx="1882499" cy="3002400"/>
          </a:xfrm>
          <a:prstGeom prst="rect">
            <a:avLst/>
          </a:prstGeom>
        </p:spPr>
        <p:txBody>
          <a:bodyPr lIns="91425" tIns="91425" rIns="91425" bIns="91425" anchor="t" anchorCtr="0">
            <a:noAutofit/>
          </a:bodyPr>
          <a:lstStyle/>
          <a:p>
            <a:pPr lvl="0" rtl="0">
              <a:spcBef>
                <a:spcPts val="0"/>
              </a:spcBef>
              <a:buNone/>
            </a:pPr>
            <a:r>
              <a:rPr lang="en"/>
              <a:t>Decrease human involvement: </a:t>
            </a:r>
            <a:r>
              <a:rPr lang="en" b="1">
                <a:solidFill>
                  <a:schemeClr val="dk1"/>
                </a:solidFill>
              </a:rPr>
              <a:t>Automated</a:t>
            </a:r>
          </a:p>
          <a:p>
            <a:pPr lvl="0" rtl="0">
              <a:spcBef>
                <a:spcPts val="0"/>
              </a:spcBef>
              <a:buNone/>
            </a:pPr>
            <a:r>
              <a:rPr lang="en"/>
              <a:t>3.5 mio professional truck drivers in the US alone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a:spcBef>
                <a:spcPts val="0"/>
              </a:spcBef>
              <a:buNone/>
            </a:pPr>
            <a:r>
              <a:rPr lang="en"/>
              <a:t>CreateSpace</a:t>
            </a:r>
          </a:p>
        </p:txBody>
      </p:sp>
      <p:pic>
        <p:nvPicPr>
          <p:cNvPr id="130" name="Shape 130"/>
          <p:cNvPicPr preferRelativeResize="0"/>
          <p:nvPr/>
        </p:nvPicPr>
        <p:blipFill rotWithShape="1">
          <a:blip r:embed="rId3" cstate="screen">
            <a:alphaModFix/>
            <a:extLst>
              <a:ext uri="{28A0092B-C50C-407E-A947-70E740481C1C}">
                <a14:useLocalDpi xmlns:a14="http://schemas.microsoft.com/office/drawing/2010/main"/>
              </a:ext>
            </a:extLst>
          </a:blip>
          <a:srcRect t="8788" r="29927" b="16728"/>
          <a:stretch/>
        </p:blipFill>
        <p:spPr>
          <a:xfrm>
            <a:off x="2703325" y="1159675"/>
            <a:ext cx="5715460" cy="3415850"/>
          </a:xfrm>
          <a:prstGeom prst="rect">
            <a:avLst/>
          </a:prstGeom>
          <a:noFill/>
          <a:ln>
            <a:noFill/>
          </a:ln>
        </p:spPr>
      </p:pic>
      <p:sp>
        <p:nvSpPr>
          <p:cNvPr id="131" name="Shape 131"/>
          <p:cNvSpPr txBox="1">
            <a:spLocks noGrp="1"/>
          </p:cNvSpPr>
          <p:nvPr>
            <p:ph type="body" idx="1"/>
          </p:nvPr>
        </p:nvSpPr>
        <p:spPr>
          <a:xfrm>
            <a:off x="372350" y="1595775"/>
            <a:ext cx="1882499" cy="2834400"/>
          </a:xfrm>
          <a:prstGeom prst="rect">
            <a:avLst/>
          </a:prstGeom>
        </p:spPr>
        <p:txBody>
          <a:bodyPr lIns="91425" tIns="91425" rIns="91425" bIns="91425" anchor="t" anchorCtr="0">
            <a:noAutofit/>
          </a:bodyPr>
          <a:lstStyle/>
          <a:p>
            <a:pPr rtl="0">
              <a:spcBef>
                <a:spcPts val="0"/>
              </a:spcBef>
              <a:buNone/>
            </a:pPr>
            <a:r>
              <a:rPr lang="en"/>
              <a:t>Production on demand: not everything needs to be on stock</a:t>
            </a:r>
          </a:p>
          <a:p>
            <a:pPr lvl="0" rtl="0">
              <a:spcBef>
                <a:spcPts val="0"/>
              </a:spcBef>
              <a:buNone/>
            </a:pPr>
            <a:r>
              <a:rPr lang="en"/>
              <a:t>Increasing Asymmetry: </a:t>
            </a:r>
            <a:r>
              <a:rPr lang="en" b="1">
                <a:solidFill>
                  <a:schemeClr val="dk1"/>
                </a:solidFill>
              </a:rPr>
              <a:t>Matched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06425" y="1806825"/>
            <a:ext cx="8296799" cy="1541999"/>
          </a:xfrm>
          <a:prstGeom prst="rect">
            <a:avLst/>
          </a:prstGeom>
        </p:spPr>
        <p:txBody>
          <a:bodyPr lIns="91425" tIns="91425" rIns="91425" bIns="91425" anchor="ctr" anchorCtr="0">
            <a:noAutofit/>
          </a:bodyPr>
          <a:lstStyle/>
          <a:p>
            <a:pPr>
              <a:spcBef>
                <a:spcPts val="0"/>
              </a:spcBef>
              <a:buNone/>
            </a:pPr>
            <a:r>
              <a:rPr lang="en"/>
              <a:t>Internal Movement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400250" y="575950"/>
            <a:ext cx="6321599" cy="635399"/>
          </a:xfrm>
          <a:prstGeom prst="rect">
            <a:avLst/>
          </a:prstGeom>
        </p:spPr>
        <p:txBody>
          <a:bodyPr lIns="91425" tIns="91425" rIns="91425" bIns="91425" anchor="t" anchorCtr="0">
            <a:noAutofit/>
          </a:bodyPr>
          <a:lstStyle/>
          <a:p>
            <a:pPr rtl="0">
              <a:spcBef>
                <a:spcPts val="0"/>
              </a:spcBef>
              <a:buNone/>
            </a:pPr>
            <a:r>
              <a:rPr lang="en"/>
              <a:t>Challenges today</a:t>
            </a:r>
          </a:p>
          <a:p>
            <a:pPr>
              <a:spcBef>
                <a:spcPts val="0"/>
              </a:spcBef>
              <a:buNone/>
            </a:pPr>
            <a:endParaRPr/>
          </a:p>
        </p:txBody>
      </p:sp>
      <p:pic>
        <p:nvPicPr>
          <p:cNvPr id="142" name="Shape 14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975" y="575950"/>
            <a:ext cx="2255725" cy="1841393"/>
          </a:xfrm>
          <a:prstGeom prst="rect">
            <a:avLst/>
          </a:prstGeom>
          <a:noFill/>
          <a:ln>
            <a:noFill/>
          </a:ln>
        </p:spPr>
      </p:pic>
      <p:sp>
        <p:nvSpPr>
          <p:cNvPr id="143" name="Shape 143"/>
          <p:cNvSpPr txBox="1"/>
          <p:nvPr/>
        </p:nvSpPr>
        <p:spPr>
          <a:xfrm>
            <a:off x="2767450" y="1612300"/>
            <a:ext cx="2817900" cy="635399"/>
          </a:xfrm>
          <a:prstGeom prst="rect">
            <a:avLst/>
          </a:prstGeom>
          <a:solidFill>
            <a:schemeClr val="dk1"/>
          </a:solidFill>
          <a:ln>
            <a:noFill/>
          </a:ln>
        </p:spPr>
        <p:txBody>
          <a:bodyPr lIns="91425" tIns="91425" rIns="91425" bIns="91425" anchor="t" anchorCtr="0">
            <a:noAutofit/>
          </a:bodyPr>
          <a:lstStyle/>
          <a:p>
            <a:pPr marL="0" marR="0" indent="0" algn="l" rtl="0">
              <a:lnSpc>
                <a:spcPct val="100000"/>
              </a:lnSpc>
              <a:spcBef>
                <a:spcPts val="0"/>
              </a:spcBef>
              <a:spcAft>
                <a:spcPts val="0"/>
              </a:spcAft>
              <a:buNone/>
            </a:pPr>
            <a:r>
              <a:rPr lang="en"/>
              <a:t>Inventory management</a:t>
            </a:r>
          </a:p>
        </p:txBody>
      </p:sp>
      <p:sp>
        <p:nvSpPr>
          <p:cNvPr id="144" name="Shape 144"/>
          <p:cNvSpPr txBox="1"/>
          <p:nvPr/>
        </p:nvSpPr>
        <p:spPr>
          <a:xfrm>
            <a:off x="2767350" y="2422850"/>
            <a:ext cx="2817900" cy="635399"/>
          </a:xfrm>
          <a:prstGeom prst="rect">
            <a:avLst/>
          </a:prstGeom>
          <a:solidFill>
            <a:schemeClr val="dk1"/>
          </a:solidFill>
          <a:ln>
            <a:noFill/>
          </a:ln>
        </p:spPr>
        <p:txBody>
          <a:bodyPr lIns="91425" tIns="91425" rIns="91425" bIns="91425" anchor="t" anchorCtr="0">
            <a:noAutofit/>
          </a:bodyPr>
          <a:lstStyle/>
          <a:p>
            <a:pPr marL="0" marR="0" indent="0" algn="l" rtl="0">
              <a:lnSpc>
                <a:spcPct val="100000"/>
              </a:lnSpc>
              <a:spcBef>
                <a:spcPts val="0"/>
              </a:spcBef>
              <a:spcAft>
                <a:spcPts val="0"/>
              </a:spcAft>
              <a:buNone/>
            </a:pPr>
            <a:r>
              <a:rPr lang="en"/>
              <a:t>Growing demands of consumers</a:t>
            </a:r>
          </a:p>
          <a:p>
            <a:pPr marL="0" marR="0" lvl="0" indent="0" algn="l" rtl="0">
              <a:lnSpc>
                <a:spcPct val="100000"/>
              </a:lnSpc>
              <a:spcBef>
                <a:spcPts val="0"/>
              </a:spcBef>
              <a:spcAft>
                <a:spcPts val="0"/>
              </a:spcAft>
              <a:buNone/>
            </a:pPr>
            <a:endParaRPr/>
          </a:p>
        </p:txBody>
      </p:sp>
      <p:sp>
        <p:nvSpPr>
          <p:cNvPr id="145" name="Shape 145"/>
          <p:cNvSpPr txBox="1"/>
          <p:nvPr/>
        </p:nvSpPr>
        <p:spPr>
          <a:xfrm>
            <a:off x="2767350" y="3233400"/>
            <a:ext cx="2817900" cy="635399"/>
          </a:xfrm>
          <a:prstGeom prst="rect">
            <a:avLst/>
          </a:prstGeom>
          <a:solidFill>
            <a:schemeClr val="dk1"/>
          </a:solid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a:t>Growing number of competitors</a:t>
            </a:r>
          </a:p>
        </p:txBody>
      </p:sp>
      <p:pic>
        <p:nvPicPr>
          <p:cNvPr id="146" name="Shape 146"/>
          <p:cNvPicPr preferRelativeResize="0"/>
          <p:nvPr/>
        </p:nvPicPr>
        <p:blipFill>
          <a:blip r:embed="rId4">
            <a:alphaModFix/>
          </a:blip>
          <a:stretch>
            <a:fillRect/>
          </a:stretch>
        </p:blipFill>
        <p:spPr>
          <a:xfrm>
            <a:off x="5757973" y="2611798"/>
            <a:ext cx="3296574" cy="2093200"/>
          </a:xfrm>
          <a:prstGeom prst="rect">
            <a:avLst/>
          </a:prstGeom>
          <a:noFill/>
          <a:ln>
            <a:noFill/>
          </a:ln>
        </p:spPr>
      </p:pic>
      <p:pic>
        <p:nvPicPr>
          <p:cNvPr id="147" name="Shape 14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824623" y="438975"/>
            <a:ext cx="3319383" cy="1892249"/>
          </a:xfrm>
          <a:prstGeom prst="rect">
            <a:avLst/>
          </a:prstGeom>
          <a:noFill/>
          <a:ln>
            <a:noFill/>
          </a:ln>
        </p:spPr>
      </p:pic>
      <p:pic>
        <p:nvPicPr>
          <p:cNvPr id="148" name="Shape 14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9975" y="2758125"/>
            <a:ext cx="2524777" cy="184139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825</Words>
  <Application>Microsoft Office PowerPoint</Application>
  <PresentationFormat>On-screen Show (16:9)</PresentationFormat>
  <Paragraphs>146</Paragraphs>
  <Slides>21</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Raleway</vt:lpstr>
      <vt:lpstr>Lato</vt:lpstr>
      <vt:lpstr>Arial</vt:lpstr>
      <vt:lpstr>swiss-2</vt:lpstr>
      <vt:lpstr>Logistics</vt:lpstr>
      <vt:lpstr>Competitive Strategies</vt:lpstr>
      <vt:lpstr>Structure</vt:lpstr>
      <vt:lpstr>Inbound</vt:lpstr>
      <vt:lpstr>Self-driving Trucks</vt:lpstr>
      <vt:lpstr>Self-driving Trucks</vt:lpstr>
      <vt:lpstr>CreateSpace</vt:lpstr>
      <vt:lpstr>Internal Movement</vt:lpstr>
      <vt:lpstr>Challenges today </vt:lpstr>
      <vt:lpstr>PowerPoint Presentation</vt:lpstr>
      <vt:lpstr>Outbound</vt:lpstr>
      <vt:lpstr>Amazon Air prime</vt:lpstr>
      <vt:lpstr>Mobile 3D Printing Delivery Trucks </vt:lpstr>
      <vt:lpstr>Amazon OMW</vt:lpstr>
      <vt:lpstr>Roadie</vt:lpstr>
      <vt:lpstr>Big Data</vt:lpstr>
      <vt:lpstr>Boundary Break Down</vt:lpstr>
      <vt:lpstr>Amazon Anticipatory Shipping</vt:lpstr>
      <vt:lpstr>Amazon Echo</vt:lpstr>
      <vt:lpstr>Resources</vt:lpstr>
      <vt:lpstr>Thanks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dc:title>
  <cp:lastModifiedBy>GOETHALS Frank</cp:lastModifiedBy>
  <cp:revision>7</cp:revision>
  <dcterms:modified xsi:type="dcterms:W3CDTF">2015-11-10T22:20:23Z</dcterms:modified>
</cp:coreProperties>
</file>