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Lst>
  <p:notesMasterIdLst>
    <p:notesMasterId r:id="rId43"/>
  </p:notesMasterIdLst>
  <p:sldIdLst>
    <p:sldId id="256" r:id="rId5"/>
    <p:sldId id="260" r:id="rId6"/>
    <p:sldId id="262" r:id="rId7"/>
    <p:sldId id="257" r:id="rId8"/>
    <p:sldId id="259" r:id="rId9"/>
    <p:sldId id="261" r:id="rId10"/>
    <p:sldId id="263" r:id="rId11"/>
    <p:sldId id="264" r:id="rId12"/>
    <p:sldId id="276" r:id="rId13"/>
    <p:sldId id="267" r:id="rId14"/>
    <p:sldId id="268" r:id="rId15"/>
    <p:sldId id="269" r:id="rId16"/>
    <p:sldId id="270" r:id="rId17"/>
    <p:sldId id="271" r:id="rId18"/>
    <p:sldId id="272" r:id="rId19"/>
    <p:sldId id="273" r:id="rId20"/>
    <p:sldId id="274" r:id="rId21"/>
    <p:sldId id="275" r:id="rId22"/>
    <p:sldId id="306" r:id="rId23"/>
    <p:sldId id="305" r:id="rId24"/>
    <p:sldId id="307" r:id="rId25"/>
    <p:sldId id="308" r:id="rId26"/>
    <p:sldId id="309" r:id="rId27"/>
    <p:sldId id="282" r:id="rId28"/>
    <p:sldId id="284" r:id="rId29"/>
    <p:sldId id="287" r:id="rId30"/>
    <p:sldId id="292" r:id="rId31"/>
    <p:sldId id="294" r:id="rId32"/>
    <p:sldId id="295" r:id="rId33"/>
    <p:sldId id="296" r:id="rId34"/>
    <p:sldId id="297" r:id="rId35"/>
    <p:sldId id="298" r:id="rId36"/>
    <p:sldId id="299" r:id="rId37"/>
    <p:sldId id="300" r:id="rId38"/>
    <p:sldId id="301" r:id="rId39"/>
    <p:sldId id="302" r:id="rId40"/>
    <p:sldId id="303" r:id="rId41"/>
    <p:sldId id="30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es Blaas" initials="" lastIdx="4" clrIdx="0"/>
  <p:cmAuthor id="2" name="alx Gdo"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7E"/>
    <a:srgbClr val="8CC63F"/>
    <a:srgbClr val="F7F6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74" autoAdjust="0"/>
    <p:restoredTop sz="94660"/>
  </p:normalViewPr>
  <p:slideViewPr>
    <p:cSldViewPr snapToGrid="0">
      <p:cViewPr varScale="1">
        <p:scale>
          <a:sx n="98" d="100"/>
          <a:sy n="98" d="100"/>
        </p:scale>
        <p:origin x="138"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1-24T20:38:38.562" idx="4">
    <p:pos x="6000" y="0"/>
    <p:text>Link to theory: increase in dimensions. transport  increasingly in 3rd dimension (air)</p:text>
  </p:cm>
  <p:cm authorId="2" dt="2016-11-24T20:38:38.566" idx="2">
    <p:pos x="6000" y="100"/>
    <p:text>ok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EC12A-D653-401C-A6F3-96AFB53373C9}" type="datetimeFigureOut">
              <a:rPr lang="en-ZA" smtClean="0"/>
              <a:t>2016/12/02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3A467-6A2C-4515-9964-DB6DB21CDE41}" type="slidenum">
              <a:rPr lang="en-ZA" smtClean="0"/>
              <a:t>‹#›</a:t>
            </a:fld>
            <a:endParaRPr lang="en-ZA"/>
          </a:p>
        </p:txBody>
      </p:sp>
    </p:spTree>
    <p:extLst>
      <p:ext uri="{BB962C8B-B14F-4D97-AF65-F5344CB8AC3E}">
        <p14:creationId xmlns:p14="http://schemas.microsoft.com/office/powerpoint/2010/main" val="3697135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The system enabling this is RCM, which stands for Remote Container Management. It’s simple technology – a modem, GPS, wireless SIM card and satellite link – deployed on a global scale, and it is changing the concept of supply chain visibility, and the costs and opportunities associated with providing it. </a:t>
            </a:r>
          </a:p>
          <a:p>
            <a:endParaRPr lang="en-ZA" dirty="0"/>
          </a:p>
        </p:txBody>
      </p:sp>
      <p:sp>
        <p:nvSpPr>
          <p:cNvPr id="4" name="Slide Number Placeholder 3"/>
          <p:cNvSpPr>
            <a:spLocks noGrp="1"/>
          </p:cNvSpPr>
          <p:nvPr>
            <p:ph type="sldNum" sz="quarter" idx="10"/>
          </p:nvPr>
        </p:nvSpPr>
        <p:spPr/>
        <p:txBody>
          <a:bodyPr/>
          <a:lstStyle/>
          <a:p>
            <a:fld id="{2BA6F4DB-97C8-4448-B1C5-5FD8189F4ACC}" type="slidenum">
              <a:rPr lang="en-ZA" smtClean="0"/>
              <a:t>14</a:t>
            </a:fld>
            <a:endParaRPr lang="en-ZA"/>
          </a:p>
        </p:txBody>
      </p:sp>
    </p:spTree>
    <p:extLst>
      <p:ext uri="{BB962C8B-B14F-4D97-AF65-F5344CB8AC3E}">
        <p14:creationId xmlns:p14="http://schemas.microsoft.com/office/powerpoint/2010/main" val="388840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BA6F4DB-97C8-4448-B1C5-5FD8189F4ACC}" type="slidenum">
              <a:rPr lang="en-ZA" smtClean="0"/>
              <a:t>18</a:t>
            </a:fld>
            <a:endParaRPr lang="en-ZA"/>
          </a:p>
        </p:txBody>
      </p:sp>
    </p:spTree>
    <p:extLst>
      <p:ext uri="{BB962C8B-B14F-4D97-AF65-F5344CB8AC3E}">
        <p14:creationId xmlns:p14="http://schemas.microsoft.com/office/powerpoint/2010/main" val="538861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757684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Clr>
                <a:schemeClr val="dk2"/>
              </a:buClr>
              <a:buFont typeface="Arial"/>
              <a:buNone/>
            </a:pPr>
            <a:endParaRPr sz="1800" dirty="0">
              <a:solidFill>
                <a:schemeClr val="dk2"/>
              </a:solidFill>
              <a:latin typeface="Lato"/>
              <a:ea typeface="Lato"/>
              <a:cs typeface="Lato"/>
              <a:sym typeface="Lato"/>
            </a:endParaRPr>
          </a:p>
          <a:p>
            <a:pPr>
              <a:spcBef>
                <a:spcPts val="0"/>
              </a:spcBef>
              <a:buNone/>
            </a:pPr>
            <a:endParaRPr dirty="0"/>
          </a:p>
        </p:txBody>
      </p:sp>
    </p:spTree>
    <p:extLst>
      <p:ext uri="{BB962C8B-B14F-4D97-AF65-F5344CB8AC3E}">
        <p14:creationId xmlns:p14="http://schemas.microsoft.com/office/powerpoint/2010/main" val="4072713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endParaRPr/>
          </a:p>
          <a:p>
            <a:pPr rtl="0">
              <a:spcBef>
                <a:spcPts val="0"/>
              </a:spcBef>
              <a:buNone/>
            </a:pPr>
            <a:endParaRPr/>
          </a:p>
          <a:p>
            <a:pPr rtl="0">
              <a:spcBef>
                <a:spcPts val="0"/>
              </a:spcBef>
              <a:buNone/>
            </a:pPr>
            <a:endParaRPr/>
          </a:p>
          <a:p>
            <a:pPr rtl="0">
              <a:spcBef>
                <a:spcPts val="0"/>
              </a:spcBef>
              <a:buNone/>
            </a:pPr>
            <a:r>
              <a:rPr lang="en"/>
              <a:t>These cars have since driven over 1.7 million miles and have only been involved in 11 accidents, all caused by humans and not the computers</a:t>
            </a:r>
          </a:p>
          <a:p>
            <a:pPr>
              <a:spcBef>
                <a:spcPts val="0"/>
              </a:spcBef>
              <a:buNone/>
            </a:pPr>
            <a:endParaRPr/>
          </a:p>
        </p:txBody>
      </p:sp>
    </p:spTree>
    <p:extLst>
      <p:ext uri="{BB962C8B-B14F-4D97-AF65-F5344CB8AC3E}">
        <p14:creationId xmlns:p14="http://schemas.microsoft.com/office/powerpoint/2010/main" val="305782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endParaRPr sz="1800" dirty="0">
              <a:solidFill>
                <a:schemeClr val="dk2"/>
              </a:solidFill>
              <a:latin typeface="Lato"/>
              <a:ea typeface="Lato"/>
              <a:cs typeface="Lato"/>
              <a:sym typeface="Lato"/>
            </a:endParaRPr>
          </a:p>
          <a:p>
            <a:pPr>
              <a:spcBef>
                <a:spcPts val="0"/>
              </a:spcBef>
              <a:buNone/>
            </a:pPr>
            <a:endParaRPr dirty="0"/>
          </a:p>
        </p:txBody>
      </p:sp>
    </p:spTree>
    <p:extLst>
      <p:ext uri="{BB962C8B-B14F-4D97-AF65-F5344CB8AC3E}">
        <p14:creationId xmlns:p14="http://schemas.microsoft.com/office/powerpoint/2010/main" val="1632224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endParaRPr sz="1800" dirty="0">
              <a:solidFill>
                <a:schemeClr val="dk2"/>
              </a:solidFill>
              <a:latin typeface="Lato"/>
              <a:ea typeface="Lato"/>
              <a:cs typeface="Lato"/>
              <a:sym typeface="Lato"/>
            </a:endParaRPr>
          </a:p>
          <a:p>
            <a:pPr>
              <a:spcBef>
                <a:spcPts val="0"/>
              </a:spcBef>
              <a:buNone/>
            </a:pPr>
            <a:endParaRPr dirty="0"/>
          </a:p>
        </p:txBody>
      </p:sp>
    </p:spTree>
    <p:extLst>
      <p:ext uri="{BB962C8B-B14F-4D97-AF65-F5344CB8AC3E}">
        <p14:creationId xmlns:p14="http://schemas.microsoft.com/office/powerpoint/2010/main" val="293282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4" name="Shape 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17896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4" name="Shape 2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13493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8D22FF6-7BFF-4C9A-A997-FD8A3F24DEEA}" type="datetimeFigureOut">
              <a:rPr lang="en-ZA" smtClean="0"/>
              <a:t>2016/12/02</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2228780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D22FF6-7BFF-4C9A-A997-FD8A3F24DEEA}" type="datetimeFigureOut">
              <a:rPr lang="en-ZA" smtClean="0"/>
              <a:t>2016/12/02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2889303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D22FF6-7BFF-4C9A-A997-FD8A3F24DEEA}" type="datetimeFigureOut">
              <a:rPr lang="en-ZA" smtClean="0"/>
              <a:t>2016/12/02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1928787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D22FF6-7BFF-4C9A-A997-FD8A3F24DEEA}" type="datetimeFigureOut">
              <a:rPr lang="en-ZA" smtClean="0"/>
              <a:t>2016/12/02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D2047572-C177-46A9-BF57-6E5BE5A391D6}" type="slidenum">
              <a:rPr lang="en-ZA" smtClean="0"/>
              <a:t>‹#›</a:t>
            </a:fld>
            <a:endParaRPr lang="en-ZA"/>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46601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D22FF6-7BFF-4C9A-A997-FD8A3F24DEEA}" type="datetimeFigureOut">
              <a:rPr lang="en-ZA" smtClean="0"/>
              <a:t>2016/12/02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728123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D22FF6-7BFF-4C9A-A997-FD8A3F24DEEA}" type="datetimeFigureOut">
              <a:rPr lang="en-ZA" smtClean="0"/>
              <a:t>2016/12/02</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2341770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D22FF6-7BFF-4C9A-A997-FD8A3F24DEEA}" type="datetimeFigureOut">
              <a:rPr lang="en-ZA" smtClean="0"/>
              <a:t>2016/12/02</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3050278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D22FF6-7BFF-4C9A-A997-FD8A3F24DEEA}" type="datetimeFigureOut">
              <a:rPr lang="en-ZA" smtClean="0"/>
              <a:t>2016/12/02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2120191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D22FF6-7BFF-4C9A-A997-FD8A3F24DEEA}" type="datetimeFigureOut">
              <a:rPr lang="en-ZA" smtClean="0"/>
              <a:t>2016/12/02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3271342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224893-DBDA-4BFA-9CE1-4BFE7CD0F8CF}" type="datetime1">
              <a:rPr lang="en-US" smtClean="0">
                <a:solidFill>
                  <a:srgbClr val="696464"/>
                </a:solidFill>
              </a:rPr>
              <a:pPr/>
              <a:t>12/2/2016</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ZA">
              <a:solidFill>
                <a:srgbClr val="696464"/>
              </a:solidFill>
            </a:endParaRP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ZA" smtClean="0"/>
              <a:pPr/>
              <a:t>‹#›</a:t>
            </a:fld>
            <a:endParaRPr lang="en-ZA"/>
          </a:p>
        </p:txBody>
      </p:sp>
    </p:spTree>
    <p:extLst>
      <p:ext uri="{BB962C8B-B14F-4D97-AF65-F5344CB8AC3E}">
        <p14:creationId xmlns:p14="http://schemas.microsoft.com/office/powerpoint/2010/main" val="3307207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1">
              <a:rPr lang="en-US" smtClean="0">
                <a:solidFill>
                  <a:srgbClr val="696464"/>
                </a:solidFill>
              </a:rPr>
              <a:pPr/>
              <a:t>12/2/2016</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ZA">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ZA" smtClean="0"/>
              <a:pPr/>
              <a:t>‹#›</a:t>
            </a:fld>
            <a:endParaRPr lang="en-ZA"/>
          </a:p>
        </p:txBody>
      </p:sp>
    </p:spTree>
    <p:extLst>
      <p:ext uri="{BB962C8B-B14F-4D97-AF65-F5344CB8AC3E}">
        <p14:creationId xmlns:p14="http://schemas.microsoft.com/office/powerpoint/2010/main" val="829272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D22FF6-7BFF-4C9A-A997-FD8A3F24DEEA}" type="datetimeFigureOut">
              <a:rPr lang="en-ZA" smtClean="0"/>
              <a:t>2016/12/02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2216530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A50F84E2-2D7A-43CF-AC90-352A289A783A}" type="datetime1">
              <a:rPr lang="en-US" smtClean="0">
                <a:solidFill>
                  <a:srgbClr val="696464"/>
                </a:solidFill>
              </a:rPr>
              <a:pPr/>
              <a:t>12/2/2016</a:t>
            </a:fld>
            <a:endParaRPr lang="en-US">
              <a:solidFill>
                <a:srgbClr val="696464"/>
              </a:solidFill>
            </a:endParaRPr>
          </a:p>
        </p:txBody>
      </p:sp>
      <p:sp>
        <p:nvSpPr>
          <p:cNvPr id="5" name="Footer Placeholder 4"/>
          <p:cNvSpPr>
            <a:spLocks noGrp="1"/>
          </p:cNvSpPr>
          <p:nvPr>
            <p:ph type="ftr" sz="quarter" idx="11"/>
          </p:nvPr>
        </p:nvSpPr>
        <p:spPr>
          <a:xfrm>
            <a:off x="2182708" y="6272784"/>
            <a:ext cx="6327648" cy="365125"/>
          </a:xfrm>
        </p:spPr>
        <p:txBody>
          <a:bodyPr/>
          <a:lstStyle/>
          <a:p>
            <a:endParaRPr lang="en-ZA">
              <a:solidFill>
                <a:srgbClr val="696464"/>
              </a:solidFill>
            </a:endParaRP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ZA" smtClean="0"/>
              <a:pPr/>
              <a:t>‹#›</a:t>
            </a:fld>
            <a:endParaRPr lang="en-ZA"/>
          </a:p>
        </p:txBody>
      </p:sp>
    </p:spTree>
    <p:extLst>
      <p:ext uri="{BB962C8B-B14F-4D97-AF65-F5344CB8AC3E}">
        <p14:creationId xmlns:p14="http://schemas.microsoft.com/office/powerpoint/2010/main" val="1768498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1">
              <a:rPr lang="en-US" smtClean="0">
                <a:solidFill>
                  <a:srgbClr val="696464"/>
                </a:solidFill>
              </a:rPr>
              <a:pPr/>
              <a:t>12/2/2016</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ZA">
              <a:solidFill>
                <a:srgbClr val="696464"/>
              </a:solidFill>
            </a:endParaRPr>
          </a:p>
        </p:txBody>
      </p:sp>
      <p:sp>
        <p:nvSpPr>
          <p:cNvPr id="7" name="Slide Number Placeholder 6"/>
          <p:cNvSpPr>
            <a:spLocks noGrp="1"/>
          </p:cNvSpPr>
          <p:nvPr>
            <p:ph type="sldNum" sz="quarter" idx="12"/>
          </p:nvPr>
        </p:nvSpPr>
        <p:spPr/>
        <p:txBody>
          <a:bodyPr/>
          <a:lstStyle/>
          <a:p>
            <a:fld id="{4FAB73BC-B049-4115-A692-8D63A059BFB8}" type="slidenum">
              <a:rPr lang="en-ZA" smtClean="0"/>
              <a:pPr/>
              <a:t>‹#›</a:t>
            </a:fld>
            <a:endParaRPr lang="en-ZA"/>
          </a:p>
        </p:txBody>
      </p:sp>
    </p:spTree>
    <p:extLst>
      <p:ext uri="{BB962C8B-B14F-4D97-AF65-F5344CB8AC3E}">
        <p14:creationId xmlns:p14="http://schemas.microsoft.com/office/powerpoint/2010/main" val="2967442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1">
              <a:rPr lang="en-US" smtClean="0">
                <a:solidFill>
                  <a:srgbClr val="696464"/>
                </a:solidFill>
              </a:rPr>
              <a:pPr/>
              <a:t>12/2/2016</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ZA">
              <a:solidFill>
                <a:srgbClr val="696464"/>
              </a:solidFill>
            </a:endParaRPr>
          </a:p>
        </p:txBody>
      </p:sp>
      <p:sp>
        <p:nvSpPr>
          <p:cNvPr id="9" name="Slide Number Placeholder 8"/>
          <p:cNvSpPr>
            <a:spLocks noGrp="1"/>
          </p:cNvSpPr>
          <p:nvPr>
            <p:ph type="sldNum" sz="quarter" idx="12"/>
          </p:nvPr>
        </p:nvSpPr>
        <p:spPr/>
        <p:txBody>
          <a:bodyPr/>
          <a:lstStyle/>
          <a:p>
            <a:fld id="{4FAB73BC-B049-4115-A692-8D63A059BFB8}" type="slidenum">
              <a:rPr lang="en-ZA" smtClean="0"/>
              <a:pPr/>
              <a:t>‹#›</a:t>
            </a:fld>
            <a:endParaRPr lang="en-ZA"/>
          </a:p>
        </p:txBody>
      </p:sp>
    </p:spTree>
    <p:extLst>
      <p:ext uri="{BB962C8B-B14F-4D97-AF65-F5344CB8AC3E}">
        <p14:creationId xmlns:p14="http://schemas.microsoft.com/office/powerpoint/2010/main" val="416626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1">
              <a:rPr lang="en-US" smtClean="0">
                <a:solidFill>
                  <a:srgbClr val="696464"/>
                </a:solidFill>
              </a:rPr>
              <a:pPr/>
              <a:t>12/2/2016</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ZA">
              <a:solidFill>
                <a:srgbClr val="696464"/>
              </a:solidFill>
            </a:endParaRPr>
          </a:p>
        </p:txBody>
      </p:sp>
      <p:sp>
        <p:nvSpPr>
          <p:cNvPr id="5" name="Slide Number Placeholder 4"/>
          <p:cNvSpPr>
            <a:spLocks noGrp="1"/>
          </p:cNvSpPr>
          <p:nvPr>
            <p:ph type="sldNum" sz="quarter" idx="12"/>
          </p:nvPr>
        </p:nvSpPr>
        <p:spPr/>
        <p:txBody>
          <a:bodyPr/>
          <a:lstStyle/>
          <a:p>
            <a:fld id="{4FAB73BC-B049-4115-A692-8D63A059BFB8}" type="slidenum">
              <a:rPr lang="en-ZA" smtClean="0"/>
              <a:pPr/>
              <a:t>‹#›</a:t>
            </a:fld>
            <a:endParaRPr lang="en-ZA"/>
          </a:p>
        </p:txBody>
      </p:sp>
    </p:spTree>
    <p:extLst>
      <p:ext uri="{BB962C8B-B14F-4D97-AF65-F5344CB8AC3E}">
        <p14:creationId xmlns:p14="http://schemas.microsoft.com/office/powerpoint/2010/main" val="961821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1">
              <a:rPr lang="en-US" smtClean="0">
                <a:solidFill>
                  <a:srgbClr val="696464"/>
                </a:solidFill>
              </a:rPr>
              <a:pPr/>
              <a:t>12/2/2016</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ZA">
              <a:solidFill>
                <a:srgbClr val="696464"/>
              </a:solidFill>
            </a:endParaRPr>
          </a:p>
        </p:txBody>
      </p:sp>
      <p:sp>
        <p:nvSpPr>
          <p:cNvPr id="4" name="Slide Number Placeholder 3"/>
          <p:cNvSpPr>
            <a:spLocks noGrp="1"/>
          </p:cNvSpPr>
          <p:nvPr>
            <p:ph type="sldNum" sz="quarter" idx="12"/>
          </p:nvPr>
        </p:nvSpPr>
        <p:spPr/>
        <p:txBody>
          <a:bodyPr/>
          <a:lstStyle/>
          <a:p>
            <a:fld id="{4FAB73BC-B049-4115-A692-8D63A059BFB8}" type="slidenum">
              <a:rPr lang="en-ZA" smtClean="0"/>
              <a:pPr/>
              <a:t>‹#›</a:t>
            </a:fld>
            <a:endParaRPr lang="en-ZA"/>
          </a:p>
        </p:txBody>
      </p:sp>
    </p:spTree>
    <p:extLst>
      <p:ext uri="{BB962C8B-B14F-4D97-AF65-F5344CB8AC3E}">
        <p14:creationId xmlns:p14="http://schemas.microsoft.com/office/powerpoint/2010/main" val="3081619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1">
              <a:rPr lang="en-US" smtClean="0">
                <a:solidFill>
                  <a:srgbClr val="696464"/>
                </a:solidFill>
              </a:rPr>
              <a:pPr/>
              <a:t>12/2/2016</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ZA">
              <a:solidFill>
                <a:srgbClr val="696464"/>
              </a:solidFill>
            </a:endParaRP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ZA" smtClean="0"/>
              <a:pPr/>
              <a:t>‹#›</a:t>
            </a:fld>
            <a:endParaRPr lang="en-ZA"/>
          </a:p>
        </p:txBody>
      </p:sp>
    </p:spTree>
    <p:extLst>
      <p:ext uri="{BB962C8B-B14F-4D97-AF65-F5344CB8AC3E}">
        <p14:creationId xmlns:p14="http://schemas.microsoft.com/office/powerpoint/2010/main" val="2239345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374940-A916-4C8B-9648-02A2D3898F9E}" type="datetime1">
              <a:rPr lang="en-US" smtClean="0">
                <a:solidFill>
                  <a:srgbClr val="696464"/>
                </a:solidFill>
              </a:rPr>
              <a:pPr/>
              <a:t>12/2/2016</a:t>
            </a:fld>
            <a:endParaRPr lang="en-US">
              <a:solidFill>
                <a:srgbClr val="696464"/>
              </a:solidFill>
            </a:endParaRP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ZA" smtClean="0"/>
              <a:pPr/>
              <a:t>‹#›</a:t>
            </a:fld>
            <a:endParaRPr lang="en-ZA"/>
          </a:p>
        </p:txBody>
      </p:sp>
    </p:spTree>
    <p:extLst>
      <p:ext uri="{BB962C8B-B14F-4D97-AF65-F5344CB8AC3E}">
        <p14:creationId xmlns:p14="http://schemas.microsoft.com/office/powerpoint/2010/main" val="882253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1">
              <a:rPr lang="en-US" smtClean="0">
                <a:solidFill>
                  <a:srgbClr val="696464"/>
                </a:solidFill>
              </a:rPr>
              <a:pPr/>
              <a:t>12/2/2016</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ZA">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ZA" smtClean="0"/>
              <a:pPr/>
              <a:t>‹#›</a:t>
            </a:fld>
            <a:endParaRPr lang="en-ZA"/>
          </a:p>
        </p:txBody>
      </p:sp>
    </p:spTree>
    <p:extLst>
      <p:ext uri="{BB962C8B-B14F-4D97-AF65-F5344CB8AC3E}">
        <p14:creationId xmlns:p14="http://schemas.microsoft.com/office/powerpoint/2010/main" val="3484696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1">
              <a:rPr lang="en-US" smtClean="0">
                <a:solidFill>
                  <a:srgbClr val="696464"/>
                </a:solidFill>
              </a:rPr>
              <a:pPr/>
              <a:t>12/2/2016</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ZA">
              <a:solidFill>
                <a:srgbClr val="696464"/>
              </a:solidFill>
            </a:endParaRPr>
          </a:p>
        </p:txBody>
      </p:sp>
      <p:sp>
        <p:nvSpPr>
          <p:cNvPr id="6" name="Slide Number Placeholder 5"/>
          <p:cNvSpPr>
            <a:spLocks noGrp="1"/>
          </p:cNvSpPr>
          <p:nvPr>
            <p:ph type="sldNum" sz="quarter" idx="12"/>
          </p:nvPr>
        </p:nvSpPr>
        <p:spPr/>
        <p:txBody>
          <a:bodyPr/>
          <a:lstStyle/>
          <a:p>
            <a:fld id="{4FAB73BC-B049-4115-A692-8D63A059BFB8}" type="slidenum">
              <a:rPr lang="en-ZA" smtClean="0"/>
              <a:pPr/>
              <a:t>‹#›</a:t>
            </a:fld>
            <a:endParaRPr lang="en-ZA"/>
          </a:p>
        </p:txBody>
      </p:sp>
    </p:spTree>
    <p:extLst>
      <p:ext uri="{BB962C8B-B14F-4D97-AF65-F5344CB8AC3E}">
        <p14:creationId xmlns:p14="http://schemas.microsoft.com/office/powerpoint/2010/main" val="757950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FCC4DA56-FC0F-402A-9E5F-9F814E2D4C2F}" type="datetimeFigureOut">
              <a:rPr lang="en-US"/>
              <a:pPr>
                <a:defRPr/>
              </a:pPr>
              <a:t>12/2/2016</a:t>
            </a:fld>
            <a:endParaRPr lang="en-IN" dirty="0"/>
          </a:p>
        </p:txBody>
      </p:sp>
      <p:sp>
        <p:nvSpPr>
          <p:cNvPr id="5" name="Footer Placeholder 4"/>
          <p:cNvSpPr>
            <a:spLocks noGrp="1"/>
          </p:cNvSpPr>
          <p:nvPr>
            <p:ph type="ftr" sz="quarter" idx="11"/>
          </p:nvPr>
        </p:nvSpPr>
        <p:spPr/>
        <p:txBody>
          <a:bodyPr/>
          <a:lstStyle>
            <a:lvl1pPr>
              <a:defRPr/>
            </a:lvl1pPr>
          </a:lstStyle>
          <a:p>
            <a:pPr>
              <a:defRPr/>
            </a:pPr>
            <a:endParaRPr lang="en-IN" dirty="0"/>
          </a:p>
        </p:txBody>
      </p:sp>
      <p:sp>
        <p:nvSpPr>
          <p:cNvPr id="6" name="Slide Number Placeholder 5"/>
          <p:cNvSpPr>
            <a:spLocks noGrp="1"/>
          </p:cNvSpPr>
          <p:nvPr>
            <p:ph type="sldNum" sz="quarter" idx="12"/>
          </p:nvPr>
        </p:nvSpPr>
        <p:spPr/>
        <p:txBody>
          <a:bodyPr/>
          <a:lstStyle>
            <a:lvl1pPr>
              <a:defRPr/>
            </a:lvl1pPr>
          </a:lstStyle>
          <a:p>
            <a:pPr>
              <a:defRPr/>
            </a:pPr>
            <a:fld id="{3EAEC0E2-7549-4132-9A02-312B8BA14D87}" type="slidenum">
              <a:rPr lang="en-IN"/>
              <a:pPr>
                <a:defRPr/>
              </a:pPr>
              <a:t>‹#›</a:t>
            </a:fld>
            <a:endParaRPr lang="en-IN" dirty="0"/>
          </a:p>
        </p:txBody>
      </p:sp>
    </p:spTree>
    <p:extLst>
      <p:ext uri="{BB962C8B-B14F-4D97-AF65-F5344CB8AC3E}">
        <p14:creationId xmlns:p14="http://schemas.microsoft.com/office/powerpoint/2010/main" val="949877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D22FF6-7BFF-4C9A-A997-FD8A3F24DEEA}" type="datetimeFigureOut">
              <a:rPr lang="en-ZA" smtClean="0"/>
              <a:t>2016/12/02</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3148286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2080ACBB-3B16-40A4-AD99-7BC0D3177192}" type="datetimeFigureOut">
              <a:rPr lang="en-US"/>
              <a:pPr>
                <a:defRPr/>
              </a:pPr>
              <a:t>12/2/2016</a:t>
            </a:fld>
            <a:endParaRPr lang="en-IN" dirty="0"/>
          </a:p>
        </p:txBody>
      </p:sp>
      <p:sp>
        <p:nvSpPr>
          <p:cNvPr id="5" name="Footer Placeholder 4"/>
          <p:cNvSpPr>
            <a:spLocks noGrp="1"/>
          </p:cNvSpPr>
          <p:nvPr>
            <p:ph type="ftr" sz="quarter" idx="11"/>
          </p:nvPr>
        </p:nvSpPr>
        <p:spPr/>
        <p:txBody>
          <a:bodyPr/>
          <a:lstStyle>
            <a:lvl1pPr>
              <a:defRPr/>
            </a:lvl1pPr>
          </a:lstStyle>
          <a:p>
            <a:pPr>
              <a:defRPr/>
            </a:pPr>
            <a:endParaRPr lang="en-IN" dirty="0"/>
          </a:p>
        </p:txBody>
      </p:sp>
      <p:sp>
        <p:nvSpPr>
          <p:cNvPr id="6" name="Slide Number Placeholder 5"/>
          <p:cNvSpPr>
            <a:spLocks noGrp="1"/>
          </p:cNvSpPr>
          <p:nvPr>
            <p:ph type="sldNum" sz="quarter" idx="12"/>
          </p:nvPr>
        </p:nvSpPr>
        <p:spPr/>
        <p:txBody>
          <a:bodyPr/>
          <a:lstStyle>
            <a:lvl1pPr>
              <a:defRPr/>
            </a:lvl1pPr>
          </a:lstStyle>
          <a:p>
            <a:pPr>
              <a:defRPr/>
            </a:pPr>
            <a:fld id="{84F8EDCA-F0B6-49B6-A778-9CAEC4934C51}" type="slidenum">
              <a:rPr lang="en-IN"/>
              <a:pPr>
                <a:defRPr/>
              </a:pPr>
              <a:t>‹#›</a:t>
            </a:fld>
            <a:endParaRPr lang="en-IN" dirty="0"/>
          </a:p>
        </p:txBody>
      </p:sp>
    </p:spTree>
    <p:extLst>
      <p:ext uri="{BB962C8B-B14F-4D97-AF65-F5344CB8AC3E}">
        <p14:creationId xmlns:p14="http://schemas.microsoft.com/office/powerpoint/2010/main" val="3264657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3C9B58-DA68-4157-9B7A-BA6E71B9F1D4}" type="datetimeFigureOut">
              <a:rPr lang="en-US"/>
              <a:pPr>
                <a:defRPr/>
              </a:pPr>
              <a:t>12/2/2016</a:t>
            </a:fld>
            <a:endParaRPr lang="en-IN" dirty="0"/>
          </a:p>
        </p:txBody>
      </p:sp>
      <p:sp>
        <p:nvSpPr>
          <p:cNvPr id="5" name="Footer Placeholder 4"/>
          <p:cNvSpPr>
            <a:spLocks noGrp="1"/>
          </p:cNvSpPr>
          <p:nvPr>
            <p:ph type="ftr" sz="quarter" idx="11"/>
          </p:nvPr>
        </p:nvSpPr>
        <p:spPr/>
        <p:txBody>
          <a:bodyPr/>
          <a:lstStyle>
            <a:lvl1pPr>
              <a:defRPr/>
            </a:lvl1pPr>
          </a:lstStyle>
          <a:p>
            <a:pPr>
              <a:defRPr/>
            </a:pPr>
            <a:endParaRPr lang="en-IN" dirty="0"/>
          </a:p>
        </p:txBody>
      </p:sp>
      <p:sp>
        <p:nvSpPr>
          <p:cNvPr id="6" name="Slide Number Placeholder 5"/>
          <p:cNvSpPr>
            <a:spLocks noGrp="1"/>
          </p:cNvSpPr>
          <p:nvPr>
            <p:ph type="sldNum" sz="quarter" idx="12"/>
          </p:nvPr>
        </p:nvSpPr>
        <p:spPr/>
        <p:txBody>
          <a:bodyPr/>
          <a:lstStyle>
            <a:lvl1pPr>
              <a:defRPr/>
            </a:lvl1pPr>
          </a:lstStyle>
          <a:p>
            <a:pPr>
              <a:defRPr/>
            </a:pPr>
            <a:fld id="{DE9942DF-96ED-4342-861C-366A3AB9896C}" type="slidenum">
              <a:rPr lang="en-IN"/>
              <a:pPr>
                <a:defRPr/>
              </a:pPr>
              <a:t>‹#›</a:t>
            </a:fld>
            <a:endParaRPr lang="en-IN" dirty="0"/>
          </a:p>
        </p:txBody>
      </p:sp>
    </p:spTree>
    <p:extLst>
      <p:ext uri="{BB962C8B-B14F-4D97-AF65-F5344CB8AC3E}">
        <p14:creationId xmlns:p14="http://schemas.microsoft.com/office/powerpoint/2010/main" val="3142733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3"/>
          <p:cNvSpPr>
            <a:spLocks noGrp="1"/>
          </p:cNvSpPr>
          <p:nvPr>
            <p:ph type="dt" sz="half" idx="10"/>
          </p:nvPr>
        </p:nvSpPr>
        <p:spPr/>
        <p:txBody>
          <a:bodyPr/>
          <a:lstStyle>
            <a:lvl1pPr>
              <a:defRPr/>
            </a:lvl1pPr>
          </a:lstStyle>
          <a:p>
            <a:pPr>
              <a:defRPr/>
            </a:pPr>
            <a:fld id="{729A024D-8ACB-409C-A248-02B635BDC9B1}" type="datetimeFigureOut">
              <a:rPr lang="en-US"/>
              <a:pPr>
                <a:defRPr/>
              </a:pPr>
              <a:t>12/2/2016</a:t>
            </a:fld>
            <a:endParaRPr lang="en-IN" dirty="0"/>
          </a:p>
        </p:txBody>
      </p:sp>
      <p:sp>
        <p:nvSpPr>
          <p:cNvPr id="6" name="Footer Placeholder 4"/>
          <p:cNvSpPr>
            <a:spLocks noGrp="1"/>
          </p:cNvSpPr>
          <p:nvPr>
            <p:ph type="ftr" sz="quarter" idx="11"/>
          </p:nvPr>
        </p:nvSpPr>
        <p:spPr/>
        <p:txBody>
          <a:bodyPr/>
          <a:lstStyle>
            <a:lvl1pPr>
              <a:defRPr/>
            </a:lvl1pPr>
          </a:lstStyle>
          <a:p>
            <a:pPr>
              <a:defRPr/>
            </a:pPr>
            <a:endParaRPr lang="en-IN" dirty="0"/>
          </a:p>
        </p:txBody>
      </p:sp>
      <p:sp>
        <p:nvSpPr>
          <p:cNvPr id="7" name="Slide Number Placeholder 5"/>
          <p:cNvSpPr>
            <a:spLocks noGrp="1"/>
          </p:cNvSpPr>
          <p:nvPr>
            <p:ph type="sldNum" sz="quarter" idx="12"/>
          </p:nvPr>
        </p:nvSpPr>
        <p:spPr/>
        <p:txBody>
          <a:bodyPr/>
          <a:lstStyle>
            <a:lvl1pPr>
              <a:defRPr/>
            </a:lvl1pPr>
          </a:lstStyle>
          <a:p>
            <a:pPr>
              <a:defRPr/>
            </a:pPr>
            <a:fld id="{4A07C123-646B-46BC-9668-337823F55B83}" type="slidenum">
              <a:rPr lang="en-IN"/>
              <a:pPr>
                <a:defRPr/>
              </a:pPr>
              <a:t>‹#›</a:t>
            </a:fld>
            <a:endParaRPr lang="en-IN" dirty="0"/>
          </a:p>
        </p:txBody>
      </p:sp>
    </p:spTree>
    <p:extLst>
      <p:ext uri="{BB962C8B-B14F-4D97-AF65-F5344CB8AC3E}">
        <p14:creationId xmlns:p14="http://schemas.microsoft.com/office/powerpoint/2010/main" val="3162064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3"/>
          <p:cNvSpPr>
            <a:spLocks noGrp="1"/>
          </p:cNvSpPr>
          <p:nvPr>
            <p:ph type="dt" sz="half" idx="10"/>
          </p:nvPr>
        </p:nvSpPr>
        <p:spPr/>
        <p:txBody>
          <a:bodyPr/>
          <a:lstStyle>
            <a:lvl1pPr>
              <a:defRPr/>
            </a:lvl1pPr>
          </a:lstStyle>
          <a:p>
            <a:pPr>
              <a:defRPr/>
            </a:pPr>
            <a:fld id="{14E06719-928C-4E08-9349-7DABE85D4A31}" type="datetimeFigureOut">
              <a:rPr lang="en-US"/>
              <a:pPr>
                <a:defRPr/>
              </a:pPr>
              <a:t>12/2/2016</a:t>
            </a:fld>
            <a:endParaRPr lang="en-IN" dirty="0"/>
          </a:p>
        </p:txBody>
      </p:sp>
      <p:sp>
        <p:nvSpPr>
          <p:cNvPr id="8" name="Footer Placeholder 4"/>
          <p:cNvSpPr>
            <a:spLocks noGrp="1"/>
          </p:cNvSpPr>
          <p:nvPr>
            <p:ph type="ftr" sz="quarter" idx="11"/>
          </p:nvPr>
        </p:nvSpPr>
        <p:spPr/>
        <p:txBody>
          <a:bodyPr/>
          <a:lstStyle>
            <a:lvl1pPr>
              <a:defRPr/>
            </a:lvl1pPr>
          </a:lstStyle>
          <a:p>
            <a:pPr>
              <a:defRPr/>
            </a:pPr>
            <a:endParaRPr lang="en-IN" dirty="0"/>
          </a:p>
        </p:txBody>
      </p:sp>
      <p:sp>
        <p:nvSpPr>
          <p:cNvPr id="9" name="Slide Number Placeholder 5"/>
          <p:cNvSpPr>
            <a:spLocks noGrp="1"/>
          </p:cNvSpPr>
          <p:nvPr>
            <p:ph type="sldNum" sz="quarter" idx="12"/>
          </p:nvPr>
        </p:nvSpPr>
        <p:spPr/>
        <p:txBody>
          <a:bodyPr/>
          <a:lstStyle>
            <a:lvl1pPr>
              <a:defRPr/>
            </a:lvl1pPr>
          </a:lstStyle>
          <a:p>
            <a:pPr>
              <a:defRPr/>
            </a:pPr>
            <a:fld id="{DC9A9306-A636-4560-9A24-6B7DDD48CD08}" type="slidenum">
              <a:rPr lang="en-IN"/>
              <a:pPr>
                <a:defRPr/>
              </a:pPr>
              <a:t>‹#›</a:t>
            </a:fld>
            <a:endParaRPr lang="en-IN" dirty="0"/>
          </a:p>
        </p:txBody>
      </p:sp>
    </p:spTree>
    <p:extLst>
      <p:ext uri="{BB962C8B-B14F-4D97-AF65-F5344CB8AC3E}">
        <p14:creationId xmlns:p14="http://schemas.microsoft.com/office/powerpoint/2010/main" val="2672594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5AED3E98-15A6-4978-BB8F-012A6F0FDB01}" type="datetimeFigureOut">
              <a:rPr lang="en-US"/>
              <a:pPr>
                <a:defRPr/>
              </a:pPr>
              <a:t>12/2/2016</a:t>
            </a:fld>
            <a:endParaRPr lang="en-IN" dirty="0"/>
          </a:p>
        </p:txBody>
      </p:sp>
      <p:sp>
        <p:nvSpPr>
          <p:cNvPr id="4" name="Footer Placeholder 4"/>
          <p:cNvSpPr>
            <a:spLocks noGrp="1"/>
          </p:cNvSpPr>
          <p:nvPr>
            <p:ph type="ftr" sz="quarter" idx="11"/>
          </p:nvPr>
        </p:nvSpPr>
        <p:spPr/>
        <p:txBody>
          <a:bodyPr/>
          <a:lstStyle>
            <a:lvl1pPr>
              <a:defRPr/>
            </a:lvl1pPr>
          </a:lstStyle>
          <a:p>
            <a:pPr>
              <a:defRPr/>
            </a:pPr>
            <a:endParaRPr lang="en-IN" dirty="0"/>
          </a:p>
        </p:txBody>
      </p:sp>
      <p:sp>
        <p:nvSpPr>
          <p:cNvPr id="5" name="Slide Number Placeholder 5"/>
          <p:cNvSpPr>
            <a:spLocks noGrp="1"/>
          </p:cNvSpPr>
          <p:nvPr>
            <p:ph type="sldNum" sz="quarter" idx="12"/>
          </p:nvPr>
        </p:nvSpPr>
        <p:spPr/>
        <p:txBody>
          <a:bodyPr/>
          <a:lstStyle>
            <a:lvl1pPr>
              <a:defRPr/>
            </a:lvl1pPr>
          </a:lstStyle>
          <a:p>
            <a:pPr>
              <a:defRPr/>
            </a:pPr>
            <a:fld id="{4CC3BC01-0972-496B-BA37-FDB402675C4B}" type="slidenum">
              <a:rPr lang="en-IN"/>
              <a:pPr>
                <a:defRPr/>
              </a:pPr>
              <a:t>‹#›</a:t>
            </a:fld>
            <a:endParaRPr lang="en-IN" dirty="0"/>
          </a:p>
        </p:txBody>
      </p:sp>
    </p:spTree>
    <p:extLst>
      <p:ext uri="{BB962C8B-B14F-4D97-AF65-F5344CB8AC3E}">
        <p14:creationId xmlns:p14="http://schemas.microsoft.com/office/powerpoint/2010/main" val="1020092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BEB887-689F-4D98-820E-520E38782EB4}" type="datetimeFigureOut">
              <a:rPr lang="en-US"/>
              <a:pPr>
                <a:defRPr/>
              </a:pPr>
              <a:t>12/2/2016</a:t>
            </a:fld>
            <a:endParaRPr lang="en-IN" dirty="0"/>
          </a:p>
        </p:txBody>
      </p:sp>
      <p:sp>
        <p:nvSpPr>
          <p:cNvPr id="3" name="Footer Placeholder 4"/>
          <p:cNvSpPr>
            <a:spLocks noGrp="1"/>
          </p:cNvSpPr>
          <p:nvPr>
            <p:ph type="ftr" sz="quarter" idx="11"/>
          </p:nvPr>
        </p:nvSpPr>
        <p:spPr/>
        <p:txBody>
          <a:bodyPr/>
          <a:lstStyle>
            <a:lvl1pPr>
              <a:defRPr/>
            </a:lvl1pPr>
          </a:lstStyle>
          <a:p>
            <a:pPr>
              <a:defRPr/>
            </a:pPr>
            <a:endParaRPr lang="en-IN" dirty="0"/>
          </a:p>
        </p:txBody>
      </p:sp>
      <p:sp>
        <p:nvSpPr>
          <p:cNvPr id="4" name="Slide Number Placeholder 5"/>
          <p:cNvSpPr>
            <a:spLocks noGrp="1"/>
          </p:cNvSpPr>
          <p:nvPr>
            <p:ph type="sldNum" sz="quarter" idx="12"/>
          </p:nvPr>
        </p:nvSpPr>
        <p:spPr/>
        <p:txBody>
          <a:bodyPr/>
          <a:lstStyle>
            <a:lvl1pPr>
              <a:defRPr/>
            </a:lvl1pPr>
          </a:lstStyle>
          <a:p>
            <a:pPr>
              <a:defRPr/>
            </a:pPr>
            <a:fld id="{E890B23D-F228-46FD-9F5F-8084B474FA51}" type="slidenum">
              <a:rPr lang="en-IN"/>
              <a:pPr>
                <a:defRPr/>
              </a:pPr>
              <a:t>‹#›</a:t>
            </a:fld>
            <a:endParaRPr lang="en-IN" dirty="0"/>
          </a:p>
        </p:txBody>
      </p:sp>
    </p:spTree>
    <p:extLst>
      <p:ext uri="{BB962C8B-B14F-4D97-AF65-F5344CB8AC3E}">
        <p14:creationId xmlns:p14="http://schemas.microsoft.com/office/powerpoint/2010/main" val="62372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CD360A6-7D35-441C-A638-5D439D6EAC84}" type="datetimeFigureOut">
              <a:rPr lang="en-US"/>
              <a:pPr>
                <a:defRPr/>
              </a:pPr>
              <a:t>12/2/2016</a:t>
            </a:fld>
            <a:endParaRPr lang="en-IN" dirty="0"/>
          </a:p>
        </p:txBody>
      </p:sp>
      <p:sp>
        <p:nvSpPr>
          <p:cNvPr id="6" name="Footer Placeholder 4"/>
          <p:cNvSpPr>
            <a:spLocks noGrp="1"/>
          </p:cNvSpPr>
          <p:nvPr>
            <p:ph type="ftr" sz="quarter" idx="11"/>
          </p:nvPr>
        </p:nvSpPr>
        <p:spPr/>
        <p:txBody>
          <a:bodyPr/>
          <a:lstStyle>
            <a:lvl1pPr>
              <a:defRPr/>
            </a:lvl1pPr>
          </a:lstStyle>
          <a:p>
            <a:pPr>
              <a:defRPr/>
            </a:pPr>
            <a:endParaRPr lang="en-IN" dirty="0"/>
          </a:p>
        </p:txBody>
      </p:sp>
      <p:sp>
        <p:nvSpPr>
          <p:cNvPr id="7" name="Slide Number Placeholder 5"/>
          <p:cNvSpPr>
            <a:spLocks noGrp="1"/>
          </p:cNvSpPr>
          <p:nvPr>
            <p:ph type="sldNum" sz="quarter" idx="12"/>
          </p:nvPr>
        </p:nvSpPr>
        <p:spPr/>
        <p:txBody>
          <a:bodyPr/>
          <a:lstStyle>
            <a:lvl1pPr>
              <a:defRPr/>
            </a:lvl1pPr>
          </a:lstStyle>
          <a:p>
            <a:pPr>
              <a:defRPr/>
            </a:pPr>
            <a:fld id="{EC12A9E0-05A4-4BC8-A71C-4F053CE70D68}" type="slidenum">
              <a:rPr lang="en-IN"/>
              <a:pPr>
                <a:defRPr/>
              </a:pPr>
              <a:t>‹#›</a:t>
            </a:fld>
            <a:endParaRPr lang="en-IN" dirty="0"/>
          </a:p>
        </p:txBody>
      </p:sp>
    </p:spTree>
    <p:extLst>
      <p:ext uri="{BB962C8B-B14F-4D97-AF65-F5344CB8AC3E}">
        <p14:creationId xmlns:p14="http://schemas.microsoft.com/office/powerpoint/2010/main" val="4041038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IN"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DB800E-793C-456B-9355-2E9878A59202}" type="datetimeFigureOut">
              <a:rPr lang="en-US"/>
              <a:pPr>
                <a:defRPr/>
              </a:pPr>
              <a:t>12/2/2016</a:t>
            </a:fld>
            <a:endParaRPr lang="en-IN" dirty="0"/>
          </a:p>
        </p:txBody>
      </p:sp>
      <p:sp>
        <p:nvSpPr>
          <p:cNvPr id="6" name="Footer Placeholder 4"/>
          <p:cNvSpPr>
            <a:spLocks noGrp="1"/>
          </p:cNvSpPr>
          <p:nvPr>
            <p:ph type="ftr" sz="quarter" idx="11"/>
          </p:nvPr>
        </p:nvSpPr>
        <p:spPr/>
        <p:txBody>
          <a:bodyPr/>
          <a:lstStyle>
            <a:lvl1pPr>
              <a:defRPr/>
            </a:lvl1pPr>
          </a:lstStyle>
          <a:p>
            <a:pPr>
              <a:defRPr/>
            </a:pPr>
            <a:endParaRPr lang="en-IN" dirty="0"/>
          </a:p>
        </p:txBody>
      </p:sp>
      <p:sp>
        <p:nvSpPr>
          <p:cNvPr id="7" name="Slide Number Placeholder 5"/>
          <p:cNvSpPr>
            <a:spLocks noGrp="1"/>
          </p:cNvSpPr>
          <p:nvPr>
            <p:ph type="sldNum" sz="quarter" idx="12"/>
          </p:nvPr>
        </p:nvSpPr>
        <p:spPr/>
        <p:txBody>
          <a:bodyPr/>
          <a:lstStyle>
            <a:lvl1pPr>
              <a:defRPr/>
            </a:lvl1pPr>
          </a:lstStyle>
          <a:p>
            <a:pPr>
              <a:defRPr/>
            </a:pPr>
            <a:fld id="{84524625-2408-456C-B817-F19398535A60}" type="slidenum">
              <a:rPr lang="en-IN"/>
              <a:pPr>
                <a:defRPr/>
              </a:pPr>
              <a:t>‹#›</a:t>
            </a:fld>
            <a:endParaRPr lang="en-IN" dirty="0"/>
          </a:p>
        </p:txBody>
      </p:sp>
    </p:spTree>
    <p:extLst>
      <p:ext uri="{BB962C8B-B14F-4D97-AF65-F5344CB8AC3E}">
        <p14:creationId xmlns:p14="http://schemas.microsoft.com/office/powerpoint/2010/main" val="1065910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4FE415DC-8D22-49D1-BBBE-C5572EBF45F8}" type="datetimeFigureOut">
              <a:rPr lang="en-US"/>
              <a:pPr>
                <a:defRPr/>
              </a:pPr>
              <a:t>12/2/2016</a:t>
            </a:fld>
            <a:endParaRPr lang="en-IN" dirty="0"/>
          </a:p>
        </p:txBody>
      </p:sp>
      <p:sp>
        <p:nvSpPr>
          <p:cNvPr id="5" name="Footer Placeholder 4"/>
          <p:cNvSpPr>
            <a:spLocks noGrp="1"/>
          </p:cNvSpPr>
          <p:nvPr>
            <p:ph type="ftr" sz="quarter" idx="11"/>
          </p:nvPr>
        </p:nvSpPr>
        <p:spPr/>
        <p:txBody>
          <a:bodyPr/>
          <a:lstStyle>
            <a:lvl1pPr>
              <a:defRPr/>
            </a:lvl1pPr>
          </a:lstStyle>
          <a:p>
            <a:pPr>
              <a:defRPr/>
            </a:pPr>
            <a:endParaRPr lang="en-IN" dirty="0"/>
          </a:p>
        </p:txBody>
      </p:sp>
      <p:sp>
        <p:nvSpPr>
          <p:cNvPr id="6" name="Slide Number Placeholder 5"/>
          <p:cNvSpPr>
            <a:spLocks noGrp="1"/>
          </p:cNvSpPr>
          <p:nvPr>
            <p:ph type="sldNum" sz="quarter" idx="12"/>
          </p:nvPr>
        </p:nvSpPr>
        <p:spPr/>
        <p:txBody>
          <a:bodyPr/>
          <a:lstStyle>
            <a:lvl1pPr>
              <a:defRPr/>
            </a:lvl1pPr>
          </a:lstStyle>
          <a:p>
            <a:pPr>
              <a:defRPr/>
            </a:pPr>
            <a:fld id="{657B697E-D4AE-471A-8C1F-FEEECD5796A5}" type="slidenum">
              <a:rPr lang="en-IN"/>
              <a:pPr>
                <a:defRPr/>
              </a:pPr>
              <a:t>‹#›</a:t>
            </a:fld>
            <a:endParaRPr lang="en-IN" dirty="0"/>
          </a:p>
        </p:txBody>
      </p:sp>
    </p:spTree>
    <p:extLst>
      <p:ext uri="{BB962C8B-B14F-4D97-AF65-F5344CB8AC3E}">
        <p14:creationId xmlns:p14="http://schemas.microsoft.com/office/powerpoint/2010/main" val="2922301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F1CBE36D-1AD5-4DE7-B1D4-7E4EDDB358F4}" type="datetimeFigureOut">
              <a:rPr lang="en-US"/>
              <a:pPr>
                <a:defRPr/>
              </a:pPr>
              <a:t>12/2/2016</a:t>
            </a:fld>
            <a:endParaRPr lang="en-IN" dirty="0"/>
          </a:p>
        </p:txBody>
      </p:sp>
      <p:sp>
        <p:nvSpPr>
          <p:cNvPr id="5" name="Footer Placeholder 4"/>
          <p:cNvSpPr>
            <a:spLocks noGrp="1"/>
          </p:cNvSpPr>
          <p:nvPr>
            <p:ph type="ftr" sz="quarter" idx="11"/>
          </p:nvPr>
        </p:nvSpPr>
        <p:spPr/>
        <p:txBody>
          <a:bodyPr/>
          <a:lstStyle>
            <a:lvl1pPr>
              <a:defRPr/>
            </a:lvl1pPr>
          </a:lstStyle>
          <a:p>
            <a:pPr>
              <a:defRPr/>
            </a:pPr>
            <a:endParaRPr lang="en-IN" dirty="0"/>
          </a:p>
        </p:txBody>
      </p:sp>
      <p:sp>
        <p:nvSpPr>
          <p:cNvPr id="6" name="Slide Number Placeholder 5"/>
          <p:cNvSpPr>
            <a:spLocks noGrp="1"/>
          </p:cNvSpPr>
          <p:nvPr>
            <p:ph type="sldNum" sz="quarter" idx="12"/>
          </p:nvPr>
        </p:nvSpPr>
        <p:spPr/>
        <p:txBody>
          <a:bodyPr/>
          <a:lstStyle>
            <a:lvl1pPr>
              <a:defRPr/>
            </a:lvl1pPr>
          </a:lstStyle>
          <a:p>
            <a:pPr>
              <a:defRPr/>
            </a:pPr>
            <a:fld id="{2BA110E4-2A9E-47A4-9648-181E7BA84C06}" type="slidenum">
              <a:rPr lang="en-IN"/>
              <a:pPr>
                <a:defRPr/>
              </a:pPr>
              <a:t>‹#›</a:t>
            </a:fld>
            <a:endParaRPr lang="en-IN" dirty="0"/>
          </a:p>
        </p:txBody>
      </p:sp>
    </p:spTree>
    <p:extLst>
      <p:ext uri="{BB962C8B-B14F-4D97-AF65-F5344CB8AC3E}">
        <p14:creationId xmlns:p14="http://schemas.microsoft.com/office/powerpoint/2010/main" val="1491828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D22FF6-7BFF-4C9A-A997-FD8A3F24DEEA}" type="datetimeFigureOut">
              <a:rPr lang="en-ZA" smtClean="0"/>
              <a:t>2016/12/02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2793686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8"/>
        <p:cNvGrpSpPr/>
        <p:nvPr/>
      </p:nvGrpSpPr>
      <p:grpSpPr>
        <a:xfrm>
          <a:off x="0" y="0"/>
          <a:ext cx="0" cy="0"/>
          <a:chOff x="0" y="0"/>
          <a:chExt cx="0" cy="0"/>
        </a:xfrm>
      </p:grpSpPr>
      <p:cxnSp>
        <p:nvCxnSpPr>
          <p:cNvPr id="9" name="Shape 9"/>
          <p:cNvCxnSpPr/>
          <p:nvPr/>
        </p:nvCxnSpPr>
        <p:spPr>
          <a:xfrm>
            <a:off x="3303633" y="554200"/>
            <a:ext cx="8325599" cy="0"/>
          </a:xfrm>
          <a:prstGeom prst="straightConnector1">
            <a:avLst/>
          </a:prstGeom>
          <a:noFill/>
          <a:ln w="38100" cap="flat" cmpd="sng">
            <a:solidFill>
              <a:schemeClr val="lt1"/>
            </a:solidFill>
            <a:prstDash val="solid"/>
            <a:round/>
            <a:headEnd type="none" w="med" len="med"/>
            <a:tailEnd type="none" w="med" len="med"/>
          </a:ln>
        </p:spPr>
      </p:cxnSp>
      <p:cxnSp>
        <p:nvCxnSpPr>
          <p:cNvPr id="10" name="Shape 10"/>
          <p:cNvCxnSpPr/>
          <p:nvPr/>
        </p:nvCxnSpPr>
        <p:spPr>
          <a:xfrm>
            <a:off x="3303633" y="6320000"/>
            <a:ext cx="8325599" cy="0"/>
          </a:xfrm>
          <a:prstGeom prst="straightConnector1">
            <a:avLst/>
          </a:prstGeom>
          <a:noFill/>
          <a:ln w="19050" cap="flat" cmpd="sng">
            <a:solidFill>
              <a:schemeClr val="lt1"/>
            </a:solidFill>
            <a:prstDash val="solid"/>
            <a:round/>
            <a:headEnd type="none" w="med" len="med"/>
            <a:tailEnd type="none" w="med" len="med"/>
          </a:ln>
        </p:spPr>
      </p:cxnSp>
      <p:cxnSp>
        <p:nvCxnSpPr>
          <p:cNvPr id="11" name="Shape 11"/>
          <p:cNvCxnSpPr/>
          <p:nvPr/>
        </p:nvCxnSpPr>
        <p:spPr>
          <a:xfrm>
            <a:off x="566931" y="554200"/>
            <a:ext cx="244399" cy="0"/>
          </a:xfrm>
          <a:prstGeom prst="straightConnector1">
            <a:avLst/>
          </a:prstGeom>
          <a:noFill/>
          <a:ln w="19050" cap="flat" cmpd="sng">
            <a:solidFill>
              <a:schemeClr val="lt1"/>
            </a:solidFill>
            <a:prstDash val="solid"/>
            <a:round/>
            <a:headEnd type="none" w="med" len="med"/>
            <a:tailEnd type="none" w="med" len="med"/>
          </a:ln>
        </p:spPr>
      </p:cxnSp>
      <p:sp>
        <p:nvSpPr>
          <p:cNvPr id="12" name="Shape 12"/>
          <p:cNvSpPr txBox="1">
            <a:spLocks noGrp="1"/>
          </p:cNvSpPr>
          <p:nvPr>
            <p:ph type="ctrTitle"/>
          </p:nvPr>
        </p:nvSpPr>
        <p:spPr>
          <a:xfrm>
            <a:off x="3162300" y="840301"/>
            <a:ext cx="8442000" cy="2055999"/>
          </a:xfrm>
          <a:prstGeom prst="rect">
            <a:avLst/>
          </a:prstGeom>
        </p:spPr>
        <p:txBody>
          <a:bodyPr lIns="91425" tIns="91425" rIns="91425" bIns="91425" anchor="t" anchorCtr="0"/>
          <a:lstStyle>
            <a:lvl1pPr rtl="0">
              <a:spcBef>
                <a:spcPts val="0"/>
              </a:spcBef>
              <a:buClr>
                <a:schemeClr val="lt1"/>
              </a:buClr>
              <a:buSzPct val="100000"/>
              <a:defRPr sz="6400">
                <a:solidFill>
                  <a:schemeClr val="lt1"/>
                </a:solidFill>
              </a:defRPr>
            </a:lvl1pPr>
            <a:lvl2pPr rtl="0">
              <a:spcBef>
                <a:spcPts val="0"/>
              </a:spcBef>
              <a:buClr>
                <a:schemeClr val="lt1"/>
              </a:buClr>
              <a:buSzPct val="100000"/>
              <a:defRPr sz="6400">
                <a:solidFill>
                  <a:schemeClr val="lt1"/>
                </a:solidFill>
              </a:defRPr>
            </a:lvl2pPr>
            <a:lvl3pPr rtl="0">
              <a:spcBef>
                <a:spcPts val="0"/>
              </a:spcBef>
              <a:buClr>
                <a:schemeClr val="lt1"/>
              </a:buClr>
              <a:buSzPct val="100000"/>
              <a:defRPr sz="6400">
                <a:solidFill>
                  <a:schemeClr val="lt1"/>
                </a:solidFill>
              </a:defRPr>
            </a:lvl3pPr>
            <a:lvl4pPr rtl="0">
              <a:spcBef>
                <a:spcPts val="0"/>
              </a:spcBef>
              <a:buClr>
                <a:schemeClr val="lt1"/>
              </a:buClr>
              <a:buSzPct val="100000"/>
              <a:defRPr sz="6400">
                <a:solidFill>
                  <a:schemeClr val="lt1"/>
                </a:solidFill>
              </a:defRPr>
            </a:lvl4pPr>
            <a:lvl5pPr rtl="0">
              <a:spcBef>
                <a:spcPts val="0"/>
              </a:spcBef>
              <a:buClr>
                <a:schemeClr val="lt1"/>
              </a:buClr>
              <a:buSzPct val="100000"/>
              <a:defRPr sz="6400">
                <a:solidFill>
                  <a:schemeClr val="lt1"/>
                </a:solidFill>
              </a:defRPr>
            </a:lvl5pPr>
            <a:lvl6pPr rtl="0">
              <a:spcBef>
                <a:spcPts val="0"/>
              </a:spcBef>
              <a:buClr>
                <a:schemeClr val="lt1"/>
              </a:buClr>
              <a:buSzPct val="100000"/>
              <a:defRPr sz="6400">
                <a:solidFill>
                  <a:schemeClr val="lt1"/>
                </a:solidFill>
              </a:defRPr>
            </a:lvl6pPr>
            <a:lvl7pPr rtl="0">
              <a:spcBef>
                <a:spcPts val="0"/>
              </a:spcBef>
              <a:buClr>
                <a:schemeClr val="lt1"/>
              </a:buClr>
              <a:buSzPct val="100000"/>
              <a:defRPr sz="6400">
                <a:solidFill>
                  <a:schemeClr val="lt1"/>
                </a:solidFill>
              </a:defRPr>
            </a:lvl7pPr>
            <a:lvl8pPr rtl="0">
              <a:spcBef>
                <a:spcPts val="0"/>
              </a:spcBef>
              <a:buClr>
                <a:schemeClr val="lt1"/>
              </a:buClr>
              <a:buSzPct val="100000"/>
              <a:defRPr sz="6400">
                <a:solidFill>
                  <a:schemeClr val="lt1"/>
                </a:solidFill>
              </a:defRPr>
            </a:lvl8pPr>
            <a:lvl9pPr rtl="0">
              <a:spcBef>
                <a:spcPts val="0"/>
              </a:spcBef>
              <a:buClr>
                <a:schemeClr val="lt1"/>
              </a:buClr>
              <a:buSzPct val="100000"/>
              <a:defRPr sz="6400">
                <a:solidFill>
                  <a:schemeClr val="lt1"/>
                </a:solidFill>
              </a:defRPr>
            </a:lvl9pPr>
          </a:lstStyle>
          <a:p>
            <a:endParaRPr/>
          </a:p>
        </p:txBody>
      </p:sp>
      <p:sp>
        <p:nvSpPr>
          <p:cNvPr id="13" name="Shape 13"/>
          <p:cNvSpPr txBox="1">
            <a:spLocks noGrp="1"/>
          </p:cNvSpPr>
          <p:nvPr>
            <p:ph type="subTitle" idx="1"/>
          </p:nvPr>
        </p:nvSpPr>
        <p:spPr>
          <a:xfrm>
            <a:off x="3187021" y="4317934"/>
            <a:ext cx="8442000" cy="1655599"/>
          </a:xfrm>
          <a:prstGeom prst="rect">
            <a:avLst/>
          </a:prstGeom>
        </p:spPr>
        <p:txBody>
          <a:bodyPr lIns="91425" tIns="91425" rIns="91425" bIns="91425" anchor="b" anchorCtr="0"/>
          <a:lstStyle>
            <a:lvl1pPr rtl="0">
              <a:lnSpc>
                <a:spcPct val="100000"/>
              </a:lnSpc>
              <a:spcBef>
                <a:spcPts val="0"/>
              </a:spcBef>
              <a:spcAft>
                <a:spcPts val="0"/>
              </a:spcAft>
              <a:buClr>
                <a:schemeClr val="lt1"/>
              </a:buClr>
              <a:buNone/>
              <a:defRPr>
                <a:solidFill>
                  <a:schemeClr val="lt1"/>
                </a:solidFill>
              </a:defRPr>
            </a:lvl1pPr>
            <a:lvl2pPr rtl="0">
              <a:lnSpc>
                <a:spcPct val="100000"/>
              </a:lnSpc>
              <a:spcBef>
                <a:spcPts val="0"/>
              </a:spcBef>
              <a:spcAft>
                <a:spcPts val="0"/>
              </a:spcAft>
              <a:buClr>
                <a:schemeClr val="lt1"/>
              </a:buClr>
              <a:buSzPct val="100000"/>
              <a:buNone/>
              <a:defRPr sz="2400">
                <a:solidFill>
                  <a:schemeClr val="lt1"/>
                </a:solidFill>
              </a:defRPr>
            </a:lvl2pPr>
            <a:lvl3pPr rtl="0">
              <a:lnSpc>
                <a:spcPct val="100000"/>
              </a:lnSpc>
              <a:spcBef>
                <a:spcPts val="0"/>
              </a:spcBef>
              <a:spcAft>
                <a:spcPts val="0"/>
              </a:spcAft>
              <a:buClr>
                <a:schemeClr val="lt1"/>
              </a:buClr>
              <a:buSzPct val="100000"/>
              <a:buNone/>
              <a:defRPr sz="2400">
                <a:solidFill>
                  <a:schemeClr val="lt1"/>
                </a:solidFill>
              </a:defRPr>
            </a:lvl3pPr>
            <a:lvl4pPr rtl="0">
              <a:lnSpc>
                <a:spcPct val="100000"/>
              </a:lnSpc>
              <a:spcBef>
                <a:spcPts val="0"/>
              </a:spcBef>
              <a:spcAft>
                <a:spcPts val="0"/>
              </a:spcAft>
              <a:buClr>
                <a:schemeClr val="lt1"/>
              </a:buClr>
              <a:buSzPct val="100000"/>
              <a:buNone/>
              <a:defRPr sz="2400">
                <a:solidFill>
                  <a:schemeClr val="lt1"/>
                </a:solidFill>
              </a:defRPr>
            </a:lvl4pPr>
            <a:lvl5pPr rtl="0">
              <a:lnSpc>
                <a:spcPct val="100000"/>
              </a:lnSpc>
              <a:spcBef>
                <a:spcPts val="0"/>
              </a:spcBef>
              <a:spcAft>
                <a:spcPts val="0"/>
              </a:spcAft>
              <a:buClr>
                <a:schemeClr val="lt1"/>
              </a:buClr>
              <a:buSzPct val="100000"/>
              <a:buNone/>
              <a:defRPr sz="2400">
                <a:solidFill>
                  <a:schemeClr val="lt1"/>
                </a:solidFill>
              </a:defRPr>
            </a:lvl5pPr>
            <a:lvl6pPr rtl="0">
              <a:lnSpc>
                <a:spcPct val="100000"/>
              </a:lnSpc>
              <a:spcBef>
                <a:spcPts val="0"/>
              </a:spcBef>
              <a:spcAft>
                <a:spcPts val="0"/>
              </a:spcAft>
              <a:buClr>
                <a:schemeClr val="lt1"/>
              </a:buClr>
              <a:buSzPct val="100000"/>
              <a:buNone/>
              <a:defRPr sz="2400">
                <a:solidFill>
                  <a:schemeClr val="lt1"/>
                </a:solidFill>
              </a:defRPr>
            </a:lvl6pPr>
            <a:lvl7pPr rtl="0">
              <a:lnSpc>
                <a:spcPct val="100000"/>
              </a:lnSpc>
              <a:spcBef>
                <a:spcPts val="0"/>
              </a:spcBef>
              <a:spcAft>
                <a:spcPts val="0"/>
              </a:spcAft>
              <a:buClr>
                <a:schemeClr val="lt1"/>
              </a:buClr>
              <a:buSzPct val="100000"/>
              <a:buNone/>
              <a:defRPr sz="2400">
                <a:solidFill>
                  <a:schemeClr val="lt1"/>
                </a:solidFill>
              </a:defRPr>
            </a:lvl7pPr>
            <a:lvl8pPr rtl="0">
              <a:lnSpc>
                <a:spcPct val="100000"/>
              </a:lnSpc>
              <a:spcBef>
                <a:spcPts val="0"/>
              </a:spcBef>
              <a:spcAft>
                <a:spcPts val="0"/>
              </a:spcAft>
              <a:buClr>
                <a:schemeClr val="lt1"/>
              </a:buClr>
              <a:buSzPct val="100000"/>
              <a:buNone/>
              <a:defRPr sz="2400">
                <a:solidFill>
                  <a:schemeClr val="lt1"/>
                </a:solidFill>
              </a:defRPr>
            </a:lvl8pPr>
            <a:lvl9pPr rtl="0">
              <a:lnSpc>
                <a:spcPct val="100000"/>
              </a:lnSpc>
              <a:spcBef>
                <a:spcPts val="0"/>
              </a:spcBef>
              <a:spcAft>
                <a:spcPts val="0"/>
              </a:spcAft>
              <a:buClr>
                <a:schemeClr val="lt1"/>
              </a:buClr>
              <a:buSzPct val="100000"/>
              <a:buNone/>
              <a:defRPr sz="2400">
                <a:solidFill>
                  <a:schemeClr val="lt1"/>
                </a:solidFill>
              </a:defRPr>
            </a:lvl9pPr>
          </a:lstStyle>
          <a:p>
            <a:endParaRPr/>
          </a:p>
        </p:txBody>
      </p:sp>
      <p:sp>
        <p:nvSpPr>
          <p:cNvPr id="14" name="Shape 14"/>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a:t>
            </a:fld>
            <a:endParaRPr lang="en">
              <a:solidFill>
                <a:schemeClr val="lt1"/>
              </a:solidFill>
            </a:endParaRPr>
          </a:p>
        </p:txBody>
      </p:sp>
    </p:spTree>
    <p:extLst>
      <p:ext uri="{BB962C8B-B14F-4D97-AF65-F5344CB8AC3E}">
        <p14:creationId xmlns:p14="http://schemas.microsoft.com/office/powerpoint/2010/main" val="33591845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title">
    <p:bg>
      <p:bgPr>
        <a:solidFill>
          <a:schemeClr val="dk1"/>
        </a:solidFill>
        <a:effectLst/>
      </p:bgPr>
    </p:bg>
    <p:spTree>
      <p:nvGrpSpPr>
        <p:cNvPr id="1" name="Shape 15"/>
        <p:cNvGrpSpPr/>
        <p:nvPr/>
      </p:nvGrpSpPr>
      <p:grpSpPr>
        <a:xfrm>
          <a:off x="0" y="0"/>
          <a:ext cx="0" cy="0"/>
          <a:chOff x="0" y="0"/>
          <a:chExt cx="0" cy="0"/>
        </a:xfrm>
      </p:grpSpPr>
      <p:cxnSp>
        <p:nvCxnSpPr>
          <p:cNvPr id="16" name="Shape 16"/>
          <p:cNvCxnSpPr/>
          <p:nvPr/>
        </p:nvCxnSpPr>
        <p:spPr>
          <a:xfrm>
            <a:off x="566934" y="554200"/>
            <a:ext cx="11062399" cy="0"/>
          </a:xfrm>
          <a:prstGeom prst="straightConnector1">
            <a:avLst/>
          </a:prstGeom>
          <a:noFill/>
          <a:ln w="38100" cap="flat" cmpd="sng">
            <a:solidFill>
              <a:schemeClr val="lt1"/>
            </a:solidFill>
            <a:prstDash val="solid"/>
            <a:round/>
            <a:headEnd type="none" w="med" len="med"/>
            <a:tailEnd type="none" w="med" len="med"/>
          </a:ln>
        </p:spPr>
      </p:cxnSp>
      <p:cxnSp>
        <p:nvCxnSpPr>
          <p:cNvPr id="17" name="Shape 17"/>
          <p:cNvCxnSpPr/>
          <p:nvPr/>
        </p:nvCxnSpPr>
        <p:spPr>
          <a:xfrm>
            <a:off x="566934" y="6320000"/>
            <a:ext cx="11062399" cy="0"/>
          </a:xfrm>
          <a:prstGeom prst="straightConnector1">
            <a:avLst/>
          </a:prstGeom>
          <a:noFill/>
          <a:ln w="19050" cap="flat" cmpd="sng">
            <a:solidFill>
              <a:schemeClr val="lt1"/>
            </a:solidFill>
            <a:prstDash val="solid"/>
            <a:round/>
            <a:headEnd type="none" w="med" len="med"/>
            <a:tailEnd type="none" w="med" len="med"/>
          </a:ln>
        </p:spPr>
      </p:cxnSp>
      <p:sp>
        <p:nvSpPr>
          <p:cNvPr id="18" name="Shape 18"/>
          <p:cNvSpPr txBox="1">
            <a:spLocks noGrp="1"/>
          </p:cNvSpPr>
          <p:nvPr>
            <p:ph type="title"/>
          </p:nvPr>
        </p:nvSpPr>
        <p:spPr>
          <a:xfrm>
            <a:off x="541901" y="2409101"/>
            <a:ext cx="11062399" cy="2055999"/>
          </a:xfrm>
          <a:prstGeom prst="rect">
            <a:avLst/>
          </a:prstGeom>
        </p:spPr>
        <p:txBody>
          <a:bodyPr lIns="91425" tIns="91425" rIns="91425" bIns="91425" anchor="ctr" anchorCtr="0"/>
          <a:lstStyle>
            <a:lvl1pPr algn="ctr" rtl="0">
              <a:spcBef>
                <a:spcPts val="0"/>
              </a:spcBef>
              <a:buClr>
                <a:schemeClr val="lt1"/>
              </a:buClr>
              <a:buSzPct val="100000"/>
              <a:defRPr sz="6400">
                <a:solidFill>
                  <a:schemeClr val="lt1"/>
                </a:solidFill>
              </a:defRPr>
            </a:lvl1pPr>
            <a:lvl2pPr algn="ctr" rtl="0">
              <a:spcBef>
                <a:spcPts val="0"/>
              </a:spcBef>
              <a:buClr>
                <a:schemeClr val="lt1"/>
              </a:buClr>
              <a:buSzPct val="100000"/>
              <a:defRPr sz="6400">
                <a:solidFill>
                  <a:schemeClr val="lt1"/>
                </a:solidFill>
              </a:defRPr>
            </a:lvl2pPr>
            <a:lvl3pPr algn="ctr" rtl="0">
              <a:spcBef>
                <a:spcPts val="0"/>
              </a:spcBef>
              <a:buClr>
                <a:schemeClr val="lt1"/>
              </a:buClr>
              <a:buSzPct val="100000"/>
              <a:defRPr sz="6400">
                <a:solidFill>
                  <a:schemeClr val="lt1"/>
                </a:solidFill>
              </a:defRPr>
            </a:lvl3pPr>
            <a:lvl4pPr algn="ctr" rtl="0">
              <a:spcBef>
                <a:spcPts val="0"/>
              </a:spcBef>
              <a:buClr>
                <a:schemeClr val="lt1"/>
              </a:buClr>
              <a:buSzPct val="100000"/>
              <a:defRPr sz="6400">
                <a:solidFill>
                  <a:schemeClr val="lt1"/>
                </a:solidFill>
              </a:defRPr>
            </a:lvl4pPr>
            <a:lvl5pPr algn="ctr" rtl="0">
              <a:spcBef>
                <a:spcPts val="0"/>
              </a:spcBef>
              <a:buClr>
                <a:schemeClr val="lt1"/>
              </a:buClr>
              <a:buSzPct val="100000"/>
              <a:defRPr sz="6400">
                <a:solidFill>
                  <a:schemeClr val="lt1"/>
                </a:solidFill>
              </a:defRPr>
            </a:lvl5pPr>
            <a:lvl6pPr algn="ctr" rtl="0">
              <a:spcBef>
                <a:spcPts val="0"/>
              </a:spcBef>
              <a:buClr>
                <a:schemeClr val="lt1"/>
              </a:buClr>
              <a:buSzPct val="100000"/>
              <a:defRPr sz="6400">
                <a:solidFill>
                  <a:schemeClr val="lt1"/>
                </a:solidFill>
              </a:defRPr>
            </a:lvl6pPr>
            <a:lvl7pPr algn="ctr" rtl="0">
              <a:spcBef>
                <a:spcPts val="0"/>
              </a:spcBef>
              <a:buClr>
                <a:schemeClr val="lt1"/>
              </a:buClr>
              <a:buSzPct val="100000"/>
              <a:defRPr sz="6400">
                <a:solidFill>
                  <a:schemeClr val="lt1"/>
                </a:solidFill>
              </a:defRPr>
            </a:lvl7pPr>
            <a:lvl8pPr algn="ctr" rtl="0">
              <a:spcBef>
                <a:spcPts val="0"/>
              </a:spcBef>
              <a:buClr>
                <a:schemeClr val="lt1"/>
              </a:buClr>
              <a:buSzPct val="100000"/>
              <a:defRPr sz="6400">
                <a:solidFill>
                  <a:schemeClr val="lt1"/>
                </a:solidFill>
              </a:defRPr>
            </a:lvl8pPr>
            <a:lvl9pPr algn="ctr" rtl="0">
              <a:spcBef>
                <a:spcPts val="0"/>
              </a:spcBef>
              <a:buClr>
                <a:schemeClr val="lt1"/>
              </a:buClr>
              <a:buSzPct val="100000"/>
              <a:defRPr sz="6400">
                <a:solidFill>
                  <a:schemeClr val="lt1"/>
                </a:solidFill>
              </a:defRPr>
            </a:lvl9pPr>
          </a:lstStyle>
          <a:p>
            <a:endParaRPr/>
          </a:p>
        </p:txBody>
      </p:sp>
      <p:sp>
        <p:nvSpPr>
          <p:cNvPr id="19" name="Shape 19"/>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a:t>
            </a:fld>
            <a:endParaRPr lang="en">
              <a:solidFill>
                <a:schemeClr val="lt1"/>
              </a:solidFill>
            </a:endParaRPr>
          </a:p>
        </p:txBody>
      </p:sp>
    </p:spTree>
    <p:extLst>
      <p:ext uri="{BB962C8B-B14F-4D97-AF65-F5344CB8AC3E}">
        <p14:creationId xmlns:p14="http://schemas.microsoft.com/office/powerpoint/2010/main" val="4037026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cxnSp>
        <p:nvCxnSpPr>
          <p:cNvPr id="21" name="Shape 21"/>
          <p:cNvCxnSpPr/>
          <p:nvPr/>
        </p:nvCxnSpPr>
        <p:spPr>
          <a:xfrm>
            <a:off x="3303633" y="554200"/>
            <a:ext cx="8325599" cy="0"/>
          </a:xfrm>
          <a:prstGeom prst="straightConnector1">
            <a:avLst/>
          </a:prstGeom>
          <a:noFill/>
          <a:ln w="38100" cap="flat" cmpd="sng">
            <a:solidFill>
              <a:schemeClr val="dk2"/>
            </a:solidFill>
            <a:prstDash val="solid"/>
            <a:round/>
            <a:headEnd type="none" w="med" len="med"/>
            <a:tailEnd type="none" w="med" len="med"/>
          </a:ln>
        </p:spPr>
      </p:cxnSp>
      <p:cxnSp>
        <p:nvCxnSpPr>
          <p:cNvPr id="22" name="Shape 22"/>
          <p:cNvCxnSpPr/>
          <p:nvPr/>
        </p:nvCxnSpPr>
        <p:spPr>
          <a:xfrm>
            <a:off x="3303633" y="6320000"/>
            <a:ext cx="8325599" cy="0"/>
          </a:xfrm>
          <a:prstGeom prst="straightConnector1">
            <a:avLst/>
          </a:prstGeom>
          <a:noFill/>
          <a:ln w="19050" cap="flat" cmpd="sng">
            <a:solidFill>
              <a:schemeClr val="dk2"/>
            </a:solidFill>
            <a:prstDash val="solid"/>
            <a:round/>
            <a:headEnd type="none" w="med" len="med"/>
            <a:tailEnd type="none" w="med" len="med"/>
          </a:ln>
        </p:spPr>
      </p:cxnSp>
      <p:cxnSp>
        <p:nvCxnSpPr>
          <p:cNvPr id="23" name="Shape 23"/>
          <p:cNvCxnSpPr/>
          <p:nvPr/>
        </p:nvCxnSpPr>
        <p:spPr>
          <a:xfrm>
            <a:off x="566931" y="554200"/>
            <a:ext cx="244399" cy="0"/>
          </a:xfrm>
          <a:prstGeom prst="straightConnector1">
            <a:avLst/>
          </a:prstGeom>
          <a:noFill/>
          <a:ln w="19050" cap="flat" cmpd="sng">
            <a:solidFill>
              <a:schemeClr val="dk2"/>
            </a:solidFill>
            <a:prstDash val="solid"/>
            <a:round/>
            <a:headEnd type="none" w="med" len="med"/>
            <a:tailEnd type="none" w="med" len="med"/>
          </a:ln>
        </p:spPr>
      </p:cxnSp>
      <p:sp>
        <p:nvSpPr>
          <p:cNvPr id="24" name="Shape 24"/>
          <p:cNvSpPr txBox="1">
            <a:spLocks noGrp="1"/>
          </p:cNvSpPr>
          <p:nvPr>
            <p:ph type="title"/>
          </p:nvPr>
        </p:nvSpPr>
        <p:spPr>
          <a:xfrm>
            <a:off x="3200334" y="767934"/>
            <a:ext cx="8428799" cy="847199"/>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1"/>
          </p:nvPr>
        </p:nvSpPr>
        <p:spPr>
          <a:xfrm>
            <a:off x="3213483" y="2127700"/>
            <a:ext cx="8428799" cy="40032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 name="Shape 26"/>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12349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7"/>
        <p:cNvGrpSpPr/>
        <p:nvPr/>
      </p:nvGrpSpPr>
      <p:grpSpPr>
        <a:xfrm>
          <a:off x="0" y="0"/>
          <a:ext cx="0" cy="0"/>
          <a:chOff x="0" y="0"/>
          <a:chExt cx="0" cy="0"/>
        </a:xfrm>
      </p:grpSpPr>
      <p:cxnSp>
        <p:nvCxnSpPr>
          <p:cNvPr id="28" name="Shape 28"/>
          <p:cNvCxnSpPr/>
          <p:nvPr/>
        </p:nvCxnSpPr>
        <p:spPr>
          <a:xfrm>
            <a:off x="3303633" y="554200"/>
            <a:ext cx="8325599" cy="0"/>
          </a:xfrm>
          <a:prstGeom prst="straightConnector1">
            <a:avLst/>
          </a:prstGeom>
          <a:noFill/>
          <a:ln w="38100" cap="flat" cmpd="sng">
            <a:solidFill>
              <a:schemeClr val="dk2"/>
            </a:solidFill>
            <a:prstDash val="solid"/>
            <a:round/>
            <a:headEnd type="none" w="med" len="med"/>
            <a:tailEnd type="none" w="med" len="med"/>
          </a:ln>
        </p:spPr>
      </p:cxnSp>
      <p:cxnSp>
        <p:nvCxnSpPr>
          <p:cNvPr id="29" name="Shape 29"/>
          <p:cNvCxnSpPr/>
          <p:nvPr/>
        </p:nvCxnSpPr>
        <p:spPr>
          <a:xfrm>
            <a:off x="3303633" y="6320000"/>
            <a:ext cx="8325599" cy="0"/>
          </a:xfrm>
          <a:prstGeom prst="straightConnector1">
            <a:avLst/>
          </a:prstGeom>
          <a:noFill/>
          <a:ln w="19050" cap="flat" cmpd="sng">
            <a:solidFill>
              <a:schemeClr val="dk2"/>
            </a:solidFill>
            <a:prstDash val="solid"/>
            <a:round/>
            <a:headEnd type="none" w="med" len="med"/>
            <a:tailEnd type="none" w="med" len="med"/>
          </a:ln>
        </p:spPr>
      </p:cxnSp>
      <p:cxnSp>
        <p:nvCxnSpPr>
          <p:cNvPr id="30" name="Shape 30"/>
          <p:cNvCxnSpPr/>
          <p:nvPr/>
        </p:nvCxnSpPr>
        <p:spPr>
          <a:xfrm>
            <a:off x="566931" y="554200"/>
            <a:ext cx="244399" cy="0"/>
          </a:xfrm>
          <a:prstGeom prst="straightConnector1">
            <a:avLst/>
          </a:prstGeom>
          <a:noFill/>
          <a:ln w="19050" cap="flat" cmpd="sng">
            <a:solidFill>
              <a:schemeClr val="dk2"/>
            </a:solidFill>
            <a:prstDash val="solid"/>
            <a:round/>
            <a:headEnd type="none" w="med" len="med"/>
            <a:tailEnd type="none" w="med" len="med"/>
          </a:ln>
        </p:spPr>
      </p:cxnSp>
      <p:sp>
        <p:nvSpPr>
          <p:cNvPr id="31" name="Shape 31"/>
          <p:cNvSpPr txBox="1">
            <a:spLocks noGrp="1"/>
          </p:cNvSpPr>
          <p:nvPr>
            <p:ph type="title"/>
          </p:nvPr>
        </p:nvSpPr>
        <p:spPr>
          <a:xfrm>
            <a:off x="3200334" y="767934"/>
            <a:ext cx="8428799" cy="847199"/>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txBox="1">
            <a:spLocks noGrp="1"/>
          </p:cNvSpPr>
          <p:nvPr>
            <p:ph type="body" idx="1"/>
          </p:nvPr>
        </p:nvSpPr>
        <p:spPr>
          <a:xfrm>
            <a:off x="3200403" y="2136900"/>
            <a:ext cx="4095200" cy="4003200"/>
          </a:xfrm>
          <a:prstGeom prst="rect">
            <a:avLst/>
          </a:prstGeom>
        </p:spPr>
        <p:txBody>
          <a:bodyPr lIns="91425" tIns="91425" rIns="91425" bIns="91425" anchor="t" anchorCtr="0"/>
          <a:lstStyle>
            <a:lvl1pPr rtl="0">
              <a:spcBef>
                <a:spcPts val="0"/>
              </a:spcBef>
              <a:buSzPct val="100000"/>
              <a:defRPr sz="1867"/>
            </a:lvl1pPr>
            <a:lvl2pPr rtl="0">
              <a:spcBef>
                <a:spcPts val="0"/>
              </a:spcBef>
              <a:buSzPct val="100000"/>
              <a:defRPr sz="1600"/>
            </a:lvl2pPr>
            <a:lvl3pPr rtl="0">
              <a:spcBef>
                <a:spcPts val="0"/>
              </a:spcBef>
              <a:buSzPct val="100000"/>
              <a:defRPr sz="1600"/>
            </a:lvl3pPr>
            <a:lvl4pPr rtl="0">
              <a:spcBef>
                <a:spcPts val="0"/>
              </a:spcBef>
              <a:buSzPct val="100000"/>
              <a:defRPr sz="1600"/>
            </a:lvl4pPr>
            <a:lvl5pPr rtl="0">
              <a:spcBef>
                <a:spcPts val="0"/>
              </a:spcBef>
              <a:buSzPct val="100000"/>
              <a:defRPr sz="1600"/>
            </a:lvl5pPr>
            <a:lvl6pPr rtl="0">
              <a:spcBef>
                <a:spcPts val="0"/>
              </a:spcBef>
              <a:buSzPct val="100000"/>
              <a:defRPr sz="1600"/>
            </a:lvl6pPr>
            <a:lvl7pPr rtl="0">
              <a:spcBef>
                <a:spcPts val="0"/>
              </a:spcBef>
              <a:buSzPct val="100000"/>
              <a:defRPr sz="1600"/>
            </a:lvl7pPr>
            <a:lvl8pPr rtl="0">
              <a:spcBef>
                <a:spcPts val="0"/>
              </a:spcBef>
              <a:buSzPct val="100000"/>
              <a:defRPr sz="1600"/>
            </a:lvl8pPr>
            <a:lvl9pPr rtl="0">
              <a:spcBef>
                <a:spcPts val="0"/>
              </a:spcBef>
              <a:buSzPct val="100000"/>
              <a:defRPr sz="1600"/>
            </a:lvl9pPr>
          </a:lstStyle>
          <a:p>
            <a:endParaRPr/>
          </a:p>
        </p:txBody>
      </p:sp>
      <p:sp>
        <p:nvSpPr>
          <p:cNvPr id="33" name="Shape 33"/>
          <p:cNvSpPr txBox="1">
            <a:spLocks noGrp="1"/>
          </p:cNvSpPr>
          <p:nvPr>
            <p:ph type="body" idx="2"/>
          </p:nvPr>
        </p:nvSpPr>
        <p:spPr>
          <a:xfrm>
            <a:off x="7534095" y="2136900"/>
            <a:ext cx="4095200" cy="4003200"/>
          </a:xfrm>
          <a:prstGeom prst="rect">
            <a:avLst/>
          </a:prstGeom>
        </p:spPr>
        <p:txBody>
          <a:bodyPr lIns="91425" tIns="91425" rIns="91425" bIns="91425" anchor="t" anchorCtr="0"/>
          <a:lstStyle>
            <a:lvl1pPr rtl="0">
              <a:spcBef>
                <a:spcPts val="0"/>
              </a:spcBef>
              <a:buSzPct val="100000"/>
              <a:defRPr sz="1867"/>
            </a:lvl1pPr>
            <a:lvl2pPr rtl="0">
              <a:spcBef>
                <a:spcPts val="0"/>
              </a:spcBef>
              <a:buSzPct val="100000"/>
              <a:defRPr sz="1600"/>
            </a:lvl2pPr>
            <a:lvl3pPr rtl="0">
              <a:spcBef>
                <a:spcPts val="0"/>
              </a:spcBef>
              <a:buSzPct val="100000"/>
              <a:defRPr sz="1600"/>
            </a:lvl3pPr>
            <a:lvl4pPr rtl="0">
              <a:spcBef>
                <a:spcPts val="0"/>
              </a:spcBef>
              <a:buSzPct val="100000"/>
              <a:defRPr sz="1600"/>
            </a:lvl4pPr>
            <a:lvl5pPr rtl="0">
              <a:spcBef>
                <a:spcPts val="0"/>
              </a:spcBef>
              <a:buSzPct val="100000"/>
              <a:defRPr sz="1600"/>
            </a:lvl5pPr>
            <a:lvl6pPr rtl="0">
              <a:spcBef>
                <a:spcPts val="0"/>
              </a:spcBef>
              <a:buSzPct val="100000"/>
              <a:defRPr sz="1600"/>
            </a:lvl6pPr>
            <a:lvl7pPr rtl="0">
              <a:spcBef>
                <a:spcPts val="0"/>
              </a:spcBef>
              <a:buSzPct val="100000"/>
              <a:defRPr sz="1600"/>
            </a:lvl7pPr>
            <a:lvl8pPr rtl="0">
              <a:spcBef>
                <a:spcPts val="0"/>
              </a:spcBef>
              <a:buSzPct val="100000"/>
              <a:defRPr sz="1600"/>
            </a:lvl8pPr>
            <a:lvl9pPr rtl="0">
              <a:spcBef>
                <a:spcPts val="0"/>
              </a:spcBef>
              <a:buSzPct val="100000"/>
              <a:defRPr sz="1600"/>
            </a:lvl9pPr>
          </a:lstStyle>
          <a:p>
            <a:endParaRPr/>
          </a:p>
        </p:txBody>
      </p:sp>
      <p:sp>
        <p:nvSpPr>
          <p:cNvPr id="34" name="Shape 34"/>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10956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04401" y="548767"/>
            <a:ext cx="11360799" cy="8528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045373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cxnSp>
        <p:nvCxnSpPr>
          <p:cNvPr id="39" name="Shape 39"/>
          <p:cNvCxnSpPr/>
          <p:nvPr/>
        </p:nvCxnSpPr>
        <p:spPr>
          <a:xfrm>
            <a:off x="566931" y="554200"/>
            <a:ext cx="244399" cy="0"/>
          </a:xfrm>
          <a:prstGeom prst="straightConnector1">
            <a:avLst/>
          </a:prstGeom>
          <a:noFill/>
          <a:ln w="19050" cap="flat" cmpd="sng">
            <a:solidFill>
              <a:schemeClr val="dk2"/>
            </a:solidFill>
            <a:prstDash val="solid"/>
            <a:round/>
            <a:headEnd type="none" w="med" len="med"/>
            <a:tailEnd type="none" w="med" len="med"/>
          </a:ln>
        </p:spPr>
      </p:cxnSp>
      <p:sp>
        <p:nvSpPr>
          <p:cNvPr id="40" name="Shape 40"/>
          <p:cNvSpPr txBox="1">
            <a:spLocks noGrp="1"/>
          </p:cNvSpPr>
          <p:nvPr>
            <p:ph type="title"/>
          </p:nvPr>
        </p:nvSpPr>
        <p:spPr>
          <a:xfrm>
            <a:off x="426001" y="1248800"/>
            <a:ext cx="3743999" cy="1007599"/>
          </a:xfrm>
          <a:prstGeom prst="rect">
            <a:avLst/>
          </a:prstGeom>
        </p:spPr>
        <p:txBody>
          <a:bodyPr lIns="91425" tIns="91425" rIns="91425" bIns="91425" anchor="b"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41" name="Shape 41"/>
          <p:cNvSpPr txBox="1">
            <a:spLocks noGrp="1"/>
          </p:cNvSpPr>
          <p:nvPr>
            <p:ph type="body" idx="1"/>
          </p:nvPr>
        </p:nvSpPr>
        <p:spPr>
          <a:xfrm>
            <a:off x="426001" y="2462404"/>
            <a:ext cx="3743999" cy="3741600"/>
          </a:xfrm>
          <a:prstGeom prst="rect">
            <a:avLst/>
          </a:prstGeom>
        </p:spPr>
        <p:txBody>
          <a:bodyPr lIns="91425" tIns="91425" rIns="91425" bIns="91425" anchor="t" anchorCtr="0"/>
          <a:lstStyle>
            <a:lvl1pPr rtl="0">
              <a:spcBef>
                <a:spcPts val="0"/>
              </a:spcBef>
              <a:buSzPct val="100000"/>
              <a:defRPr sz="1600"/>
            </a:lvl1pPr>
            <a:lvl2pPr rtl="0">
              <a:spcBef>
                <a:spcPts val="0"/>
              </a:spcBef>
              <a:buSzPct val="100000"/>
              <a:defRPr sz="1600"/>
            </a:lvl2pPr>
            <a:lvl3pPr rtl="0">
              <a:spcBef>
                <a:spcPts val="0"/>
              </a:spcBef>
              <a:buSzPct val="100000"/>
              <a:defRPr sz="1600"/>
            </a:lvl3pPr>
            <a:lvl4pPr rtl="0">
              <a:spcBef>
                <a:spcPts val="0"/>
              </a:spcBef>
              <a:buSzPct val="100000"/>
              <a:defRPr sz="1600"/>
            </a:lvl4pPr>
            <a:lvl5pPr rtl="0">
              <a:spcBef>
                <a:spcPts val="0"/>
              </a:spcBef>
              <a:buSzPct val="100000"/>
              <a:defRPr sz="1600"/>
            </a:lvl5pPr>
            <a:lvl6pPr rtl="0">
              <a:spcBef>
                <a:spcPts val="0"/>
              </a:spcBef>
              <a:buSzPct val="100000"/>
              <a:defRPr sz="1600"/>
            </a:lvl6pPr>
            <a:lvl7pPr rtl="0">
              <a:spcBef>
                <a:spcPts val="0"/>
              </a:spcBef>
              <a:buSzPct val="100000"/>
              <a:defRPr sz="1600"/>
            </a:lvl7pPr>
            <a:lvl8pPr rtl="0">
              <a:spcBef>
                <a:spcPts val="0"/>
              </a:spcBef>
              <a:buSzPct val="100000"/>
              <a:defRPr sz="1600"/>
            </a:lvl8pPr>
            <a:lvl9pPr rtl="0">
              <a:spcBef>
                <a:spcPts val="0"/>
              </a:spcBef>
              <a:buSzPct val="100000"/>
              <a:defRPr sz="1600"/>
            </a:lvl9pPr>
          </a:lstStyle>
          <a:p>
            <a:endParaRPr/>
          </a:p>
        </p:txBody>
      </p:sp>
      <p:sp>
        <p:nvSpPr>
          <p:cNvPr id="42" name="Shape 42"/>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013685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43"/>
        <p:cNvGrpSpPr/>
        <p:nvPr/>
      </p:nvGrpSpPr>
      <p:grpSpPr>
        <a:xfrm>
          <a:off x="0" y="0"/>
          <a:ext cx="0" cy="0"/>
          <a:chOff x="0" y="0"/>
          <a:chExt cx="0" cy="0"/>
        </a:xfrm>
      </p:grpSpPr>
      <p:cxnSp>
        <p:nvCxnSpPr>
          <p:cNvPr id="44" name="Shape 44"/>
          <p:cNvCxnSpPr/>
          <p:nvPr/>
        </p:nvCxnSpPr>
        <p:spPr>
          <a:xfrm>
            <a:off x="566931" y="554200"/>
            <a:ext cx="244399" cy="0"/>
          </a:xfrm>
          <a:prstGeom prst="straightConnector1">
            <a:avLst/>
          </a:prstGeom>
          <a:noFill/>
          <a:ln w="19050" cap="flat" cmpd="sng">
            <a:solidFill>
              <a:schemeClr val="lt1"/>
            </a:solidFill>
            <a:prstDash val="solid"/>
            <a:round/>
            <a:headEnd type="none" w="med" len="med"/>
            <a:tailEnd type="none" w="med" len="med"/>
          </a:ln>
        </p:spPr>
      </p:cxnSp>
      <p:sp>
        <p:nvSpPr>
          <p:cNvPr id="45" name="Shape 45"/>
          <p:cNvSpPr txBox="1">
            <a:spLocks noGrp="1"/>
          </p:cNvSpPr>
          <p:nvPr>
            <p:ph type="title"/>
          </p:nvPr>
        </p:nvSpPr>
        <p:spPr>
          <a:xfrm>
            <a:off x="377471" y="949521"/>
            <a:ext cx="8325599" cy="5113999"/>
          </a:xfrm>
          <a:prstGeom prst="rect">
            <a:avLst/>
          </a:prstGeom>
        </p:spPr>
        <p:txBody>
          <a:bodyPr lIns="91425" tIns="91425" rIns="91425" bIns="91425" anchor="ctr" anchorCtr="0"/>
          <a:lstStyle>
            <a:lvl1pPr rtl="0">
              <a:spcBef>
                <a:spcPts val="0"/>
              </a:spcBef>
              <a:buClr>
                <a:schemeClr val="lt1"/>
              </a:buClr>
              <a:buSzPct val="100000"/>
              <a:defRPr sz="6400">
                <a:solidFill>
                  <a:schemeClr val="lt1"/>
                </a:solidFill>
              </a:defRPr>
            </a:lvl1pPr>
            <a:lvl2pPr rtl="0">
              <a:spcBef>
                <a:spcPts val="0"/>
              </a:spcBef>
              <a:buClr>
                <a:schemeClr val="lt1"/>
              </a:buClr>
              <a:buSzPct val="100000"/>
              <a:defRPr sz="6400">
                <a:solidFill>
                  <a:schemeClr val="lt1"/>
                </a:solidFill>
              </a:defRPr>
            </a:lvl2pPr>
            <a:lvl3pPr rtl="0">
              <a:spcBef>
                <a:spcPts val="0"/>
              </a:spcBef>
              <a:buClr>
                <a:schemeClr val="lt1"/>
              </a:buClr>
              <a:buSzPct val="100000"/>
              <a:defRPr sz="6400">
                <a:solidFill>
                  <a:schemeClr val="lt1"/>
                </a:solidFill>
              </a:defRPr>
            </a:lvl3pPr>
            <a:lvl4pPr rtl="0">
              <a:spcBef>
                <a:spcPts val="0"/>
              </a:spcBef>
              <a:buClr>
                <a:schemeClr val="lt1"/>
              </a:buClr>
              <a:buSzPct val="100000"/>
              <a:defRPr sz="6400">
                <a:solidFill>
                  <a:schemeClr val="lt1"/>
                </a:solidFill>
              </a:defRPr>
            </a:lvl4pPr>
            <a:lvl5pPr rtl="0">
              <a:spcBef>
                <a:spcPts val="0"/>
              </a:spcBef>
              <a:buClr>
                <a:schemeClr val="lt1"/>
              </a:buClr>
              <a:buSzPct val="100000"/>
              <a:defRPr sz="6400">
                <a:solidFill>
                  <a:schemeClr val="lt1"/>
                </a:solidFill>
              </a:defRPr>
            </a:lvl5pPr>
            <a:lvl6pPr rtl="0">
              <a:spcBef>
                <a:spcPts val="0"/>
              </a:spcBef>
              <a:buClr>
                <a:schemeClr val="lt1"/>
              </a:buClr>
              <a:buSzPct val="100000"/>
              <a:defRPr sz="6400">
                <a:solidFill>
                  <a:schemeClr val="lt1"/>
                </a:solidFill>
              </a:defRPr>
            </a:lvl6pPr>
            <a:lvl7pPr rtl="0">
              <a:spcBef>
                <a:spcPts val="0"/>
              </a:spcBef>
              <a:buClr>
                <a:schemeClr val="lt1"/>
              </a:buClr>
              <a:buSzPct val="100000"/>
              <a:defRPr sz="6400">
                <a:solidFill>
                  <a:schemeClr val="lt1"/>
                </a:solidFill>
              </a:defRPr>
            </a:lvl7pPr>
            <a:lvl8pPr rtl="0">
              <a:spcBef>
                <a:spcPts val="0"/>
              </a:spcBef>
              <a:buClr>
                <a:schemeClr val="lt1"/>
              </a:buClr>
              <a:buSzPct val="100000"/>
              <a:defRPr sz="6400">
                <a:solidFill>
                  <a:schemeClr val="lt1"/>
                </a:solidFill>
              </a:defRPr>
            </a:lvl8pPr>
            <a:lvl9pPr rtl="0">
              <a:spcBef>
                <a:spcPts val="0"/>
              </a:spcBef>
              <a:buClr>
                <a:schemeClr val="lt1"/>
              </a:buClr>
              <a:buSzPct val="100000"/>
              <a:defRPr sz="6400">
                <a:solidFill>
                  <a:schemeClr val="lt1"/>
                </a:solidFill>
              </a:defRPr>
            </a:lvl9pPr>
          </a:lstStyle>
          <a:p>
            <a:endParaRPr/>
          </a:p>
        </p:txBody>
      </p:sp>
      <p:sp>
        <p:nvSpPr>
          <p:cNvPr id="46" name="Shape 46"/>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a:t>
            </a:fld>
            <a:endParaRPr lang="en">
              <a:solidFill>
                <a:schemeClr val="lt1"/>
              </a:solidFill>
            </a:endParaRPr>
          </a:p>
        </p:txBody>
      </p:sp>
    </p:spTree>
    <p:extLst>
      <p:ext uri="{BB962C8B-B14F-4D97-AF65-F5344CB8AC3E}">
        <p14:creationId xmlns:p14="http://schemas.microsoft.com/office/powerpoint/2010/main" val="4245924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7"/>
        <p:cNvGrpSpPr/>
        <p:nvPr/>
      </p:nvGrpSpPr>
      <p:grpSpPr>
        <a:xfrm>
          <a:off x="0" y="0"/>
          <a:ext cx="0" cy="0"/>
          <a:chOff x="0" y="0"/>
          <a:chExt cx="0" cy="0"/>
        </a:xfrm>
      </p:grpSpPr>
      <p:sp>
        <p:nvSpPr>
          <p:cNvPr id="48" name="Shape 48"/>
          <p:cNvSpPr/>
          <p:nvPr/>
        </p:nvSpPr>
        <p:spPr>
          <a:xfrm>
            <a:off x="6096000" y="167"/>
            <a:ext cx="6096000" cy="6857999"/>
          </a:xfrm>
          <a:prstGeom prst="rect">
            <a:avLst/>
          </a:prstGeom>
          <a:solidFill>
            <a:schemeClr val="dk1"/>
          </a:solidFill>
          <a:ln>
            <a:noFill/>
          </a:ln>
        </p:spPr>
        <p:txBody>
          <a:bodyPr lIns="121900" tIns="121900" rIns="121900" bIns="121900" anchor="ctr" anchorCtr="0">
            <a:noAutofit/>
          </a:bodyPr>
          <a:lstStyle/>
          <a:p>
            <a:pPr>
              <a:spcBef>
                <a:spcPts val="0"/>
              </a:spcBef>
              <a:buNone/>
            </a:pPr>
            <a:endParaRPr sz="2400"/>
          </a:p>
        </p:txBody>
      </p:sp>
      <p:cxnSp>
        <p:nvCxnSpPr>
          <p:cNvPr id="49" name="Shape 49"/>
          <p:cNvCxnSpPr/>
          <p:nvPr/>
        </p:nvCxnSpPr>
        <p:spPr>
          <a:xfrm>
            <a:off x="6706233" y="5994000"/>
            <a:ext cx="624400" cy="0"/>
          </a:xfrm>
          <a:prstGeom prst="straightConnector1">
            <a:avLst/>
          </a:prstGeom>
          <a:noFill/>
          <a:ln w="19050" cap="flat" cmpd="sng">
            <a:solidFill>
              <a:schemeClr val="lt1"/>
            </a:solidFill>
            <a:prstDash val="solid"/>
            <a:round/>
            <a:headEnd type="none" w="med" len="med"/>
            <a:tailEnd type="none" w="med" len="med"/>
          </a:ln>
        </p:spPr>
      </p:cxnSp>
      <p:sp>
        <p:nvSpPr>
          <p:cNvPr id="50" name="Shape 50"/>
          <p:cNvSpPr txBox="1">
            <a:spLocks noGrp="1"/>
          </p:cNvSpPr>
          <p:nvPr>
            <p:ph type="title"/>
          </p:nvPr>
        </p:nvSpPr>
        <p:spPr>
          <a:xfrm>
            <a:off x="354001" y="1863134"/>
            <a:ext cx="5393599" cy="1757599"/>
          </a:xfrm>
          <a:prstGeom prst="rect">
            <a:avLst/>
          </a:prstGeom>
        </p:spPr>
        <p:txBody>
          <a:bodyPr lIns="91425" tIns="91425" rIns="91425" bIns="91425" anchor="b" anchorCtr="0"/>
          <a:lstStyle>
            <a:lvl1pPr algn="ctr" rtl="0">
              <a:spcBef>
                <a:spcPts val="0"/>
              </a:spcBef>
              <a:buClr>
                <a:schemeClr val="dk1"/>
              </a:buClr>
              <a:buSzPct val="100000"/>
              <a:defRPr sz="4800">
                <a:solidFill>
                  <a:schemeClr val="dk1"/>
                </a:solidFill>
              </a:defRPr>
            </a:lvl1pPr>
            <a:lvl2pPr algn="ctr" rtl="0">
              <a:spcBef>
                <a:spcPts val="0"/>
              </a:spcBef>
              <a:buClr>
                <a:schemeClr val="dk1"/>
              </a:buClr>
              <a:buSzPct val="100000"/>
              <a:defRPr sz="4800">
                <a:solidFill>
                  <a:schemeClr val="dk1"/>
                </a:solidFill>
              </a:defRPr>
            </a:lvl2pPr>
            <a:lvl3pPr algn="ctr" rtl="0">
              <a:spcBef>
                <a:spcPts val="0"/>
              </a:spcBef>
              <a:buClr>
                <a:schemeClr val="dk1"/>
              </a:buClr>
              <a:buSzPct val="100000"/>
              <a:defRPr sz="4800">
                <a:solidFill>
                  <a:schemeClr val="dk1"/>
                </a:solidFill>
              </a:defRPr>
            </a:lvl3pPr>
            <a:lvl4pPr algn="ctr" rtl="0">
              <a:spcBef>
                <a:spcPts val="0"/>
              </a:spcBef>
              <a:buClr>
                <a:schemeClr val="dk1"/>
              </a:buClr>
              <a:buSzPct val="100000"/>
              <a:defRPr sz="4800">
                <a:solidFill>
                  <a:schemeClr val="dk1"/>
                </a:solidFill>
              </a:defRPr>
            </a:lvl4pPr>
            <a:lvl5pPr algn="ctr" rtl="0">
              <a:spcBef>
                <a:spcPts val="0"/>
              </a:spcBef>
              <a:buClr>
                <a:schemeClr val="dk1"/>
              </a:buClr>
              <a:buSzPct val="100000"/>
              <a:defRPr sz="4800">
                <a:solidFill>
                  <a:schemeClr val="dk1"/>
                </a:solidFill>
              </a:defRPr>
            </a:lvl5pPr>
            <a:lvl6pPr algn="ctr" rtl="0">
              <a:spcBef>
                <a:spcPts val="0"/>
              </a:spcBef>
              <a:buClr>
                <a:schemeClr val="dk1"/>
              </a:buClr>
              <a:buSzPct val="100000"/>
              <a:defRPr sz="4800">
                <a:solidFill>
                  <a:schemeClr val="dk1"/>
                </a:solidFill>
              </a:defRPr>
            </a:lvl6pPr>
            <a:lvl7pPr algn="ctr" rtl="0">
              <a:spcBef>
                <a:spcPts val="0"/>
              </a:spcBef>
              <a:buClr>
                <a:schemeClr val="dk1"/>
              </a:buClr>
              <a:buSzPct val="100000"/>
              <a:defRPr sz="4800">
                <a:solidFill>
                  <a:schemeClr val="dk1"/>
                </a:solidFill>
              </a:defRPr>
            </a:lvl7pPr>
            <a:lvl8pPr algn="ctr" rtl="0">
              <a:spcBef>
                <a:spcPts val="0"/>
              </a:spcBef>
              <a:buClr>
                <a:schemeClr val="dk1"/>
              </a:buClr>
              <a:buSzPct val="100000"/>
              <a:defRPr sz="4800">
                <a:solidFill>
                  <a:schemeClr val="dk1"/>
                </a:solidFill>
              </a:defRPr>
            </a:lvl8pPr>
            <a:lvl9pPr algn="ctr" rtl="0">
              <a:spcBef>
                <a:spcPts val="0"/>
              </a:spcBef>
              <a:buClr>
                <a:schemeClr val="dk1"/>
              </a:buClr>
              <a:buSzPct val="100000"/>
              <a:defRPr sz="4800">
                <a:solidFill>
                  <a:schemeClr val="dk1"/>
                </a:solidFill>
              </a:defRPr>
            </a:lvl9pPr>
          </a:lstStyle>
          <a:p>
            <a:endParaRPr/>
          </a:p>
        </p:txBody>
      </p:sp>
      <p:sp>
        <p:nvSpPr>
          <p:cNvPr id="51" name="Shape 51"/>
          <p:cNvSpPr txBox="1">
            <a:spLocks noGrp="1"/>
          </p:cNvSpPr>
          <p:nvPr>
            <p:ph type="subTitle" idx="1"/>
          </p:nvPr>
        </p:nvSpPr>
        <p:spPr>
          <a:xfrm>
            <a:off x="354001" y="3647160"/>
            <a:ext cx="5393599" cy="1794000"/>
          </a:xfrm>
          <a:prstGeom prst="rect">
            <a:avLst/>
          </a:prstGeom>
        </p:spPr>
        <p:txBody>
          <a:bodyPr lIns="91425" tIns="91425" rIns="91425" bIns="91425" anchor="t" anchorCtr="0"/>
          <a:lstStyle>
            <a:lvl1pPr algn="ctr" rtl="0">
              <a:lnSpc>
                <a:spcPct val="100000"/>
              </a:lnSpc>
              <a:spcBef>
                <a:spcPts val="0"/>
              </a:spcBef>
              <a:spcAft>
                <a:spcPts val="0"/>
              </a:spcAft>
              <a:buSzPct val="100000"/>
              <a:buNone/>
              <a:defRPr sz="2800"/>
            </a:lvl1pPr>
            <a:lvl2pPr algn="ctr" rtl="0">
              <a:lnSpc>
                <a:spcPct val="100000"/>
              </a:lnSpc>
              <a:spcBef>
                <a:spcPts val="0"/>
              </a:spcBef>
              <a:spcAft>
                <a:spcPts val="0"/>
              </a:spcAft>
              <a:buSzPct val="100000"/>
              <a:buNone/>
              <a:defRPr sz="2800"/>
            </a:lvl2pPr>
            <a:lvl3pPr algn="ctr" rtl="0">
              <a:lnSpc>
                <a:spcPct val="100000"/>
              </a:lnSpc>
              <a:spcBef>
                <a:spcPts val="0"/>
              </a:spcBef>
              <a:spcAft>
                <a:spcPts val="0"/>
              </a:spcAft>
              <a:buSzPct val="100000"/>
              <a:buNone/>
              <a:defRPr sz="2800"/>
            </a:lvl3pPr>
            <a:lvl4pPr algn="ctr" rtl="0">
              <a:lnSpc>
                <a:spcPct val="100000"/>
              </a:lnSpc>
              <a:spcBef>
                <a:spcPts val="0"/>
              </a:spcBef>
              <a:spcAft>
                <a:spcPts val="0"/>
              </a:spcAft>
              <a:buSzPct val="100000"/>
              <a:buNone/>
              <a:defRPr sz="2800"/>
            </a:lvl4pPr>
            <a:lvl5pPr algn="ctr" rtl="0">
              <a:lnSpc>
                <a:spcPct val="100000"/>
              </a:lnSpc>
              <a:spcBef>
                <a:spcPts val="0"/>
              </a:spcBef>
              <a:spcAft>
                <a:spcPts val="0"/>
              </a:spcAft>
              <a:buSzPct val="100000"/>
              <a:buNone/>
              <a:defRPr sz="2800"/>
            </a:lvl5pPr>
            <a:lvl6pPr algn="ctr" rtl="0">
              <a:lnSpc>
                <a:spcPct val="100000"/>
              </a:lnSpc>
              <a:spcBef>
                <a:spcPts val="0"/>
              </a:spcBef>
              <a:spcAft>
                <a:spcPts val="0"/>
              </a:spcAft>
              <a:buSzPct val="100000"/>
              <a:buNone/>
              <a:defRPr sz="2800"/>
            </a:lvl6pPr>
            <a:lvl7pPr algn="ctr" rtl="0">
              <a:lnSpc>
                <a:spcPct val="100000"/>
              </a:lnSpc>
              <a:spcBef>
                <a:spcPts val="0"/>
              </a:spcBef>
              <a:spcAft>
                <a:spcPts val="0"/>
              </a:spcAft>
              <a:buSzPct val="100000"/>
              <a:buNone/>
              <a:defRPr sz="2800"/>
            </a:lvl7pPr>
            <a:lvl8pPr algn="ctr" rtl="0">
              <a:lnSpc>
                <a:spcPct val="100000"/>
              </a:lnSpc>
              <a:spcBef>
                <a:spcPts val="0"/>
              </a:spcBef>
              <a:spcAft>
                <a:spcPts val="0"/>
              </a:spcAft>
              <a:buSzPct val="100000"/>
              <a:buNone/>
              <a:defRPr sz="2800"/>
            </a:lvl8pPr>
            <a:lvl9pPr algn="ctr" rtl="0">
              <a:lnSpc>
                <a:spcPct val="100000"/>
              </a:lnSpc>
              <a:spcBef>
                <a:spcPts val="0"/>
              </a:spcBef>
              <a:spcAft>
                <a:spcPts val="0"/>
              </a:spcAft>
              <a:buSzPct val="100000"/>
              <a:buNone/>
              <a:defRPr sz="2800"/>
            </a:lvl9pPr>
          </a:lstStyle>
          <a:p>
            <a:endParaRPr/>
          </a:p>
        </p:txBody>
      </p:sp>
      <p:sp>
        <p:nvSpPr>
          <p:cNvPr id="52" name="Shape 52"/>
          <p:cNvSpPr txBox="1">
            <a:spLocks noGrp="1"/>
          </p:cNvSpPr>
          <p:nvPr>
            <p:ph type="body" idx="2"/>
          </p:nvPr>
        </p:nvSpPr>
        <p:spPr>
          <a:xfrm>
            <a:off x="6586000" y="965601"/>
            <a:ext cx="5116000" cy="4926799"/>
          </a:xfrm>
          <a:prstGeom prst="rect">
            <a:avLst/>
          </a:prstGeom>
        </p:spPr>
        <p:txBody>
          <a:bodyPr lIns="91425" tIns="91425" rIns="91425" bIns="91425" anchor="ctr" anchorCtr="0"/>
          <a:lstStyle>
            <a:lvl1pPr rtl="0">
              <a:spcBef>
                <a:spcPts val="0"/>
              </a:spcBef>
              <a:buClr>
                <a:schemeClr val="lt1"/>
              </a:buClr>
              <a:defRPr>
                <a:solidFill>
                  <a:schemeClr val="lt1"/>
                </a:solidFill>
              </a:defRPr>
            </a:lvl1pPr>
            <a:lvl2pPr rtl="0">
              <a:spcBef>
                <a:spcPts val="0"/>
              </a:spcBef>
              <a:buClr>
                <a:schemeClr val="lt1"/>
              </a:buClr>
              <a:defRPr>
                <a:solidFill>
                  <a:schemeClr val="lt1"/>
                </a:solidFill>
              </a:defRPr>
            </a:lvl2pPr>
            <a:lvl3pPr rtl="0">
              <a:spcBef>
                <a:spcPts val="0"/>
              </a:spcBef>
              <a:buClr>
                <a:schemeClr val="lt1"/>
              </a:buClr>
              <a:defRPr>
                <a:solidFill>
                  <a:schemeClr val="lt1"/>
                </a:solidFill>
              </a:defRPr>
            </a:lvl3pPr>
            <a:lvl4pPr rtl="0">
              <a:spcBef>
                <a:spcPts val="0"/>
              </a:spcBef>
              <a:buClr>
                <a:schemeClr val="lt1"/>
              </a:buClr>
              <a:defRPr>
                <a:solidFill>
                  <a:schemeClr val="lt1"/>
                </a:solidFill>
              </a:defRPr>
            </a:lvl4pPr>
            <a:lvl5pPr rtl="0">
              <a:spcBef>
                <a:spcPts val="0"/>
              </a:spcBef>
              <a:buClr>
                <a:schemeClr val="lt1"/>
              </a:buClr>
              <a:defRPr>
                <a:solidFill>
                  <a:schemeClr val="lt1"/>
                </a:solidFill>
              </a:defRPr>
            </a:lvl5pPr>
            <a:lvl6pPr rtl="0">
              <a:spcBef>
                <a:spcPts val="0"/>
              </a:spcBef>
              <a:buClr>
                <a:schemeClr val="lt1"/>
              </a:buClr>
              <a:defRPr>
                <a:solidFill>
                  <a:schemeClr val="lt1"/>
                </a:solidFill>
              </a:defRPr>
            </a:lvl6pPr>
            <a:lvl7pPr rtl="0">
              <a:spcBef>
                <a:spcPts val="0"/>
              </a:spcBef>
              <a:buClr>
                <a:schemeClr val="lt1"/>
              </a:buClr>
              <a:defRPr>
                <a:solidFill>
                  <a:schemeClr val="lt1"/>
                </a:solidFill>
              </a:defRPr>
            </a:lvl7pPr>
            <a:lvl8pPr rtl="0">
              <a:spcBef>
                <a:spcPts val="0"/>
              </a:spcBef>
              <a:buClr>
                <a:schemeClr val="lt1"/>
              </a:buClr>
              <a:defRPr>
                <a:solidFill>
                  <a:schemeClr val="lt1"/>
                </a:solidFill>
              </a:defRPr>
            </a:lvl8pPr>
            <a:lvl9pPr rtl="0">
              <a:spcBef>
                <a:spcPts val="0"/>
              </a:spcBef>
              <a:buClr>
                <a:schemeClr val="lt1"/>
              </a:buClr>
              <a:defRPr>
                <a:solidFill>
                  <a:schemeClr val="lt1"/>
                </a:solidFill>
              </a:defRPr>
            </a:lvl9pPr>
          </a:lstStyle>
          <a:p>
            <a:endParaRPr/>
          </a:p>
        </p:txBody>
      </p:sp>
      <p:sp>
        <p:nvSpPr>
          <p:cNvPr id="53" name="Shape 53"/>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a:t>
            </a:fld>
            <a:endParaRPr lang="en">
              <a:solidFill>
                <a:schemeClr val="lt1"/>
              </a:solidFill>
            </a:endParaRPr>
          </a:p>
        </p:txBody>
      </p:sp>
    </p:spTree>
    <p:extLst>
      <p:ext uri="{BB962C8B-B14F-4D97-AF65-F5344CB8AC3E}">
        <p14:creationId xmlns:p14="http://schemas.microsoft.com/office/powerpoint/2010/main" val="4137843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aption">
    <p:spTree>
      <p:nvGrpSpPr>
        <p:cNvPr id="1" name="Shape 54"/>
        <p:cNvGrpSpPr/>
        <p:nvPr/>
      </p:nvGrpSpPr>
      <p:grpSpPr>
        <a:xfrm>
          <a:off x="0" y="0"/>
          <a:ext cx="0" cy="0"/>
          <a:chOff x="0" y="0"/>
          <a:chExt cx="0" cy="0"/>
        </a:xfrm>
      </p:grpSpPr>
      <p:cxnSp>
        <p:nvCxnSpPr>
          <p:cNvPr id="55" name="Shape 55"/>
          <p:cNvCxnSpPr/>
          <p:nvPr/>
        </p:nvCxnSpPr>
        <p:spPr>
          <a:xfrm>
            <a:off x="566934" y="6320000"/>
            <a:ext cx="11062399" cy="0"/>
          </a:xfrm>
          <a:prstGeom prst="straightConnector1">
            <a:avLst/>
          </a:prstGeom>
          <a:noFill/>
          <a:ln w="19050" cap="flat" cmpd="sng">
            <a:solidFill>
              <a:schemeClr val="dk2"/>
            </a:solidFill>
            <a:prstDash val="solid"/>
            <a:round/>
            <a:headEnd type="none" w="med" len="med"/>
            <a:tailEnd type="none" w="med" len="med"/>
          </a:ln>
        </p:spPr>
      </p:cxnSp>
      <p:cxnSp>
        <p:nvCxnSpPr>
          <p:cNvPr id="56" name="Shape 56"/>
          <p:cNvCxnSpPr/>
          <p:nvPr/>
        </p:nvCxnSpPr>
        <p:spPr>
          <a:xfrm>
            <a:off x="566931" y="554200"/>
            <a:ext cx="244399" cy="0"/>
          </a:xfrm>
          <a:prstGeom prst="straightConnector1">
            <a:avLst/>
          </a:prstGeom>
          <a:noFill/>
          <a:ln w="19050" cap="flat" cmpd="sng">
            <a:solidFill>
              <a:schemeClr val="dk2"/>
            </a:solidFill>
            <a:prstDash val="solid"/>
            <a:round/>
            <a:headEnd type="none" w="med" len="med"/>
            <a:tailEnd type="none" w="med" len="med"/>
          </a:ln>
        </p:spPr>
      </p:cxnSp>
      <p:sp>
        <p:nvSpPr>
          <p:cNvPr id="57" name="Shape 57"/>
          <p:cNvSpPr txBox="1">
            <a:spLocks noGrp="1"/>
          </p:cNvSpPr>
          <p:nvPr>
            <p:ph type="body" idx="1"/>
          </p:nvPr>
        </p:nvSpPr>
        <p:spPr>
          <a:xfrm>
            <a:off x="437356" y="5634700"/>
            <a:ext cx="11184800" cy="524800"/>
          </a:xfrm>
          <a:prstGeom prst="rect">
            <a:avLst/>
          </a:prstGeom>
        </p:spPr>
        <p:txBody>
          <a:bodyPr lIns="91425" tIns="91425" rIns="91425" bIns="91425" anchor="ctr" anchorCtr="0"/>
          <a:lstStyle>
            <a:lvl1pPr rtl="0">
              <a:lnSpc>
                <a:spcPct val="100000"/>
              </a:lnSpc>
              <a:spcBef>
                <a:spcPts val="0"/>
              </a:spcBef>
              <a:spcAft>
                <a:spcPts val="0"/>
              </a:spcAft>
              <a:buNone/>
              <a:defRPr/>
            </a:lvl1pPr>
          </a:lstStyle>
          <a:p>
            <a:endParaRPr/>
          </a:p>
        </p:txBody>
      </p:sp>
      <p:sp>
        <p:nvSpPr>
          <p:cNvPr id="58" name="Shape 58"/>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458692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Big number">
    <p:spTree>
      <p:nvGrpSpPr>
        <p:cNvPr id="1" name="Shape 59"/>
        <p:cNvGrpSpPr/>
        <p:nvPr/>
      </p:nvGrpSpPr>
      <p:grpSpPr>
        <a:xfrm>
          <a:off x="0" y="0"/>
          <a:ext cx="0" cy="0"/>
          <a:chOff x="0" y="0"/>
          <a:chExt cx="0" cy="0"/>
        </a:xfrm>
      </p:grpSpPr>
      <p:cxnSp>
        <p:nvCxnSpPr>
          <p:cNvPr id="60" name="Shape 60"/>
          <p:cNvCxnSpPr/>
          <p:nvPr/>
        </p:nvCxnSpPr>
        <p:spPr>
          <a:xfrm>
            <a:off x="566934" y="6320000"/>
            <a:ext cx="11062399" cy="0"/>
          </a:xfrm>
          <a:prstGeom prst="straightConnector1">
            <a:avLst/>
          </a:prstGeom>
          <a:noFill/>
          <a:ln w="19050" cap="flat" cmpd="sng">
            <a:solidFill>
              <a:schemeClr val="dk2"/>
            </a:solidFill>
            <a:prstDash val="solid"/>
            <a:round/>
            <a:headEnd type="none" w="med" len="med"/>
            <a:tailEnd type="none" w="med" len="med"/>
          </a:ln>
        </p:spPr>
      </p:cxnSp>
      <p:cxnSp>
        <p:nvCxnSpPr>
          <p:cNvPr id="61" name="Shape 61"/>
          <p:cNvCxnSpPr/>
          <p:nvPr/>
        </p:nvCxnSpPr>
        <p:spPr>
          <a:xfrm>
            <a:off x="566934" y="554200"/>
            <a:ext cx="11062399" cy="0"/>
          </a:xfrm>
          <a:prstGeom prst="straightConnector1">
            <a:avLst/>
          </a:prstGeom>
          <a:noFill/>
          <a:ln w="38100" cap="flat" cmpd="sng">
            <a:solidFill>
              <a:schemeClr val="dk2"/>
            </a:solidFill>
            <a:prstDash val="solid"/>
            <a:round/>
            <a:headEnd type="none" w="med" len="med"/>
            <a:tailEnd type="none" w="med" len="med"/>
          </a:ln>
        </p:spPr>
      </p:cxnSp>
      <p:sp>
        <p:nvSpPr>
          <p:cNvPr id="62" name="Shape 62"/>
          <p:cNvSpPr txBox="1">
            <a:spLocks noGrp="1"/>
          </p:cNvSpPr>
          <p:nvPr>
            <p:ph type="title"/>
          </p:nvPr>
        </p:nvSpPr>
        <p:spPr>
          <a:xfrm>
            <a:off x="1138601" y="1739801"/>
            <a:ext cx="9914799" cy="2051199"/>
          </a:xfrm>
          <a:prstGeom prst="rect">
            <a:avLst/>
          </a:prstGeom>
        </p:spPr>
        <p:txBody>
          <a:bodyPr lIns="91425" tIns="91425" rIns="91425" bIns="91425" anchor="ctr" anchorCtr="0"/>
          <a:lstStyle>
            <a:lvl1pPr algn="ctr" rtl="0">
              <a:spcBef>
                <a:spcPts val="0"/>
              </a:spcBef>
              <a:buClr>
                <a:schemeClr val="dk1"/>
              </a:buClr>
              <a:buSzPct val="100000"/>
              <a:buFont typeface="Lato"/>
              <a:defRPr sz="12800">
                <a:solidFill>
                  <a:schemeClr val="dk1"/>
                </a:solidFill>
                <a:latin typeface="Lato"/>
                <a:ea typeface="Lato"/>
                <a:cs typeface="Lato"/>
                <a:sym typeface="Lato"/>
              </a:defRPr>
            </a:lvl1pPr>
            <a:lvl2pPr algn="ctr" rtl="0">
              <a:spcBef>
                <a:spcPts val="0"/>
              </a:spcBef>
              <a:buClr>
                <a:schemeClr val="dk1"/>
              </a:buClr>
              <a:buSzPct val="100000"/>
              <a:buFont typeface="Lato"/>
              <a:defRPr sz="12800">
                <a:solidFill>
                  <a:schemeClr val="dk1"/>
                </a:solidFill>
                <a:latin typeface="Lato"/>
                <a:ea typeface="Lato"/>
                <a:cs typeface="Lato"/>
                <a:sym typeface="Lato"/>
              </a:defRPr>
            </a:lvl2pPr>
            <a:lvl3pPr algn="ctr" rtl="0">
              <a:spcBef>
                <a:spcPts val="0"/>
              </a:spcBef>
              <a:buClr>
                <a:schemeClr val="dk1"/>
              </a:buClr>
              <a:buSzPct val="100000"/>
              <a:buFont typeface="Lato"/>
              <a:defRPr sz="12800">
                <a:solidFill>
                  <a:schemeClr val="dk1"/>
                </a:solidFill>
                <a:latin typeface="Lato"/>
                <a:ea typeface="Lato"/>
                <a:cs typeface="Lato"/>
                <a:sym typeface="Lato"/>
              </a:defRPr>
            </a:lvl3pPr>
            <a:lvl4pPr algn="ctr" rtl="0">
              <a:spcBef>
                <a:spcPts val="0"/>
              </a:spcBef>
              <a:buClr>
                <a:schemeClr val="dk1"/>
              </a:buClr>
              <a:buSzPct val="100000"/>
              <a:buFont typeface="Lato"/>
              <a:defRPr sz="12800">
                <a:solidFill>
                  <a:schemeClr val="dk1"/>
                </a:solidFill>
                <a:latin typeface="Lato"/>
                <a:ea typeface="Lato"/>
                <a:cs typeface="Lato"/>
                <a:sym typeface="Lato"/>
              </a:defRPr>
            </a:lvl4pPr>
            <a:lvl5pPr algn="ctr" rtl="0">
              <a:spcBef>
                <a:spcPts val="0"/>
              </a:spcBef>
              <a:buClr>
                <a:schemeClr val="dk1"/>
              </a:buClr>
              <a:buSzPct val="100000"/>
              <a:buFont typeface="Lato"/>
              <a:defRPr sz="12800">
                <a:solidFill>
                  <a:schemeClr val="dk1"/>
                </a:solidFill>
                <a:latin typeface="Lato"/>
                <a:ea typeface="Lato"/>
                <a:cs typeface="Lato"/>
                <a:sym typeface="Lato"/>
              </a:defRPr>
            </a:lvl5pPr>
            <a:lvl6pPr algn="ctr" rtl="0">
              <a:spcBef>
                <a:spcPts val="0"/>
              </a:spcBef>
              <a:buClr>
                <a:schemeClr val="dk1"/>
              </a:buClr>
              <a:buSzPct val="100000"/>
              <a:buFont typeface="Lato"/>
              <a:defRPr sz="12800">
                <a:solidFill>
                  <a:schemeClr val="dk1"/>
                </a:solidFill>
                <a:latin typeface="Lato"/>
                <a:ea typeface="Lato"/>
                <a:cs typeface="Lato"/>
                <a:sym typeface="Lato"/>
              </a:defRPr>
            </a:lvl6pPr>
            <a:lvl7pPr algn="ctr" rtl="0">
              <a:spcBef>
                <a:spcPts val="0"/>
              </a:spcBef>
              <a:buClr>
                <a:schemeClr val="dk1"/>
              </a:buClr>
              <a:buSzPct val="100000"/>
              <a:buFont typeface="Lato"/>
              <a:defRPr sz="12800">
                <a:solidFill>
                  <a:schemeClr val="dk1"/>
                </a:solidFill>
                <a:latin typeface="Lato"/>
                <a:ea typeface="Lato"/>
                <a:cs typeface="Lato"/>
                <a:sym typeface="Lato"/>
              </a:defRPr>
            </a:lvl7pPr>
            <a:lvl8pPr algn="ctr" rtl="0">
              <a:spcBef>
                <a:spcPts val="0"/>
              </a:spcBef>
              <a:buClr>
                <a:schemeClr val="dk1"/>
              </a:buClr>
              <a:buSzPct val="100000"/>
              <a:buFont typeface="Lato"/>
              <a:defRPr sz="12800">
                <a:solidFill>
                  <a:schemeClr val="dk1"/>
                </a:solidFill>
                <a:latin typeface="Lato"/>
                <a:ea typeface="Lato"/>
                <a:cs typeface="Lato"/>
                <a:sym typeface="Lato"/>
              </a:defRPr>
            </a:lvl8pPr>
            <a:lvl9pPr algn="ctr" rtl="0">
              <a:spcBef>
                <a:spcPts val="0"/>
              </a:spcBef>
              <a:buClr>
                <a:schemeClr val="dk1"/>
              </a:buClr>
              <a:buSzPct val="100000"/>
              <a:buFont typeface="Lato"/>
              <a:defRPr sz="12800">
                <a:solidFill>
                  <a:schemeClr val="dk1"/>
                </a:solidFill>
                <a:latin typeface="Lato"/>
                <a:ea typeface="Lato"/>
                <a:cs typeface="Lato"/>
                <a:sym typeface="Lato"/>
              </a:defRPr>
            </a:lvl9pPr>
          </a:lstStyle>
          <a:p>
            <a:endParaRPr/>
          </a:p>
        </p:txBody>
      </p:sp>
      <p:sp>
        <p:nvSpPr>
          <p:cNvPr id="63" name="Shape 63"/>
          <p:cNvSpPr txBox="1">
            <a:spLocks noGrp="1"/>
          </p:cNvSpPr>
          <p:nvPr>
            <p:ph type="body" idx="1"/>
          </p:nvPr>
        </p:nvSpPr>
        <p:spPr>
          <a:xfrm>
            <a:off x="1138601" y="3892601"/>
            <a:ext cx="9914799" cy="1428799"/>
          </a:xfrm>
          <a:prstGeom prst="rect">
            <a:avLst/>
          </a:prstGeom>
        </p:spPr>
        <p:txBody>
          <a:bodyPr lIns="91425" tIns="91425" rIns="91425" bIns="91425" anchor="t" anchorCtr="0"/>
          <a:lstStyle>
            <a:lvl1pPr algn="ctr" rtl="0">
              <a:spcBef>
                <a:spcPts val="0"/>
              </a:spcBef>
              <a:defRPr/>
            </a:lvl1pPr>
            <a:lvl2pPr algn="ctr" rtl="0">
              <a:spcBef>
                <a:spcPts val="0"/>
              </a:spcBef>
              <a:defRPr/>
            </a:lvl2pPr>
            <a:lvl3pPr algn="ctr" rtl="0">
              <a:spcBef>
                <a:spcPts val="0"/>
              </a:spcBef>
              <a:defRPr/>
            </a:lvl3pPr>
            <a:lvl4pPr algn="ctr" rtl="0">
              <a:spcBef>
                <a:spcPts val="0"/>
              </a:spcBef>
              <a:defRPr/>
            </a:lvl4pPr>
            <a:lvl5pPr algn="ctr" rtl="0">
              <a:spcBef>
                <a:spcPts val="0"/>
              </a:spcBef>
              <a:defRPr/>
            </a:lvl5pPr>
            <a:lvl6pPr algn="ctr" rtl="0">
              <a:spcBef>
                <a:spcPts val="0"/>
              </a:spcBef>
              <a:defRPr/>
            </a:lvl6pPr>
            <a:lvl7pPr algn="ctr" rtl="0">
              <a:spcBef>
                <a:spcPts val="0"/>
              </a:spcBef>
              <a:defRPr/>
            </a:lvl7pPr>
            <a:lvl8pPr algn="ctr" rtl="0">
              <a:spcBef>
                <a:spcPts val="0"/>
              </a:spcBef>
              <a:defRPr/>
            </a:lvl8pPr>
            <a:lvl9pPr algn="ctr" rtl="0">
              <a:spcBef>
                <a:spcPts val="0"/>
              </a:spcBef>
              <a:defRPr/>
            </a:lvl9pPr>
          </a:lstStyle>
          <a:p>
            <a:endParaRPr/>
          </a:p>
        </p:txBody>
      </p:sp>
      <p:sp>
        <p:nvSpPr>
          <p:cNvPr id="64" name="Shape 64"/>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840921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D22FF6-7BFF-4C9A-A997-FD8A3F24DEEA}" type="datetimeFigureOut">
              <a:rPr lang="en-ZA" smtClean="0"/>
              <a:t>2016/12/02</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34609526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5"/>
        <p:cNvGrpSpPr/>
        <p:nvPr/>
      </p:nvGrpSpPr>
      <p:grpSpPr>
        <a:xfrm>
          <a:off x="0" y="0"/>
          <a:ext cx="0" cy="0"/>
          <a:chOff x="0" y="0"/>
          <a:chExt cx="0" cy="0"/>
        </a:xfrm>
      </p:grpSpPr>
      <p:sp>
        <p:nvSpPr>
          <p:cNvPr id="66" name="Shape 66"/>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315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D22FF6-7BFF-4C9A-A997-FD8A3F24DEEA}" type="datetimeFigureOut">
              <a:rPr lang="en-ZA" smtClean="0"/>
              <a:t>2016/12/02</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3513882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22FF6-7BFF-4C9A-A997-FD8A3F24DEEA}" type="datetimeFigureOut">
              <a:rPr lang="en-ZA" smtClean="0"/>
              <a:t>2016/12/02</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1298419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D22FF6-7BFF-4C9A-A997-FD8A3F24DEEA}" type="datetimeFigureOut">
              <a:rPr lang="en-ZA" smtClean="0"/>
              <a:t>2016/12/02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3294118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D22FF6-7BFF-4C9A-A997-FD8A3F24DEEA}" type="datetimeFigureOut">
              <a:rPr lang="en-ZA" smtClean="0"/>
              <a:t>2016/12/02</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D2047572-C177-46A9-BF57-6E5BE5A391D6}" type="slidenum">
              <a:rPr lang="en-ZA" smtClean="0"/>
              <a:t>‹#›</a:t>
            </a:fld>
            <a:endParaRPr lang="en-ZA"/>
          </a:p>
        </p:txBody>
      </p:sp>
    </p:spTree>
    <p:extLst>
      <p:ext uri="{BB962C8B-B14F-4D97-AF65-F5344CB8AC3E}">
        <p14:creationId xmlns:p14="http://schemas.microsoft.com/office/powerpoint/2010/main" val="2467168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3.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microsoft.com/office/2007/relationships/hdphoto" Target="../media/hdphoto1.wdp"/><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8D22FF6-7BFF-4C9A-A997-FD8A3F24DEEA}" type="datetimeFigureOut">
              <a:rPr lang="en-ZA" smtClean="0"/>
              <a:t>2016/12/02</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2047572-C177-46A9-BF57-6E5BE5A391D6}" type="slidenum">
              <a:rPr lang="en-ZA" smtClean="0"/>
              <a:t>‹#›</a:t>
            </a:fld>
            <a:endParaRPr lang="en-ZA"/>
          </a:p>
        </p:txBody>
      </p:sp>
    </p:spTree>
    <p:extLst>
      <p:ext uri="{BB962C8B-B14F-4D97-AF65-F5344CB8AC3E}">
        <p14:creationId xmlns:p14="http://schemas.microsoft.com/office/powerpoint/2010/main" val="24022550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586B75A-687E-405C-8A0B-8D00578BA2C3}" type="datetime1">
              <a:rPr lang="en-US" smtClean="0">
                <a:solidFill>
                  <a:srgbClr val="696464"/>
                </a:solidFill>
              </a:rPr>
              <a:pPr/>
              <a:t>12/2/2016</a:t>
            </a:fld>
            <a:endParaRPr lang="en-US">
              <a:solidFill>
                <a:srgbClr val="696464"/>
              </a:solidFill>
            </a:endParaRP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ZA">
              <a:solidFill>
                <a:srgbClr val="696464"/>
              </a:solidFill>
            </a:endParaRP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ZA" smtClean="0"/>
              <a:pPr/>
              <a:t>‹#›</a:t>
            </a:fld>
            <a:endParaRPr lang="en-ZA"/>
          </a:p>
        </p:txBody>
      </p:sp>
    </p:spTree>
    <p:extLst>
      <p:ext uri="{BB962C8B-B14F-4D97-AF65-F5344CB8AC3E}">
        <p14:creationId xmlns:p14="http://schemas.microsoft.com/office/powerpoint/2010/main" val="29356354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N"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IN"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413D5ED-1253-4EC7-8978-67535F60E920}" type="datetimeFigureOut">
              <a:rPr lang="en-US"/>
              <a:pPr>
                <a:defRPr/>
              </a:pPr>
              <a:t>12/2/2016</a:t>
            </a:fld>
            <a:endParaRPr lang="en-IN"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IN"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76EE034-DB1B-493C-9412-68A89CDCE2C6}" type="slidenum">
              <a:rPr lang="en-IN"/>
              <a:pPr>
                <a:defRPr/>
              </a:pPr>
              <a:t>‹#›</a:t>
            </a:fld>
            <a:endParaRPr lang="en-IN" dirty="0"/>
          </a:p>
        </p:txBody>
      </p:sp>
    </p:spTree>
    <p:extLst>
      <p:ext uri="{BB962C8B-B14F-4D97-AF65-F5344CB8AC3E}">
        <p14:creationId xmlns:p14="http://schemas.microsoft.com/office/powerpoint/2010/main" val="27173921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200334" y="767934"/>
            <a:ext cx="8428799" cy="847199"/>
          </a:xfrm>
          <a:prstGeom prst="rect">
            <a:avLst/>
          </a:prstGeom>
          <a:noFill/>
          <a:ln>
            <a:noFill/>
          </a:ln>
        </p:spPr>
        <p:txBody>
          <a:bodyPr lIns="91425" tIns="91425" rIns="91425" bIns="91425" anchor="t" anchorCtr="0"/>
          <a:lstStyle>
            <a:lvl1pPr rt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rtl="0">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rtl="0">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rtl="0">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rtl="0">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rtl="0">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rtl="0">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rtl="0">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rtl="0">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6" name="Shape 6"/>
          <p:cNvSpPr txBox="1">
            <a:spLocks noGrp="1"/>
          </p:cNvSpPr>
          <p:nvPr>
            <p:ph type="body" idx="1"/>
          </p:nvPr>
        </p:nvSpPr>
        <p:spPr>
          <a:xfrm>
            <a:off x="3213483" y="2127700"/>
            <a:ext cx="8428799" cy="4003200"/>
          </a:xfrm>
          <a:prstGeom prst="rect">
            <a:avLst/>
          </a:prstGeom>
          <a:noFill/>
          <a:ln>
            <a:noFill/>
          </a:ln>
        </p:spPr>
        <p:txBody>
          <a:bodyPr lIns="91425" tIns="91425" rIns="91425" bIns="91425" anchor="t" anchorCtr="0"/>
          <a:lstStyle>
            <a:lvl1pPr rtl="0">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a:endParaRPr/>
          </a:p>
        </p:txBody>
      </p:sp>
      <p:sp>
        <p:nvSpPr>
          <p:cNvPr id="7" name="Shape 7"/>
          <p:cNvSpPr txBox="1">
            <a:spLocks noGrp="1"/>
          </p:cNvSpPr>
          <p:nvPr>
            <p:ph type="sldNum" idx="12"/>
          </p:nvPr>
        </p:nvSpPr>
        <p:spPr>
          <a:xfrm>
            <a:off x="11330666" y="6251677"/>
            <a:ext cx="731599" cy="524800"/>
          </a:xfrm>
          <a:prstGeom prst="rect">
            <a:avLst/>
          </a:prstGeom>
          <a:noFill/>
          <a:ln>
            <a:noFill/>
          </a:ln>
        </p:spPr>
        <p:txBody>
          <a:bodyPr lIns="91425" tIns="91425" rIns="91425" bIns="91425" anchor="ctr" anchorCtr="0">
            <a:noAutofit/>
          </a:bodyPr>
          <a:lstStyle/>
          <a:p>
            <a:pPr algn="r"/>
            <a:fld id="{00000000-1234-1234-1234-123412341234}" type="slidenum">
              <a:rPr lang="en" sz="1333" smtClean="0">
                <a:solidFill>
                  <a:schemeClr val="dk2"/>
                </a:solidFill>
                <a:latin typeface="Lato"/>
                <a:ea typeface="Lato"/>
                <a:cs typeface="Lato"/>
                <a:sym typeface="Lato"/>
              </a:rPr>
              <a:pPr algn="r"/>
              <a:t>‹#›</a:t>
            </a:fld>
            <a:endParaRPr lang="en" sz="1333">
              <a:solidFill>
                <a:schemeClr val="dk2"/>
              </a:solidFill>
              <a:latin typeface="Lato"/>
              <a:ea typeface="Lato"/>
              <a:cs typeface="Lato"/>
              <a:sym typeface="Lato"/>
            </a:endParaRPr>
          </a:p>
        </p:txBody>
      </p:sp>
    </p:spTree>
    <p:extLst>
      <p:ext uri="{BB962C8B-B14F-4D97-AF65-F5344CB8AC3E}">
        <p14:creationId xmlns:p14="http://schemas.microsoft.com/office/powerpoint/2010/main" val="3729948809"/>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Technology%20Outlook%202025%20-%20Shipping.mp4" TargetMode="External"/><Relationship Id="rId2" Type="http://schemas.openxmlformats.org/officeDocument/2006/relationships/hyperlink" Target="https://www.youtube.com/watch?v=vj6QGYOJN48" TargetMode="External"/><Relationship Id="rId1" Type="http://schemas.openxmlformats.org/officeDocument/2006/relationships/slideLayout" Target="../slideLayouts/slideLayout2.xml"/><Relationship Id="rId5" Type="http://schemas.openxmlformats.org/officeDocument/2006/relationships/hyperlink" Target="Maersk%20and%20Ericsson.mp4" TargetMode="External"/><Relationship Id="rId4" Type="http://schemas.openxmlformats.org/officeDocument/2006/relationships/hyperlink" Target="https://www.youtube.com/watch?v=aAQmsgTs84o&amp;t=3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Rolls-Royce%20future%20shore%20control%20centre.mp4" TargetMode="External"/><Relationship Id="rId2" Type="http://schemas.openxmlformats.org/officeDocument/2006/relationships/hyperlink" Target="https://www.youtube.com/watch?v=vg0A9Ve7SxE" TargetMode="External"/><Relationship Id="rId1" Type="http://schemas.openxmlformats.org/officeDocument/2006/relationships/slideLayout" Target="../slideLayouts/slideLayout2.xml"/><Relationship Id="rId5" Type="http://schemas.openxmlformats.org/officeDocument/2006/relationships/hyperlink" Target="maerk%20and%20drones%202%20speed.mp4" TargetMode="External"/><Relationship Id="rId4" Type="http://schemas.openxmlformats.org/officeDocument/2006/relationships/hyperlink" Target="https://www.youtube.com/watch?v=C9g4qbwJ-P8"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techcrunch.com/2016/09/27/uber-otto-freight-services-201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lloydsloadinglist.com/freight-directory/news/DHL-launches-%E2%80%98disruptive%E2%80%99-road-freight-platform/67791.htm#.WDSFQr8XbE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bidship.co.za/" TargetMode="External"/><Relationship Id="rId7"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hyperlink" Target="Introduction%20to%20BidShip.mp4" TargetMode="External"/><Relationship Id="rId4" Type="http://schemas.openxmlformats.org/officeDocument/2006/relationships/hyperlink" Target="https://www.youtube.com/watch?v=mK9fBO36F3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robotiq.com/products/adaptive-robot-gripper/universal-robots-bundle/" TargetMode="Externa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wmf"/><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Logistics,%20Jakkie%20Coetzee,%20Robotiq.mp4" TargetMode="Externa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hyperlink" Target="Logistics_CMarais_Parcelcopter.mp4"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Logistics_CMarais_Vision%20Picking.mp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luc7KkCFKWY" TargetMode="External"/><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hyperlink" Target="http://www.dpdhl.com/en/media_relations/specials/parcelcopter.html"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6F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sz="4000" dirty="0">
                <a:solidFill>
                  <a:schemeClr val="bg1"/>
                </a:solidFill>
              </a:rPr>
              <a:t>Trends in Digital Innovation</a:t>
            </a:r>
            <a:br>
              <a:rPr lang="en-ZA" sz="4000" dirty="0">
                <a:solidFill>
                  <a:schemeClr val="bg1"/>
                </a:solidFill>
              </a:rPr>
            </a:br>
            <a:r>
              <a:rPr lang="en-ZA" sz="5300" dirty="0">
                <a:solidFill>
                  <a:schemeClr val="bg1"/>
                </a:solidFill>
              </a:rPr>
              <a:t>Pierre Uys</a:t>
            </a:r>
            <a:r>
              <a:rPr lang="en-ZA" sz="4000" dirty="0">
                <a:solidFill>
                  <a:schemeClr val="bg1"/>
                </a:solidFill>
              </a:rPr>
              <a:t/>
            </a:r>
            <a:br>
              <a:rPr lang="en-ZA" sz="4000" dirty="0">
                <a:solidFill>
                  <a:schemeClr val="bg1"/>
                </a:solidFill>
              </a:rPr>
            </a:br>
            <a:r>
              <a:rPr lang="en-ZA" sz="4000" dirty="0">
                <a:solidFill>
                  <a:schemeClr val="bg1"/>
                </a:solidFill>
              </a:rPr>
              <a:t>19679041</a:t>
            </a:r>
          </a:p>
        </p:txBody>
      </p:sp>
      <p:pic>
        <p:nvPicPr>
          <p:cNvPr id="1028" name="Picture 4" descr="Image result for WumDrop logo 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139" y="887964"/>
            <a:ext cx="2649894" cy="26498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o-jek logo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952" y="983016"/>
            <a:ext cx="5705475" cy="16859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10139" y="4464028"/>
            <a:ext cx="3107094" cy="10970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dirty="0">
                <a:solidFill>
                  <a:srgbClr val="FF807E"/>
                </a:solidFill>
              </a:rPr>
              <a:t>Logistics Innovations</a:t>
            </a:r>
          </a:p>
        </p:txBody>
      </p:sp>
    </p:spTree>
    <p:extLst>
      <p:ext uri="{BB962C8B-B14F-4D97-AF65-F5344CB8AC3E}">
        <p14:creationId xmlns:p14="http://schemas.microsoft.com/office/powerpoint/2010/main" val="2825509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Video</a:t>
            </a:r>
          </a:p>
        </p:txBody>
      </p:sp>
      <p:sp>
        <p:nvSpPr>
          <p:cNvPr id="3" name="Content Placeholder 2"/>
          <p:cNvSpPr>
            <a:spLocks noGrp="1"/>
          </p:cNvSpPr>
          <p:nvPr>
            <p:ph idx="1"/>
          </p:nvPr>
        </p:nvSpPr>
        <p:spPr/>
        <p:txBody>
          <a:bodyPr/>
          <a:lstStyle/>
          <a:p>
            <a:pPr marL="0" indent="0">
              <a:buNone/>
            </a:pPr>
            <a:endParaRPr lang="en-ZA" dirty="0">
              <a:hlinkClick r:id=""/>
            </a:endParaRPr>
          </a:p>
          <a:p>
            <a:pPr marL="0" indent="0">
              <a:buNone/>
            </a:pPr>
            <a:endParaRPr lang="en-ZA" dirty="0">
              <a:hlinkClick r:id=""/>
            </a:endParaRPr>
          </a:p>
          <a:p>
            <a:pPr marL="0" indent="0">
              <a:buNone/>
            </a:pPr>
            <a:r>
              <a:rPr lang="en-ZA" b="1" dirty="0">
                <a:hlinkClick r:id="rId2"/>
              </a:rPr>
              <a:t>Technology Trends in Shipping Intro </a:t>
            </a:r>
            <a:r>
              <a:rPr lang="en-ZA" b="1" dirty="0" smtClean="0">
                <a:hlinkClick r:id="rId2"/>
              </a:rPr>
              <a:t>Video</a:t>
            </a:r>
            <a:r>
              <a:rPr lang="en-ZA" b="1" dirty="0" smtClean="0"/>
              <a:t> (</a:t>
            </a:r>
            <a:r>
              <a:rPr lang="en-ZA" b="1" dirty="0" smtClean="0">
                <a:hlinkClick r:id="rId3" action="ppaction://hlinkfile"/>
              </a:rPr>
              <a:t>offline</a:t>
            </a:r>
            <a:r>
              <a:rPr lang="en-ZA" b="1" dirty="0" smtClean="0"/>
              <a:t>)</a:t>
            </a:r>
            <a:endParaRPr lang="en-ZA" b="1" dirty="0"/>
          </a:p>
          <a:p>
            <a:pPr marL="0" indent="0">
              <a:buNone/>
            </a:pPr>
            <a:endParaRPr lang="en-ZA" b="1" dirty="0"/>
          </a:p>
          <a:p>
            <a:pPr marL="0" indent="0">
              <a:buNone/>
            </a:pPr>
            <a:r>
              <a:rPr lang="en-ZA" b="1" dirty="0">
                <a:hlinkClick r:id="rId4"/>
              </a:rPr>
              <a:t>Connecting the </a:t>
            </a:r>
            <a:r>
              <a:rPr lang="en-ZA" b="1" dirty="0" smtClean="0">
                <a:hlinkClick r:id="rId4"/>
              </a:rPr>
              <a:t>oceans</a:t>
            </a:r>
            <a:r>
              <a:rPr lang="en-ZA" b="1" dirty="0" smtClean="0"/>
              <a:t> (</a:t>
            </a:r>
            <a:r>
              <a:rPr lang="en-ZA" b="1" dirty="0" smtClean="0">
                <a:hlinkClick r:id="rId5" action="ppaction://hlinkfile"/>
              </a:rPr>
              <a:t>offline</a:t>
            </a:r>
            <a:r>
              <a:rPr lang="en-ZA" b="1" dirty="0" smtClean="0"/>
              <a:t>)</a:t>
            </a:r>
            <a:endParaRPr lang="en-ZA" b="1" dirty="0"/>
          </a:p>
        </p:txBody>
      </p:sp>
      <p:sp>
        <p:nvSpPr>
          <p:cNvPr id="4" name="Rectangle 3"/>
          <p:cNvSpPr/>
          <p:nvPr/>
        </p:nvSpPr>
        <p:spPr>
          <a:xfrm>
            <a:off x="9950823" y="6427168"/>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Hassim</a:t>
            </a:r>
            <a:r>
              <a:rPr lang="fr-FR" dirty="0" smtClean="0">
                <a:solidFill>
                  <a:schemeClr val="bg1"/>
                </a:solidFill>
              </a:rPr>
              <a:t> Muhammad</a:t>
            </a:r>
            <a:endParaRPr lang="en-US" dirty="0">
              <a:solidFill>
                <a:schemeClr val="bg1"/>
              </a:solidFill>
            </a:endParaRPr>
          </a:p>
        </p:txBody>
      </p:sp>
    </p:spTree>
    <p:extLst>
      <p:ext uri="{BB962C8B-B14F-4D97-AF65-F5344CB8AC3E}">
        <p14:creationId xmlns:p14="http://schemas.microsoft.com/office/powerpoint/2010/main" val="396193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b="1" dirty="0"/>
              <a:t>Remote Container Management (RCM)</a:t>
            </a:r>
          </a:p>
        </p:txBody>
      </p:sp>
      <p:sp>
        <p:nvSpPr>
          <p:cNvPr id="3" name="Content Placeholder 2"/>
          <p:cNvSpPr>
            <a:spLocks noGrp="1"/>
          </p:cNvSpPr>
          <p:nvPr>
            <p:ph idx="1"/>
          </p:nvPr>
        </p:nvSpPr>
        <p:spPr/>
        <p:txBody>
          <a:bodyPr/>
          <a:lstStyle/>
          <a:p>
            <a:pPr marL="0" indent="0">
              <a:buNone/>
            </a:pPr>
            <a:r>
              <a:rPr lang="en-ZA" dirty="0"/>
              <a:t>From a desk in Maersk Line’s Copenhagen headquarters, a technician has a multi-billion dollar view. On his screen is the precise location and operational details of 270,000 refrigerated “reefer” containers, carrying anything from bananas to pharmaceuticals to sashimi-grade tuna.</a:t>
            </a:r>
          </a:p>
          <a:p>
            <a:endParaRPr lang="en-ZA" dirty="0"/>
          </a:p>
        </p:txBody>
      </p:sp>
      <p:sp>
        <p:nvSpPr>
          <p:cNvPr id="4" name="Rectangle 3"/>
          <p:cNvSpPr/>
          <p:nvPr/>
        </p:nvSpPr>
        <p:spPr>
          <a:xfrm>
            <a:off x="9829802" y="6400274"/>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Hassim</a:t>
            </a:r>
            <a:r>
              <a:rPr lang="fr-FR" dirty="0" smtClean="0">
                <a:solidFill>
                  <a:schemeClr val="bg1"/>
                </a:solidFill>
              </a:rPr>
              <a:t> Muhammad</a:t>
            </a:r>
            <a:endParaRPr lang="en-US" dirty="0">
              <a:solidFill>
                <a:schemeClr val="bg1"/>
              </a:solidFill>
            </a:endParaRPr>
          </a:p>
        </p:txBody>
      </p:sp>
    </p:spTree>
    <p:extLst>
      <p:ext uri="{BB962C8B-B14F-4D97-AF65-F5344CB8AC3E}">
        <p14:creationId xmlns:p14="http://schemas.microsoft.com/office/powerpoint/2010/main" val="475301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ZA" b="1" dirty="0"/>
              <a:t>Remote Container Management (RCM)</a:t>
            </a:r>
          </a:p>
        </p:txBody>
      </p:sp>
      <p:sp>
        <p:nvSpPr>
          <p:cNvPr id="3" name="Content Placeholder 2"/>
          <p:cNvSpPr>
            <a:spLocks noGrp="1"/>
          </p:cNvSpPr>
          <p:nvPr>
            <p:ph idx="1"/>
          </p:nvPr>
        </p:nvSpPr>
        <p:spPr/>
        <p:txBody>
          <a:bodyPr/>
          <a:lstStyle/>
          <a:p>
            <a:r>
              <a:rPr lang="en-ZA" dirty="0"/>
              <a:t>Monitors temperature &amp; humidity in the container</a:t>
            </a:r>
          </a:p>
          <a:p>
            <a:r>
              <a:rPr lang="en-ZA" dirty="0"/>
              <a:t>Handle alarms remotely</a:t>
            </a:r>
          </a:p>
          <a:p>
            <a:r>
              <a:rPr lang="en-ZA" dirty="0"/>
              <a:t>Complete faster pre-trip inspections</a:t>
            </a:r>
          </a:p>
          <a:p>
            <a:r>
              <a:rPr lang="en-ZA" dirty="0"/>
              <a:t>A container is now a digitally connected device that allows us to track where each container is across all the links in the supply chain.</a:t>
            </a:r>
          </a:p>
          <a:p>
            <a:endParaRPr lang="en-ZA" dirty="0"/>
          </a:p>
        </p:txBody>
      </p:sp>
      <p:sp>
        <p:nvSpPr>
          <p:cNvPr id="4" name="Rectangle 3"/>
          <p:cNvSpPr/>
          <p:nvPr/>
        </p:nvSpPr>
        <p:spPr>
          <a:xfrm>
            <a:off x="9829802" y="6400274"/>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Hassim</a:t>
            </a:r>
            <a:r>
              <a:rPr lang="fr-FR" dirty="0" smtClean="0">
                <a:solidFill>
                  <a:schemeClr val="bg1"/>
                </a:solidFill>
              </a:rPr>
              <a:t> Muhammad</a:t>
            </a:r>
            <a:endParaRPr lang="en-US" dirty="0">
              <a:solidFill>
                <a:schemeClr val="bg1"/>
              </a:solidFill>
            </a:endParaRPr>
          </a:p>
        </p:txBody>
      </p:sp>
    </p:spTree>
    <p:extLst>
      <p:ext uri="{BB962C8B-B14F-4D97-AF65-F5344CB8AC3E}">
        <p14:creationId xmlns:p14="http://schemas.microsoft.com/office/powerpoint/2010/main" val="1647342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7458" y="0"/>
            <a:ext cx="9457083" cy="6833002"/>
          </a:xfrm>
          <a:prstGeom prst="rect">
            <a:avLst/>
          </a:prstGeom>
        </p:spPr>
      </p:pic>
      <p:sp>
        <p:nvSpPr>
          <p:cNvPr id="3" name="Rectangle 2"/>
          <p:cNvSpPr/>
          <p:nvPr/>
        </p:nvSpPr>
        <p:spPr>
          <a:xfrm>
            <a:off x="0" y="6508918"/>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Hassim</a:t>
            </a:r>
            <a:r>
              <a:rPr lang="fr-FR" dirty="0" smtClean="0">
                <a:solidFill>
                  <a:schemeClr val="bg1"/>
                </a:solidFill>
              </a:rPr>
              <a:t> Muhammad</a:t>
            </a:r>
            <a:endParaRPr lang="en-US" dirty="0">
              <a:solidFill>
                <a:schemeClr val="bg1"/>
              </a:solidFill>
            </a:endParaRPr>
          </a:p>
        </p:txBody>
      </p:sp>
    </p:spTree>
    <p:extLst>
      <p:ext uri="{BB962C8B-B14F-4D97-AF65-F5344CB8AC3E}">
        <p14:creationId xmlns:p14="http://schemas.microsoft.com/office/powerpoint/2010/main" val="2385062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5" name="AutoShape 4" descr="http://www.welcometomaerskline.com/images/pasted-svg-317671x246.svg"/>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7" name="Picture 6"/>
          <p:cNvPicPr>
            <a:picLocks noChangeAspect="1"/>
          </p:cNvPicPr>
          <p:nvPr/>
        </p:nvPicPr>
        <p:blipFill>
          <a:blip r:embed="rId3"/>
          <a:stretch>
            <a:fillRect/>
          </a:stretch>
        </p:blipFill>
        <p:spPr>
          <a:xfrm>
            <a:off x="1193522" y="-159027"/>
            <a:ext cx="9264669" cy="7017027"/>
          </a:xfrm>
          <a:prstGeom prst="rect">
            <a:avLst/>
          </a:prstGeom>
        </p:spPr>
      </p:pic>
      <p:sp>
        <p:nvSpPr>
          <p:cNvPr id="6" name="Rectangle 5"/>
          <p:cNvSpPr/>
          <p:nvPr/>
        </p:nvSpPr>
        <p:spPr>
          <a:xfrm>
            <a:off x="9829802" y="6400274"/>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Hassim</a:t>
            </a:r>
            <a:r>
              <a:rPr lang="fr-FR" dirty="0" smtClean="0">
                <a:solidFill>
                  <a:schemeClr val="bg1"/>
                </a:solidFill>
              </a:rPr>
              <a:t> Muhammad</a:t>
            </a:r>
            <a:endParaRPr lang="en-US" dirty="0">
              <a:solidFill>
                <a:schemeClr val="bg1"/>
              </a:solidFill>
            </a:endParaRPr>
          </a:p>
        </p:txBody>
      </p:sp>
    </p:spTree>
    <p:extLst>
      <p:ext uri="{BB962C8B-B14F-4D97-AF65-F5344CB8AC3E}">
        <p14:creationId xmlns:p14="http://schemas.microsoft.com/office/powerpoint/2010/main" val="6557316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b="1" dirty="0"/>
              <a:t>Remote Container Management (RCM)</a:t>
            </a:r>
          </a:p>
        </p:txBody>
      </p:sp>
      <p:sp>
        <p:nvSpPr>
          <p:cNvPr id="3" name="Content Placeholder 2"/>
          <p:cNvSpPr>
            <a:spLocks noGrp="1"/>
          </p:cNvSpPr>
          <p:nvPr>
            <p:ph idx="1"/>
          </p:nvPr>
        </p:nvSpPr>
        <p:spPr/>
        <p:txBody>
          <a:bodyPr>
            <a:normAutofit lnSpcReduction="10000"/>
          </a:bodyPr>
          <a:lstStyle/>
          <a:p>
            <a:r>
              <a:rPr lang="en-ZA" dirty="0"/>
              <a:t>Instead of counting on human eyes and hands to inspect and monitor reefers all over the world, the technology does it instead –</a:t>
            </a:r>
          </a:p>
          <a:p>
            <a:r>
              <a:rPr lang="en-ZA" dirty="0"/>
              <a:t>Removes costs</a:t>
            </a:r>
          </a:p>
          <a:p>
            <a:r>
              <a:rPr lang="en-ZA" dirty="0"/>
              <a:t>Removes the dangers associated with people walking among container stacks and handling electricity.</a:t>
            </a:r>
          </a:p>
          <a:p>
            <a:r>
              <a:rPr lang="en-ZA" dirty="0"/>
              <a:t>If the conditions inside the container change or the reefer malfunctions, an alarm instantly appears on the screens of the RCM teams on shore. </a:t>
            </a:r>
          </a:p>
          <a:p>
            <a:r>
              <a:rPr lang="en-ZA" dirty="0"/>
              <a:t>The alarm, which describes the problem and the level of urgency, also goes to the closest local repair vendor. </a:t>
            </a:r>
          </a:p>
        </p:txBody>
      </p:sp>
      <p:sp>
        <p:nvSpPr>
          <p:cNvPr id="4" name="Rectangle 3"/>
          <p:cNvSpPr/>
          <p:nvPr/>
        </p:nvSpPr>
        <p:spPr>
          <a:xfrm>
            <a:off x="9829802" y="6400274"/>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Hassim</a:t>
            </a:r>
            <a:r>
              <a:rPr lang="fr-FR" dirty="0" smtClean="0">
                <a:solidFill>
                  <a:schemeClr val="bg1"/>
                </a:solidFill>
              </a:rPr>
              <a:t> Muhammad</a:t>
            </a:r>
            <a:endParaRPr lang="en-US" dirty="0">
              <a:solidFill>
                <a:schemeClr val="bg1"/>
              </a:solidFill>
            </a:endParaRPr>
          </a:p>
        </p:txBody>
      </p:sp>
    </p:spTree>
    <p:extLst>
      <p:ext uri="{BB962C8B-B14F-4D97-AF65-F5344CB8AC3E}">
        <p14:creationId xmlns:p14="http://schemas.microsoft.com/office/powerpoint/2010/main" val="2701249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ZA" b="1" dirty="0"/>
              <a:t>TRIZ</a:t>
            </a:r>
          </a:p>
        </p:txBody>
      </p:sp>
      <p:sp>
        <p:nvSpPr>
          <p:cNvPr id="3" name="Content Placeholder 2"/>
          <p:cNvSpPr>
            <a:spLocks noGrp="1"/>
          </p:cNvSpPr>
          <p:nvPr>
            <p:ph idx="1"/>
          </p:nvPr>
        </p:nvSpPr>
        <p:spPr/>
        <p:txBody>
          <a:bodyPr/>
          <a:lstStyle/>
          <a:p>
            <a:r>
              <a:rPr lang="en-ZA" dirty="0"/>
              <a:t>Boundary Breakdown</a:t>
            </a:r>
          </a:p>
          <a:p>
            <a:r>
              <a:rPr lang="en-ZA" dirty="0"/>
              <a:t>Customer Buying Hierarchy (competitive advantage)</a:t>
            </a:r>
          </a:p>
          <a:p>
            <a:r>
              <a:rPr lang="en-ZA" b="1" dirty="0"/>
              <a:t>Dynamization (Responsiveness, reduced risk)</a:t>
            </a:r>
          </a:p>
          <a:p>
            <a:r>
              <a:rPr lang="en-ZA" dirty="0"/>
              <a:t>Increased dimensionality (accessibility, info flow)</a:t>
            </a:r>
          </a:p>
          <a:p>
            <a:r>
              <a:rPr lang="en-ZA" dirty="0"/>
              <a:t>Increased Asymmetry (Improved communications)</a:t>
            </a:r>
          </a:p>
          <a:p>
            <a:r>
              <a:rPr lang="en-ZA" dirty="0"/>
              <a:t>Increased transparency</a:t>
            </a:r>
          </a:p>
          <a:p>
            <a:r>
              <a:rPr lang="en-ZA" b="1" dirty="0"/>
              <a:t>Decrease human involvement (errors, manual work) </a:t>
            </a:r>
          </a:p>
          <a:p>
            <a:r>
              <a:rPr lang="en-ZA" b="1" dirty="0"/>
              <a:t>Action coordination</a:t>
            </a:r>
          </a:p>
        </p:txBody>
      </p:sp>
      <p:sp>
        <p:nvSpPr>
          <p:cNvPr id="4" name="Rectangle 3"/>
          <p:cNvSpPr/>
          <p:nvPr/>
        </p:nvSpPr>
        <p:spPr>
          <a:xfrm>
            <a:off x="9829802" y="6400274"/>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Hassim</a:t>
            </a:r>
            <a:r>
              <a:rPr lang="fr-FR" dirty="0" smtClean="0">
                <a:solidFill>
                  <a:schemeClr val="bg1"/>
                </a:solidFill>
              </a:rPr>
              <a:t> Muhammad</a:t>
            </a:r>
            <a:endParaRPr lang="en-US" dirty="0">
              <a:solidFill>
                <a:schemeClr val="bg1"/>
              </a:solidFill>
            </a:endParaRPr>
          </a:p>
        </p:txBody>
      </p:sp>
    </p:spTree>
    <p:extLst>
      <p:ext uri="{BB962C8B-B14F-4D97-AF65-F5344CB8AC3E}">
        <p14:creationId xmlns:p14="http://schemas.microsoft.com/office/powerpoint/2010/main" val="2223089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ZA" b="1" dirty="0"/>
              <a:t>Unmanned Vessels</a:t>
            </a:r>
          </a:p>
        </p:txBody>
      </p:sp>
      <p:sp>
        <p:nvSpPr>
          <p:cNvPr id="3" name="Content Placeholder 2"/>
          <p:cNvSpPr>
            <a:spLocks noGrp="1"/>
          </p:cNvSpPr>
          <p:nvPr>
            <p:ph idx="1"/>
          </p:nvPr>
        </p:nvSpPr>
        <p:spPr/>
        <p:txBody>
          <a:bodyPr/>
          <a:lstStyle/>
          <a:p>
            <a:endParaRPr lang="en-ZA" dirty="0">
              <a:hlinkClick r:id="rId2"/>
            </a:endParaRPr>
          </a:p>
          <a:p>
            <a:pPr marL="0" indent="0">
              <a:buNone/>
            </a:pPr>
            <a:r>
              <a:rPr lang="en-ZA" b="1" dirty="0">
                <a:hlinkClick r:id="rId2"/>
              </a:rPr>
              <a:t>The </a:t>
            </a:r>
            <a:r>
              <a:rPr lang="en-ZA" b="1" dirty="0" smtClean="0">
                <a:hlinkClick r:id="rId2"/>
              </a:rPr>
              <a:t>Future</a:t>
            </a:r>
            <a:r>
              <a:rPr lang="en-ZA" b="1" dirty="0" smtClean="0"/>
              <a:t>  (</a:t>
            </a:r>
            <a:r>
              <a:rPr lang="en-ZA" b="1" dirty="0" smtClean="0">
                <a:hlinkClick r:id="rId3" action="ppaction://hlinkfile"/>
              </a:rPr>
              <a:t>offline</a:t>
            </a:r>
            <a:r>
              <a:rPr lang="en-ZA" b="1" dirty="0" smtClean="0"/>
              <a:t>)</a:t>
            </a:r>
            <a:endParaRPr lang="en-ZA" b="1" dirty="0"/>
          </a:p>
          <a:p>
            <a:pPr marL="0" indent="0">
              <a:buNone/>
            </a:pPr>
            <a:endParaRPr lang="en-ZA" b="1" dirty="0"/>
          </a:p>
          <a:p>
            <a:pPr marL="0" indent="0">
              <a:buNone/>
            </a:pPr>
            <a:r>
              <a:rPr lang="en-ZA" b="1" dirty="0">
                <a:hlinkClick r:id="rId4"/>
              </a:rPr>
              <a:t>We've </a:t>
            </a:r>
            <a:r>
              <a:rPr lang="en-ZA" b="1" dirty="0" smtClean="0">
                <a:hlinkClick r:id="rId4"/>
              </a:rPr>
              <a:t>Started</a:t>
            </a:r>
            <a:r>
              <a:rPr lang="en-ZA" b="1" dirty="0" smtClean="0"/>
              <a:t>  (</a:t>
            </a:r>
            <a:r>
              <a:rPr lang="en-ZA" b="1" dirty="0" smtClean="0">
                <a:hlinkClick r:id="rId5" action="ppaction://hlinkfile"/>
              </a:rPr>
              <a:t>offline</a:t>
            </a:r>
            <a:r>
              <a:rPr lang="en-ZA" b="1" dirty="0" smtClean="0"/>
              <a:t>)</a:t>
            </a:r>
            <a:endParaRPr lang="en-ZA" b="1" dirty="0"/>
          </a:p>
        </p:txBody>
      </p:sp>
      <p:sp>
        <p:nvSpPr>
          <p:cNvPr id="4" name="Rectangle 3"/>
          <p:cNvSpPr/>
          <p:nvPr/>
        </p:nvSpPr>
        <p:spPr>
          <a:xfrm>
            <a:off x="9829802" y="6400274"/>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Hassim</a:t>
            </a:r>
            <a:r>
              <a:rPr lang="fr-FR" dirty="0" smtClean="0">
                <a:solidFill>
                  <a:schemeClr val="bg1"/>
                </a:solidFill>
              </a:rPr>
              <a:t> Muhammad</a:t>
            </a:r>
            <a:endParaRPr lang="en-US" dirty="0">
              <a:solidFill>
                <a:schemeClr val="bg1"/>
              </a:solidFill>
            </a:endParaRPr>
          </a:p>
        </p:txBody>
      </p:sp>
    </p:spTree>
    <p:extLst>
      <p:ext uri="{BB962C8B-B14F-4D97-AF65-F5344CB8AC3E}">
        <p14:creationId xmlns:p14="http://schemas.microsoft.com/office/powerpoint/2010/main" val="23645684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ZA" b="1" dirty="0"/>
              <a:t>TRIZ</a:t>
            </a:r>
          </a:p>
        </p:txBody>
      </p:sp>
      <p:sp>
        <p:nvSpPr>
          <p:cNvPr id="3" name="Content Placeholder 2"/>
          <p:cNvSpPr>
            <a:spLocks noGrp="1"/>
          </p:cNvSpPr>
          <p:nvPr>
            <p:ph idx="1"/>
          </p:nvPr>
        </p:nvSpPr>
        <p:spPr/>
        <p:txBody>
          <a:bodyPr>
            <a:normAutofit/>
          </a:bodyPr>
          <a:lstStyle/>
          <a:p>
            <a:r>
              <a:rPr lang="en-ZA" dirty="0"/>
              <a:t>Boundary Breakdown</a:t>
            </a:r>
          </a:p>
          <a:p>
            <a:r>
              <a:rPr lang="en-ZA" b="1" dirty="0"/>
              <a:t>Dynamization (Responsiveness, reduced risk)</a:t>
            </a:r>
          </a:p>
          <a:p>
            <a:r>
              <a:rPr lang="en-ZA" b="1" dirty="0"/>
              <a:t>Decrease human involvement (errors, manual work) </a:t>
            </a:r>
          </a:p>
          <a:p>
            <a:r>
              <a:rPr lang="en-ZA" dirty="0"/>
              <a:t>Action coordination</a:t>
            </a:r>
          </a:p>
          <a:p>
            <a:endParaRPr lang="en-ZA" dirty="0"/>
          </a:p>
        </p:txBody>
      </p:sp>
      <p:sp>
        <p:nvSpPr>
          <p:cNvPr id="4" name="Rectangle 3"/>
          <p:cNvSpPr/>
          <p:nvPr/>
        </p:nvSpPr>
        <p:spPr>
          <a:xfrm>
            <a:off x="9829802" y="6400274"/>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Hassim</a:t>
            </a:r>
            <a:r>
              <a:rPr lang="fr-FR" dirty="0" smtClean="0">
                <a:solidFill>
                  <a:schemeClr val="bg1"/>
                </a:solidFill>
              </a:rPr>
              <a:t> Muhammad</a:t>
            </a:r>
            <a:endParaRPr lang="en-US" dirty="0">
              <a:solidFill>
                <a:schemeClr val="bg1"/>
              </a:solidFill>
            </a:endParaRPr>
          </a:p>
        </p:txBody>
      </p:sp>
    </p:spTree>
    <p:extLst>
      <p:ext uri="{BB962C8B-B14F-4D97-AF65-F5344CB8AC3E}">
        <p14:creationId xmlns:p14="http://schemas.microsoft.com/office/powerpoint/2010/main" val="1781317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Digital Innovation 1: </a:t>
            </a:r>
            <a:br>
              <a:rPr lang="en-ZA" dirty="0" smtClean="0"/>
            </a:br>
            <a:r>
              <a:rPr lang="en-ZA" dirty="0" smtClean="0"/>
              <a:t>Self driving trucks</a:t>
            </a:r>
            <a:endParaRPr lang="en-ZA" dirty="0"/>
          </a:p>
        </p:txBody>
      </p:sp>
      <p:sp>
        <p:nvSpPr>
          <p:cNvPr id="4" name="Content Placeholder 3"/>
          <p:cNvSpPr>
            <a:spLocks noGrp="1"/>
          </p:cNvSpPr>
          <p:nvPr>
            <p:ph idx="1"/>
          </p:nvPr>
        </p:nvSpPr>
        <p:spPr/>
        <p:txBody>
          <a:bodyPr>
            <a:normAutofit fontScale="85000" lnSpcReduction="20000"/>
          </a:bodyPr>
          <a:lstStyle/>
          <a:p>
            <a:r>
              <a:rPr lang="en-ZA" b="1" dirty="0"/>
              <a:t>C</a:t>
            </a:r>
            <a:r>
              <a:rPr lang="en-ZA" b="1" dirty="0" smtClean="0"/>
              <a:t>ompany: </a:t>
            </a:r>
            <a:r>
              <a:rPr lang="en-ZA" dirty="0" smtClean="0"/>
              <a:t>Uber Otto </a:t>
            </a:r>
          </a:p>
          <a:p>
            <a:r>
              <a:rPr lang="en-ZA" b="1" dirty="0" smtClean="0"/>
              <a:t>Region: </a:t>
            </a:r>
            <a:r>
              <a:rPr lang="en-ZA" dirty="0" smtClean="0"/>
              <a:t>US</a:t>
            </a:r>
          </a:p>
          <a:p>
            <a:r>
              <a:rPr lang="en-ZA" b="1" dirty="0" smtClean="0"/>
              <a:t>Disruption rating: </a:t>
            </a:r>
            <a:r>
              <a:rPr lang="en-ZA" dirty="0" smtClean="0"/>
              <a:t>5/10</a:t>
            </a:r>
          </a:p>
          <a:p>
            <a:r>
              <a:rPr lang="en-ZA" b="1" dirty="0" smtClean="0"/>
              <a:t>Problem/Opportunity: </a:t>
            </a:r>
            <a:r>
              <a:rPr lang="en-ZA" dirty="0" smtClean="0"/>
              <a:t>Truck drivers normally sleep in their truck when they are tired – this creates lots of idle or standing time for trucks. Driver fatigue also causes many fatalities. </a:t>
            </a:r>
          </a:p>
          <a:p>
            <a:r>
              <a:rPr lang="en-ZA" b="1" dirty="0" smtClean="0"/>
              <a:t>How was the innovation applied: </a:t>
            </a:r>
            <a:r>
              <a:rPr lang="en-ZA" dirty="0" smtClean="0"/>
              <a:t>Otto created </a:t>
            </a:r>
            <a:r>
              <a:rPr lang="en-ZA" dirty="0"/>
              <a:t>an autonomous </a:t>
            </a:r>
            <a:r>
              <a:rPr lang="en-ZA" dirty="0" smtClean="0"/>
              <a:t>vehicle that can safely deliver goods between two points. The driver is still required to navigate the truck onto highways and has the function to allow the driver to activate “auto </a:t>
            </a:r>
            <a:r>
              <a:rPr lang="en-ZA" dirty="0"/>
              <a:t>p</a:t>
            </a:r>
            <a:r>
              <a:rPr lang="en-ZA" dirty="0" smtClean="0"/>
              <a:t>ilot”. The underlying technology is based on satellite positioning devices which can be retrofitted to existing trucks i.e. a plug and play system.</a:t>
            </a:r>
            <a:endParaRPr lang="en-ZA" dirty="0"/>
          </a:p>
          <a:p>
            <a:pPr marL="0" indent="0">
              <a:buNone/>
            </a:pPr>
            <a:r>
              <a:rPr lang="en-ZA" sz="1300" dirty="0" smtClean="0"/>
              <a:t>Source</a:t>
            </a:r>
            <a:r>
              <a:rPr lang="en-ZA" sz="1300" dirty="0"/>
              <a:t>: </a:t>
            </a:r>
            <a:r>
              <a:rPr lang="en-ZA" sz="1300" dirty="0" smtClean="0"/>
              <a:t>Tech Crunch.com </a:t>
            </a:r>
            <a:r>
              <a:rPr lang="en-ZA" sz="1300" dirty="0"/>
              <a:t>available </a:t>
            </a:r>
            <a:r>
              <a:rPr lang="en-ZA" sz="1300" dirty="0" smtClean="0"/>
              <a:t>at </a:t>
            </a:r>
            <a:r>
              <a:rPr lang="en-ZA" sz="1300" dirty="0" smtClean="0">
                <a:hlinkClick r:id="rId2"/>
              </a:rPr>
              <a:t>https</a:t>
            </a:r>
            <a:r>
              <a:rPr lang="en-ZA" sz="1300" dirty="0">
                <a:hlinkClick r:id="rId2"/>
              </a:rPr>
              <a:t>://</a:t>
            </a:r>
            <a:r>
              <a:rPr lang="en-ZA" sz="1300" dirty="0" smtClean="0">
                <a:hlinkClick r:id="rId2"/>
              </a:rPr>
              <a:t>techcrunch.com/2016/09/27/uber-otto-freight-services-2017/</a:t>
            </a:r>
            <a:endParaRPr lang="en-ZA" sz="1300" dirty="0" smtClean="0"/>
          </a:p>
          <a:p>
            <a:pPr marL="0" indent="0">
              <a:buNone/>
            </a:pPr>
            <a:r>
              <a:rPr lang="en-ZA" sz="1300" dirty="0" smtClean="0"/>
              <a:t> </a:t>
            </a:r>
            <a:endParaRPr lang="en-ZA" dirty="0" smtClean="0"/>
          </a:p>
          <a:p>
            <a:endParaRPr lang="en-ZA" dirty="0" smtClean="0"/>
          </a:p>
          <a:p>
            <a:endParaRPr lang="en-ZA" dirty="0" smtClean="0"/>
          </a:p>
          <a:p>
            <a:endParaRPr lang="en-ZA" dirty="0" smtClean="0"/>
          </a:p>
          <a:p>
            <a:endParaRPr lang="en-ZA" dirty="0" smtClean="0"/>
          </a:p>
          <a:p>
            <a:endParaRPr lang="en-ZA" dirty="0" smtClean="0"/>
          </a:p>
          <a:p>
            <a:endParaRPr lang="en-ZA" dirty="0"/>
          </a:p>
        </p:txBody>
      </p:sp>
    </p:spTree>
    <p:extLst>
      <p:ext uri="{BB962C8B-B14F-4D97-AF65-F5344CB8AC3E}">
        <p14:creationId xmlns:p14="http://schemas.microsoft.com/office/powerpoint/2010/main" val="2335663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6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ZA" dirty="0">
              <a:solidFill>
                <a:srgbClr val="8CC63F"/>
              </a:solidFill>
            </a:endParaRPr>
          </a:p>
          <a:p>
            <a:r>
              <a:rPr lang="en-ZA" dirty="0">
                <a:solidFill>
                  <a:srgbClr val="8CC63F"/>
                </a:solidFill>
              </a:rPr>
              <a:t>G0-Jek is a hyperlocal transport, logistics and payment start-up company in Indonesia, Jakarta primarily.</a:t>
            </a:r>
          </a:p>
          <a:p>
            <a:r>
              <a:rPr lang="en-ZA" dirty="0">
                <a:solidFill>
                  <a:srgbClr val="8CC63F"/>
                </a:solidFill>
              </a:rPr>
              <a:t>Fleet size of over 200 000 drivers and includes motorcycles, cars and trucks.</a:t>
            </a:r>
          </a:p>
          <a:p>
            <a:r>
              <a:rPr lang="en-ZA" dirty="0">
                <a:solidFill>
                  <a:srgbClr val="8CC63F"/>
                </a:solidFill>
              </a:rPr>
              <a:t>What do they do???????</a:t>
            </a:r>
          </a:p>
          <a:p>
            <a:endParaRPr lang="en-ZA" dirty="0"/>
          </a:p>
        </p:txBody>
      </p:sp>
      <p:pic>
        <p:nvPicPr>
          <p:cNvPr id="6" name="Picture 6" descr="Image result for go-jek logo 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45" y="189915"/>
            <a:ext cx="4210975" cy="12443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93094" y="597159"/>
            <a:ext cx="5589037" cy="11569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4400" dirty="0">
                <a:solidFill>
                  <a:schemeClr val="bg1"/>
                </a:solidFill>
              </a:rPr>
              <a:t>Introduction</a:t>
            </a:r>
          </a:p>
        </p:txBody>
      </p:sp>
      <p:sp>
        <p:nvSpPr>
          <p:cNvPr id="5" name="Rectangle 4"/>
          <p:cNvSpPr/>
          <p:nvPr/>
        </p:nvSpPr>
        <p:spPr>
          <a:xfrm>
            <a:off x="10502152" y="6400273"/>
            <a:ext cx="1506071" cy="336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Pierre </a:t>
            </a:r>
            <a:r>
              <a:rPr lang="fr-FR" dirty="0" err="1" smtClean="0">
                <a:solidFill>
                  <a:schemeClr val="bg1"/>
                </a:solidFill>
              </a:rPr>
              <a:t>Uys</a:t>
            </a:r>
            <a:endParaRPr lang="en-US" dirty="0">
              <a:solidFill>
                <a:schemeClr val="bg1"/>
              </a:solidFill>
            </a:endParaRPr>
          </a:p>
        </p:txBody>
      </p:sp>
    </p:spTree>
    <p:extLst>
      <p:ext uri="{BB962C8B-B14F-4D97-AF65-F5344CB8AC3E}">
        <p14:creationId xmlns:p14="http://schemas.microsoft.com/office/powerpoint/2010/main" val="1019928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Digital Innovation 1: </a:t>
            </a:r>
            <a:br>
              <a:rPr lang="en-ZA" dirty="0"/>
            </a:br>
            <a:r>
              <a:rPr lang="en-ZA" dirty="0"/>
              <a:t>Self driving trucks</a:t>
            </a:r>
          </a:p>
        </p:txBody>
      </p:sp>
      <p:sp>
        <p:nvSpPr>
          <p:cNvPr id="5" name="Rectangle 4"/>
          <p:cNvSpPr/>
          <p:nvPr/>
        </p:nvSpPr>
        <p:spPr>
          <a:xfrm>
            <a:off x="9829802" y="6400274"/>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Rion Henning</a:t>
            </a:r>
            <a:endParaRPr lang="en-US" dirty="0">
              <a:solidFill>
                <a:schemeClr val="bg1"/>
              </a:solidFill>
            </a:endParaRP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36803991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smtClean="0"/>
              <a:t>TRIZ Trends for Self Driving Trucks</a:t>
            </a:r>
            <a:endParaRPr lang="en-ZA" dirty="0"/>
          </a:p>
        </p:txBody>
      </p:sp>
      <p:sp>
        <p:nvSpPr>
          <p:cNvPr id="4" name="Content Placeholder 3"/>
          <p:cNvSpPr>
            <a:spLocks noGrp="1"/>
          </p:cNvSpPr>
          <p:nvPr>
            <p:ph idx="1"/>
          </p:nvPr>
        </p:nvSpPr>
        <p:spPr/>
        <p:txBody>
          <a:bodyPr>
            <a:normAutofit/>
          </a:bodyPr>
          <a:lstStyle/>
          <a:p>
            <a:pPr marL="0" indent="0">
              <a:buNone/>
            </a:pPr>
            <a:r>
              <a:rPr lang="en-ZA" sz="1300" dirty="0" smtClean="0"/>
              <a:t> </a:t>
            </a:r>
            <a:endParaRPr lang="en-ZA" dirty="0" smtClean="0"/>
          </a:p>
          <a:p>
            <a:r>
              <a:rPr lang="en-ZA" b="1" dirty="0" err="1" smtClean="0"/>
              <a:t>Dynamization</a:t>
            </a:r>
            <a:r>
              <a:rPr lang="en-ZA" b="1" dirty="0" smtClean="0"/>
              <a:t>: </a:t>
            </a:r>
            <a:r>
              <a:rPr lang="en-ZA" dirty="0" smtClean="0"/>
              <a:t>Flexible and </a:t>
            </a:r>
            <a:r>
              <a:rPr lang="en-ZA" dirty="0" err="1" smtClean="0"/>
              <a:t>retrofitable</a:t>
            </a:r>
            <a:r>
              <a:rPr lang="en-ZA" dirty="0" smtClean="0"/>
              <a:t>. </a:t>
            </a:r>
          </a:p>
          <a:p>
            <a:r>
              <a:rPr lang="en-ZA" b="1" dirty="0" smtClean="0"/>
              <a:t>Customer Buying Hierarchy: </a:t>
            </a:r>
            <a:r>
              <a:rPr lang="en-ZA" dirty="0" smtClean="0"/>
              <a:t>Due to a shift in focus from Performance to Reliability</a:t>
            </a:r>
          </a:p>
          <a:p>
            <a:r>
              <a:rPr lang="en-ZA" b="1" dirty="0" smtClean="0"/>
              <a:t>Decreased human involvement</a:t>
            </a:r>
            <a:r>
              <a:rPr lang="en-ZA" dirty="0" smtClean="0"/>
              <a:t>: Hybrid approach without losing the human element</a:t>
            </a:r>
          </a:p>
          <a:p>
            <a:r>
              <a:rPr lang="en-ZA" b="1" dirty="0" smtClean="0"/>
              <a:t>Increased use of senses: </a:t>
            </a:r>
            <a:r>
              <a:rPr lang="en-ZA" dirty="0" smtClean="0"/>
              <a:t>a combination of human and digital senses </a:t>
            </a:r>
            <a:r>
              <a:rPr lang="en-ZA" dirty="0" err="1" smtClean="0"/>
              <a:t>ie</a:t>
            </a:r>
            <a:r>
              <a:rPr lang="en-ZA" dirty="0" smtClean="0"/>
              <a:t> GPS </a:t>
            </a:r>
            <a:r>
              <a:rPr lang="en-ZA" dirty="0" err="1" smtClean="0"/>
              <a:t>etc</a:t>
            </a:r>
            <a:endParaRPr lang="en-ZA" dirty="0" smtClean="0"/>
          </a:p>
          <a:p>
            <a:endParaRPr lang="en-ZA" dirty="0" smtClean="0"/>
          </a:p>
          <a:p>
            <a:endParaRPr lang="en-ZA" dirty="0" smtClean="0"/>
          </a:p>
          <a:p>
            <a:endParaRPr lang="en-ZA" dirty="0" smtClean="0"/>
          </a:p>
          <a:p>
            <a:endParaRPr lang="en-ZA" dirty="0" smtClean="0"/>
          </a:p>
          <a:p>
            <a:endParaRPr lang="en-ZA" dirty="0" smtClean="0"/>
          </a:p>
          <a:p>
            <a:endParaRPr lang="en-ZA" dirty="0"/>
          </a:p>
        </p:txBody>
      </p:sp>
    </p:spTree>
    <p:extLst>
      <p:ext uri="{BB962C8B-B14F-4D97-AF65-F5344CB8AC3E}">
        <p14:creationId xmlns:p14="http://schemas.microsoft.com/office/powerpoint/2010/main" val="339935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Digital Innovation 2: </a:t>
            </a:r>
            <a:br>
              <a:rPr lang="en-ZA" dirty="0" smtClean="0"/>
            </a:br>
            <a:r>
              <a:rPr lang="en-ZA" dirty="0" smtClean="0"/>
              <a:t>logistics marketplace</a:t>
            </a:r>
            <a:endParaRPr lang="en-ZA" dirty="0"/>
          </a:p>
        </p:txBody>
      </p:sp>
      <p:sp>
        <p:nvSpPr>
          <p:cNvPr id="4" name="Content Placeholder 3"/>
          <p:cNvSpPr>
            <a:spLocks noGrp="1"/>
          </p:cNvSpPr>
          <p:nvPr>
            <p:ph idx="1"/>
          </p:nvPr>
        </p:nvSpPr>
        <p:spPr/>
        <p:txBody>
          <a:bodyPr>
            <a:normAutofit fontScale="85000" lnSpcReduction="20000"/>
          </a:bodyPr>
          <a:lstStyle/>
          <a:p>
            <a:r>
              <a:rPr lang="en-ZA" b="1" dirty="0"/>
              <a:t>C</a:t>
            </a:r>
            <a:r>
              <a:rPr lang="en-ZA" b="1" dirty="0" smtClean="0"/>
              <a:t>ompany: </a:t>
            </a:r>
            <a:r>
              <a:rPr lang="en-ZA" dirty="0" smtClean="0"/>
              <a:t>DHL Global Logistics</a:t>
            </a:r>
          </a:p>
          <a:p>
            <a:r>
              <a:rPr lang="en-ZA" b="1" dirty="0" smtClean="0"/>
              <a:t>Region: </a:t>
            </a:r>
            <a:r>
              <a:rPr lang="en-ZA" dirty="0" smtClean="0"/>
              <a:t>Germany</a:t>
            </a:r>
          </a:p>
          <a:p>
            <a:r>
              <a:rPr lang="en-ZA" b="1" dirty="0" smtClean="0"/>
              <a:t>Disruption rating: </a:t>
            </a:r>
            <a:r>
              <a:rPr lang="en-ZA" dirty="0" smtClean="0"/>
              <a:t>9/10</a:t>
            </a:r>
          </a:p>
          <a:p>
            <a:r>
              <a:rPr lang="en-ZA" b="1" dirty="0" smtClean="0"/>
              <a:t>Problem/Opportunity: </a:t>
            </a:r>
            <a:r>
              <a:rPr lang="en-ZA" dirty="0" smtClean="0"/>
              <a:t>Cumbersome procurement of road transport logistics along with underutilisation of trucks and or empty truck loads </a:t>
            </a:r>
          </a:p>
          <a:p>
            <a:r>
              <a:rPr lang="en-ZA" b="1" dirty="0" smtClean="0"/>
              <a:t>How was the innovation applied: </a:t>
            </a:r>
            <a:r>
              <a:rPr lang="en-ZA" dirty="0"/>
              <a:t>DHL created a  “virtual B2B </a:t>
            </a:r>
            <a:r>
              <a:rPr lang="en-ZA" dirty="0" smtClean="0"/>
              <a:t>marketplace (Uber of Logistics) that  brings </a:t>
            </a:r>
            <a:r>
              <a:rPr lang="en-ZA" dirty="0"/>
              <a:t>together shippers and transport </a:t>
            </a:r>
            <a:r>
              <a:rPr lang="en-ZA" dirty="0" smtClean="0"/>
              <a:t>providers” Further DHL </a:t>
            </a:r>
            <a:r>
              <a:rPr lang="en-ZA" dirty="0"/>
              <a:t>states “The platform seeks to address common problems while searching for an appropriate and reliable transport service provider, such as lengthy price inquiries and comparisons, or delays in the Proof of Delivery process, by offering instant access to a large number of DHL pre-qualified and peer-rated providers for fast quotes and easy transport booking.”</a:t>
            </a:r>
          </a:p>
          <a:p>
            <a:pPr marL="0" indent="0">
              <a:buNone/>
            </a:pPr>
            <a:r>
              <a:rPr lang="en-ZA" sz="1300" dirty="0" smtClean="0"/>
              <a:t>Source</a:t>
            </a:r>
            <a:r>
              <a:rPr lang="en-ZA" sz="1300" dirty="0"/>
              <a:t>: </a:t>
            </a:r>
            <a:r>
              <a:rPr lang="en-ZA" sz="1300" dirty="0" smtClean="0"/>
              <a:t>Lloyds </a:t>
            </a:r>
            <a:r>
              <a:rPr lang="en-ZA" sz="1300" dirty="0"/>
              <a:t>loading list available at </a:t>
            </a:r>
            <a:r>
              <a:rPr lang="en-ZA" sz="1300" dirty="0">
                <a:solidFill>
                  <a:srgbClr val="FF0000"/>
                </a:solidFill>
                <a:hlinkClick r:id="rId2"/>
              </a:rPr>
              <a:t>http://www.lloydsloadinglist.com/freight-directory/news/DHL-launches-%E2%80%98disruptive%E2%80%99-road-freight-platform/67791.htm#.WDSFQr8XbEY</a:t>
            </a:r>
            <a:r>
              <a:rPr lang="en-ZA" sz="1300" dirty="0">
                <a:solidFill>
                  <a:srgbClr val="FF0000"/>
                </a:solidFill>
              </a:rPr>
              <a:t> </a:t>
            </a:r>
            <a:endParaRPr lang="en-ZA" sz="1300" dirty="0" smtClean="0">
              <a:solidFill>
                <a:srgbClr val="FF0000"/>
              </a:solidFill>
            </a:endParaRPr>
          </a:p>
          <a:p>
            <a:endParaRPr lang="en-ZA" dirty="0" smtClean="0"/>
          </a:p>
          <a:p>
            <a:endParaRPr lang="en-ZA" dirty="0" smtClean="0"/>
          </a:p>
          <a:p>
            <a:endParaRPr lang="en-ZA" dirty="0" smtClean="0"/>
          </a:p>
          <a:p>
            <a:endParaRPr lang="en-ZA" dirty="0" smtClean="0"/>
          </a:p>
          <a:p>
            <a:endParaRPr lang="en-ZA" dirty="0" smtClean="0"/>
          </a:p>
          <a:p>
            <a:endParaRPr lang="en-ZA" dirty="0" smtClean="0"/>
          </a:p>
          <a:p>
            <a:endParaRPr lang="en-ZA" dirty="0"/>
          </a:p>
        </p:txBody>
      </p:sp>
    </p:spTree>
    <p:extLst>
      <p:ext uri="{BB962C8B-B14F-4D97-AF65-F5344CB8AC3E}">
        <p14:creationId xmlns:p14="http://schemas.microsoft.com/office/powerpoint/2010/main" val="413686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TRIZ Trends for Logistics Marketplace</a:t>
            </a:r>
            <a:endParaRPr lang="en-ZA" dirty="0"/>
          </a:p>
        </p:txBody>
      </p:sp>
      <p:sp>
        <p:nvSpPr>
          <p:cNvPr id="4" name="Content Placeholder 3"/>
          <p:cNvSpPr>
            <a:spLocks noGrp="1"/>
          </p:cNvSpPr>
          <p:nvPr>
            <p:ph idx="1"/>
          </p:nvPr>
        </p:nvSpPr>
        <p:spPr/>
        <p:txBody>
          <a:bodyPr>
            <a:normAutofit/>
          </a:bodyPr>
          <a:lstStyle/>
          <a:p>
            <a:pPr marL="0" indent="0">
              <a:buNone/>
            </a:pPr>
            <a:r>
              <a:rPr lang="en-ZA" sz="1300" dirty="0" smtClean="0"/>
              <a:t> </a:t>
            </a:r>
            <a:endParaRPr lang="en-ZA" dirty="0" smtClean="0"/>
          </a:p>
          <a:p>
            <a:r>
              <a:rPr lang="en-ZA" b="1" dirty="0" err="1" smtClean="0"/>
              <a:t>Boundry</a:t>
            </a:r>
            <a:r>
              <a:rPr lang="en-ZA" b="1" dirty="0" smtClean="0"/>
              <a:t> Breakdown: </a:t>
            </a:r>
            <a:r>
              <a:rPr lang="en-ZA" dirty="0" smtClean="0"/>
              <a:t>in traditional procurement</a:t>
            </a:r>
          </a:p>
          <a:p>
            <a:r>
              <a:rPr lang="en-ZA" b="1" dirty="0" err="1" smtClean="0"/>
              <a:t>Dynamization</a:t>
            </a:r>
            <a:r>
              <a:rPr lang="en-ZA" b="1" dirty="0" smtClean="0"/>
              <a:t>: </a:t>
            </a:r>
            <a:r>
              <a:rPr lang="en-ZA" dirty="0" smtClean="0"/>
              <a:t>Flexible and easily implemented</a:t>
            </a:r>
          </a:p>
          <a:p>
            <a:r>
              <a:rPr lang="en-ZA" b="1" dirty="0" smtClean="0"/>
              <a:t>Decreased human involvement</a:t>
            </a:r>
            <a:r>
              <a:rPr lang="en-ZA" dirty="0" smtClean="0"/>
              <a:t>: moving from traditional to digitised procurement</a:t>
            </a:r>
          </a:p>
          <a:p>
            <a:endParaRPr lang="en-ZA" dirty="0" smtClean="0"/>
          </a:p>
          <a:p>
            <a:endParaRPr lang="en-ZA" dirty="0" smtClean="0"/>
          </a:p>
          <a:p>
            <a:endParaRPr lang="en-ZA" dirty="0" smtClean="0"/>
          </a:p>
          <a:p>
            <a:endParaRPr lang="en-ZA" dirty="0" smtClean="0"/>
          </a:p>
          <a:p>
            <a:endParaRPr lang="en-ZA" dirty="0" smtClean="0"/>
          </a:p>
          <a:p>
            <a:endParaRPr lang="en-ZA" dirty="0"/>
          </a:p>
        </p:txBody>
      </p:sp>
    </p:spTree>
    <p:extLst>
      <p:ext uri="{BB962C8B-B14F-4D97-AF65-F5344CB8AC3E}">
        <p14:creationId xmlns:p14="http://schemas.microsoft.com/office/powerpoint/2010/main" val="1896838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pic>
        <p:nvPicPr>
          <p:cNvPr id="4" name="Content Placeholder 3"/>
          <p:cNvPicPr>
            <a:picLocks noGrp="1" noChangeAspect="1"/>
          </p:cNvPicPr>
          <p:nvPr>
            <p:ph idx="1"/>
          </p:nvPr>
        </p:nvPicPr>
        <p:blipFill>
          <a:blip r:embed="rId2"/>
          <a:stretch>
            <a:fillRect/>
          </a:stretch>
        </p:blipFill>
        <p:spPr>
          <a:xfrm>
            <a:off x="0" y="0"/>
            <a:ext cx="12193858" cy="6858000"/>
          </a:xfrm>
          <a:prstGeom prst="rect">
            <a:avLst/>
          </a:prstGeom>
        </p:spPr>
      </p:pic>
      <p:sp>
        <p:nvSpPr>
          <p:cNvPr id="5" name="Rectangle 4"/>
          <p:cNvSpPr/>
          <p:nvPr/>
        </p:nvSpPr>
        <p:spPr>
          <a:xfrm>
            <a:off x="-134469" y="6413721"/>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Jakkie</a:t>
            </a:r>
            <a:r>
              <a:rPr lang="fr-FR" dirty="0" smtClean="0">
                <a:solidFill>
                  <a:schemeClr val="bg1"/>
                </a:solidFill>
              </a:rPr>
              <a:t> Coetzee</a:t>
            </a:r>
            <a:endParaRPr lang="en-US" dirty="0">
              <a:solidFill>
                <a:schemeClr val="bg1"/>
              </a:solidFill>
            </a:endParaRPr>
          </a:p>
        </p:txBody>
      </p:sp>
    </p:spTree>
    <p:extLst>
      <p:ext uri="{BB962C8B-B14F-4D97-AF65-F5344CB8AC3E}">
        <p14:creationId xmlns:p14="http://schemas.microsoft.com/office/powerpoint/2010/main" val="2244328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pic>
        <p:nvPicPr>
          <p:cNvPr id="4" name="Content Placeholder 3"/>
          <p:cNvPicPr>
            <a:picLocks noGrp="1" noChangeAspect="1"/>
          </p:cNvPicPr>
          <p:nvPr>
            <p:ph idx="1"/>
          </p:nvPr>
        </p:nvPicPr>
        <p:blipFill>
          <a:blip r:embed="rId2"/>
          <a:stretch>
            <a:fillRect/>
          </a:stretch>
        </p:blipFill>
        <p:spPr>
          <a:xfrm>
            <a:off x="0" y="0"/>
            <a:ext cx="12179005" cy="6858000"/>
          </a:xfrm>
          <a:prstGeom prst="rect">
            <a:avLst/>
          </a:prstGeom>
        </p:spPr>
      </p:pic>
      <p:sp>
        <p:nvSpPr>
          <p:cNvPr id="5" name="Rectangle 4"/>
          <p:cNvSpPr/>
          <p:nvPr/>
        </p:nvSpPr>
        <p:spPr>
          <a:xfrm>
            <a:off x="-134469" y="6413721"/>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Jakkie</a:t>
            </a:r>
            <a:r>
              <a:rPr lang="fr-FR" dirty="0" smtClean="0">
                <a:solidFill>
                  <a:schemeClr val="bg1"/>
                </a:solidFill>
              </a:rPr>
              <a:t> Coetzee</a:t>
            </a:r>
            <a:endParaRPr lang="en-US" dirty="0">
              <a:solidFill>
                <a:schemeClr val="bg1"/>
              </a:solidFill>
            </a:endParaRPr>
          </a:p>
        </p:txBody>
      </p:sp>
    </p:spTree>
    <p:extLst>
      <p:ext uri="{BB962C8B-B14F-4D97-AF65-F5344CB8AC3E}">
        <p14:creationId xmlns:p14="http://schemas.microsoft.com/office/powerpoint/2010/main" val="182581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pic>
        <p:nvPicPr>
          <p:cNvPr id="4" name="Content Placeholder 3"/>
          <p:cNvPicPr>
            <a:picLocks noGrp="1" noChangeAspect="1"/>
          </p:cNvPicPr>
          <p:nvPr>
            <p:ph idx="1"/>
          </p:nvPr>
        </p:nvPicPr>
        <p:blipFill>
          <a:blip r:embed="rId2"/>
          <a:stretch>
            <a:fillRect/>
          </a:stretch>
        </p:blipFill>
        <p:spPr>
          <a:xfrm>
            <a:off x="0" y="0"/>
            <a:ext cx="12192000" cy="6873680"/>
          </a:xfrm>
          <a:prstGeom prst="rect">
            <a:avLst/>
          </a:prstGeom>
        </p:spPr>
      </p:pic>
      <p:sp>
        <p:nvSpPr>
          <p:cNvPr id="5" name="Rectangle 4"/>
          <p:cNvSpPr/>
          <p:nvPr/>
        </p:nvSpPr>
        <p:spPr>
          <a:xfrm>
            <a:off x="-134469" y="6413721"/>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Jakkie</a:t>
            </a:r>
            <a:r>
              <a:rPr lang="fr-FR" dirty="0" smtClean="0">
                <a:solidFill>
                  <a:schemeClr val="bg1"/>
                </a:solidFill>
              </a:rPr>
              <a:t> Coetzee</a:t>
            </a:r>
            <a:endParaRPr lang="en-US" dirty="0">
              <a:solidFill>
                <a:schemeClr val="bg1"/>
              </a:solidFill>
            </a:endParaRPr>
          </a:p>
        </p:txBody>
      </p:sp>
    </p:spTree>
    <p:extLst>
      <p:ext uri="{BB962C8B-B14F-4D97-AF65-F5344CB8AC3E}">
        <p14:creationId xmlns:p14="http://schemas.microsoft.com/office/powerpoint/2010/main" val="3005072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8000" b="-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9011998" cy="687676"/>
          </a:xfrm>
        </p:spPr>
        <p:txBody>
          <a:bodyPr>
            <a:normAutofit/>
          </a:bodyPr>
          <a:lstStyle/>
          <a:p>
            <a:r>
              <a:rPr lang="en-ZA" sz="3600" dirty="0">
                <a:latin typeface="Arial" panose="020B0604020202020204" pitchFamily="34" charset="0"/>
                <a:cs typeface="Arial" panose="020B0604020202020204" pitchFamily="34" charset="0"/>
              </a:rPr>
              <a:t>How it works</a:t>
            </a:r>
          </a:p>
        </p:txBody>
      </p:sp>
      <p:sp>
        <p:nvSpPr>
          <p:cNvPr id="4" name="Content Placeholder 3"/>
          <p:cNvSpPr>
            <a:spLocks noGrp="1"/>
          </p:cNvSpPr>
          <p:nvPr>
            <p:ph idx="1"/>
          </p:nvPr>
        </p:nvSpPr>
        <p:spPr>
          <a:xfrm>
            <a:off x="1069848" y="1160585"/>
            <a:ext cx="10058400" cy="5485875"/>
          </a:xfrm>
        </p:spPr>
        <p:txBody>
          <a:bodyPr>
            <a:normAutofit/>
          </a:bodyPr>
          <a:lstStyle/>
          <a:p>
            <a:r>
              <a:rPr lang="en-ZA" sz="2400" dirty="0">
                <a:latin typeface="Arial" panose="020B0604020202020204" pitchFamily="34" charset="0"/>
                <a:cs typeface="Arial" panose="020B0604020202020204" pitchFamily="34" charset="0"/>
                <a:hlinkClick r:id="rId3"/>
              </a:rPr>
              <a:t>www.bidship.co.za</a:t>
            </a:r>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pPr marL="0" indent="0">
              <a:buNone/>
            </a:pPr>
            <a:endParaRPr lang="en-ZA" sz="2400" dirty="0">
              <a:latin typeface="Arial" panose="020B0604020202020204" pitchFamily="34" charset="0"/>
              <a:cs typeface="Arial" panose="020B0604020202020204" pitchFamily="34" charset="0"/>
            </a:endParaRPr>
          </a:p>
          <a:p>
            <a:r>
              <a:rPr lang="en-ZA" sz="2400" dirty="0">
                <a:latin typeface="Arial" panose="020B0604020202020204" pitchFamily="34" charset="0"/>
                <a:cs typeface="Arial" panose="020B0604020202020204" pitchFamily="34" charset="0"/>
                <a:hlinkClick r:id="rId4"/>
              </a:rPr>
              <a:t>https://</a:t>
            </a:r>
            <a:r>
              <a:rPr lang="en-ZA" sz="2400" dirty="0" smtClean="0">
                <a:latin typeface="Arial" panose="020B0604020202020204" pitchFamily="34" charset="0"/>
                <a:cs typeface="Arial" panose="020B0604020202020204" pitchFamily="34" charset="0"/>
                <a:hlinkClick r:id="rId4"/>
              </a:rPr>
              <a:t>www.youtube.com/watch?v=mK9fBO36F3E</a:t>
            </a:r>
            <a:r>
              <a:rPr lang="en-ZA" sz="2400" dirty="0" smtClean="0">
                <a:latin typeface="Arial" panose="020B0604020202020204" pitchFamily="34" charset="0"/>
                <a:cs typeface="Arial" panose="020B0604020202020204" pitchFamily="34" charset="0"/>
              </a:rPr>
              <a:t> (</a:t>
            </a:r>
            <a:r>
              <a:rPr lang="en-ZA" sz="2400" dirty="0" smtClean="0">
                <a:latin typeface="Arial" panose="020B0604020202020204" pitchFamily="34" charset="0"/>
                <a:cs typeface="Arial" panose="020B0604020202020204" pitchFamily="34" charset="0"/>
                <a:hlinkClick r:id="rId5" action="ppaction://hlinkfile"/>
              </a:rPr>
              <a:t>offline</a:t>
            </a:r>
            <a:r>
              <a:rPr lang="en-ZA" sz="2400" dirty="0" smtClean="0">
                <a:latin typeface="Arial" panose="020B0604020202020204" pitchFamily="34" charset="0"/>
                <a:cs typeface="Arial" panose="020B0604020202020204" pitchFamily="34" charset="0"/>
              </a:rPr>
              <a:t>)</a:t>
            </a:r>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5646" y="6213764"/>
            <a:ext cx="2316354" cy="64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4450" y="1699903"/>
            <a:ext cx="478155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34469" y="6413721"/>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bg1"/>
                </a:solidFill>
              </a:rPr>
              <a:t>Jakkie</a:t>
            </a:r>
            <a:r>
              <a:rPr lang="fr-FR" dirty="0" smtClean="0">
                <a:solidFill>
                  <a:schemeClr val="bg1"/>
                </a:solidFill>
              </a:rPr>
              <a:t> Coetzee</a:t>
            </a:r>
            <a:endParaRPr lang="en-US" dirty="0">
              <a:solidFill>
                <a:schemeClr val="bg1"/>
              </a:solidFill>
            </a:endParaRPr>
          </a:p>
        </p:txBody>
      </p:sp>
    </p:spTree>
    <p:extLst>
      <p:ext uri="{BB962C8B-B14F-4D97-AF65-F5344CB8AC3E}">
        <p14:creationId xmlns:p14="http://schemas.microsoft.com/office/powerpoint/2010/main" val="22212533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12"/>
          <p:cNvSpPr txBox="1">
            <a:spLocks noChangeArrowheads="1"/>
          </p:cNvSpPr>
          <p:nvPr/>
        </p:nvSpPr>
        <p:spPr bwMode="auto">
          <a:xfrm>
            <a:off x="1524001" y="7819"/>
            <a:ext cx="9143999"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spcBef>
                <a:spcPct val="0"/>
              </a:spcBef>
              <a:buNone/>
            </a:pPr>
            <a:r>
              <a:rPr lang="en-US" altLang="en-US" sz="3600" kern="0" dirty="0">
                <a:latin typeface="Arial" charset="0"/>
              </a:rPr>
              <a:t>  The Company</a:t>
            </a:r>
          </a:p>
          <a:p>
            <a:pPr defTabSz="914400" eaLnBrk="1" hangingPunct="1">
              <a:spcBef>
                <a:spcPct val="0"/>
              </a:spcBef>
              <a:buNone/>
            </a:pPr>
            <a:endParaRPr lang="en-US" altLang="en-US" sz="2800" kern="0" dirty="0">
              <a:latin typeface="Arial" charset="0"/>
            </a:endParaRPr>
          </a:p>
          <a:p>
            <a:pPr marL="285750" indent="-285750" defTabSz="914400" eaLnBrk="1" hangingPunct="1">
              <a:spcBef>
                <a:spcPct val="0"/>
              </a:spcBef>
            </a:pPr>
            <a:r>
              <a:rPr lang="en-US" altLang="en-US" sz="2800" kern="0" dirty="0">
                <a:latin typeface="Arial" charset="0"/>
              </a:rPr>
              <a:t>Est. 2008</a:t>
            </a:r>
          </a:p>
          <a:p>
            <a:pPr marL="285750" indent="-285750" defTabSz="914400" eaLnBrk="1" hangingPunct="1">
              <a:spcBef>
                <a:spcPct val="0"/>
              </a:spcBef>
            </a:pPr>
            <a:r>
              <a:rPr lang="en-US" altLang="en-US" sz="2800" kern="0" dirty="0">
                <a:latin typeface="Arial" charset="0"/>
              </a:rPr>
              <a:t>Headquarters: Quebec, Canada</a:t>
            </a:r>
          </a:p>
          <a:p>
            <a:pPr marL="285750" indent="-285750" defTabSz="914400" eaLnBrk="1" hangingPunct="1">
              <a:spcBef>
                <a:spcPct val="0"/>
              </a:spcBef>
            </a:pPr>
            <a:r>
              <a:rPr lang="en-US" altLang="en-US" sz="2800" kern="0" dirty="0">
                <a:solidFill>
                  <a:srgbClr val="FF0000"/>
                </a:solidFill>
                <a:latin typeface="Arial" charset="0"/>
              </a:rPr>
              <a:t>TRIZ Trends:</a:t>
            </a:r>
          </a:p>
          <a:p>
            <a:pPr marL="514350" indent="-514350" defTabSz="914400" eaLnBrk="1" hangingPunct="1">
              <a:spcBef>
                <a:spcPct val="0"/>
              </a:spcBef>
              <a:buFont typeface="Arial" charset="0"/>
              <a:buAutoNum type="arabicPeriod"/>
            </a:pPr>
            <a:r>
              <a:rPr lang="en-US" altLang="en-US" sz="2800" kern="0" dirty="0">
                <a:solidFill>
                  <a:srgbClr val="FF0000"/>
                </a:solidFill>
                <a:latin typeface="Arial" charset="0"/>
              </a:rPr>
              <a:t>Decreasing human involvement</a:t>
            </a:r>
          </a:p>
          <a:p>
            <a:pPr marL="514350" indent="-514350" defTabSz="914400" eaLnBrk="1" hangingPunct="1">
              <a:spcBef>
                <a:spcPct val="0"/>
              </a:spcBef>
              <a:buFont typeface="Arial" charset="0"/>
              <a:buAutoNum type="arabicPeriod"/>
            </a:pPr>
            <a:r>
              <a:rPr lang="en-US" altLang="en-US" sz="2800" kern="0" dirty="0">
                <a:solidFill>
                  <a:srgbClr val="FF0000"/>
                </a:solidFill>
                <a:latin typeface="Arial" charset="0"/>
              </a:rPr>
              <a:t>Adding dimensions</a:t>
            </a:r>
          </a:p>
          <a:p>
            <a:pPr defTabSz="914400" eaLnBrk="1" hangingPunct="1">
              <a:spcBef>
                <a:spcPct val="0"/>
              </a:spcBef>
              <a:buNone/>
            </a:pPr>
            <a:endParaRPr lang="en-US" altLang="en-US" sz="2800" kern="0" dirty="0">
              <a:latin typeface="Arial" charset="0"/>
            </a:endParaRPr>
          </a:p>
          <a:p>
            <a:pPr algn="ctr" defTabSz="914400" eaLnBrk="1" hangingPunct="1">
              <a:spcBef>
                <a:spcPct val="0"/>
              </a:spcBef>
              <a:buNone/>
            </a:pPr>
            <a:r>
              <a:rPr lang="en-US" altLang="en-US" kern="0" dirty="0">
                <a:solidFill>
                  <a:srgbClr val="0070C0"/>
                </a:solidFill>
                <a:latin typeface="Arial" charset="0"/>
              </a:rPr>
              <a:t>Mission: to free human hands from tedious task, so companies and workers can focus where they truly create value.</a:t>
            </a:r>
            <a:endParaRPr lang="en-US" altLang="en-US" kern="0" dirty="0">
              <a:latin typeface="Arial" charset="0"/>
            </a:endParaRPr>
          </a:p>
          <a:p>
            <a:pPr defTabSz="914400" eaLnBrk="1" hangingPunct="1">
              <a:spcBef>
                <a:spcPct val="0"/>
              </a:spcBef>
              <a:buNone/>
            </a:pPr>
            <a:endParaRPr lang="en-US" altLang="en-US" sz="1600" kern="0" dirty="0">
              <a:latin typeface="Arial" charset="0"/>
            </a:endParaRPr>
          </a:p>
          <a:p>
            <a:pPr marL="285750" indent="-285750" defTabSz="914400" eaLnBrk="1" hangingPunct="1">
              <a:spcBef>
                <a:spcPct val="0"/>
              </a:spcBef>
            </a:pPr>
            <a:endParaRPr lang="en-US" altLang="en-US" sz="1600" kern="0" dirty="0">
              <a:latin typeface="Arial" charset="0"/>
            </a:endParaRPr>
          </a:p>
          <a:p>
            <a:pPr defTabSz="914400" eaLnBrk="1" hangingPunct="1">
              <a:spcBef>
                <a:spcPct val="0"/>
              </a:spcBef>
              <a:buNone/>
            </a:pPr>
            <a:endParaRPr lang="en-US" altLang="en-US" sz="3600" kern="0" dirty="0">
              <a:latin typeface="Arial" charset="0"/>
            </a:endParaRPr>
          </a:p>
          <a:p>
            <a:pPr defTabSz="914400" eaLnBrk="1" hangingPunct="1">
              <a:spcBef>
                <a:spcPct val="0"/>
              </a:spcBef>
              <a:buNone/>
            </a:pPr>
            <a:endParaRPr lang="en-US" altLang="en-US" sz="3600" kern="0" dirty="0">
              <a:latin typeface="Arial"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4976" y="4796659"/>
            <a:ext cx="134302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34469" y="6413721"/>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tx1"/>
                </a:solidFill>
              </a:rPr>
              <a:t>Jakkie</a:t>
            </a:r>
            <a:r>
              <a:rPr lang="fr-FR" dirty="0" smtClean="0">
                <a:solidFill>
                  <a:schemeClr val="tx1"/>
                </a:solidFill>
              </a:rPr>
              <a:t> Coetzee</a:t>
            </a:r>
            <a:endParaRPr lang="en-US" dirty="0">
              <a:solidFill>
                <a:schemeClr val="tx1"/>
              </a:solidFill>
            </a:endParaRPr>
          </a:p>
        </p:txBody>
      </p:sp>
    </p:spTree>
    <p:extLst>
      <p:ext uri="{BB962C8B-B14F-4D97-AF65-F5344CB8AC3E}">
        <p14:creationId xmlns:p14="http://schemas.microsoft.com/office/powerpoint/2010/main" val="2670156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12"/>
          <p:cNvSpPr txBox="1">
            <a:spLocks noChangeArrowheads="1"/>
          </p:cNvSpPr>
          <p:nvPr/>
        </p:nvSpPr>
        <p:spPr bwMode="auto">
          <a:xfrm>
            <a:off x="1524001" y="7819"/>
            <a:ext cx="9143999" cy="681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spcBef>
                <a:spcPct val="0"/>
              </a:spcBef>
              <a:buNone/>
            </a:pPr>
            <a:r>
              <a:rPr lang="en-US" altLang="en-US" sz="3600" kern="0" dirty="0">
                <a:latin typeface="Arial" charset="0"/>
              </a:rPr>
              <a:t>  Products</a:t>
            </a:r>
          </a:p>
          <a:p>
            <a:pPr defTabSz="914400" eaLnBrk="1" hangingPunct="1">
              <a:spcBef>
                <a:spcPct val="0"/>
              </a:spcBef>
              <a:buNone/>
            </a:pPr>
            <a:endParaRPr lang="en-US" altLang="en-US" sz="3600" kern="0" dirty="0">
              <a:latin typeface="Arial" charset="0"/>
            </a:endParaRPr>
          </a:p>
          <a:p>
            <a:pPr defTabSz="914400" eaLnBrk="1" hangingPunct="1">
              <a:spcBef>
                <a:spcPct val="0"/>
              </a:spcBef>
              <a:buNone/>
            </a:pPr>
            <a:endParaRPr lang="en-US" altLang="en-US" sz="3600" kern="0" dirty="0">
              <a:latin typeface="Arial" charset="0"/>
            </a:endParaRPr>
          </a:p>
          <a:p>
            <a:pPr defTabSz="914400" eaLnBrk="1" hangingPunct="1">
              <a:spcBef>
                <a:spcPct val="0"/>
              </a:spcBef>
              <a:buNone/>
            </a:pPr>
            <a:endParaRPr lang="en-US" altLang="en-US" sz="1600" b="1" kern="0" dirty="0">
              <a:latin typeface="Arial" charset="0"/>
            </a:endParaRPr>
          </a:p>
          <a:p>
            <a:pPr defTabSz="914400" eaLnBrk="1" hangingPunct="1">
              <a:spcBef>
                <a:spcPct val="0"/>
              </a:spcBef>
              <a:buNone/>
            </a:pPr>
            <a:endParaRPr lang="en-US" altLang="en-US" sz="1600" b="1" kern="0" dirty="0">
              <a:latin typeface="Arial" charset="0"/>
            </a:endParaRPr>
          </a:p>
          <a:p>
            <a:pPr defTabSz="914400" eaLnBrk="1" hangingPunct="1">
              <a:spcBef>
                <a:spcPct val="0"/>
              </a:spcBef>
              <a:buNone/>
            </a:pPr>
            <a:endParaRPr lang="en-US" altLang="en-US" sz="1600" b="1" kern="0" dirty="0">
              <a:latin typeface="Arial" charset="0"/>
            </a:endParaRPr>
          </a:p>
          <a:p>
            <a:pPr defTabSz="914400" eaLnBrk="1" hangingPunct="1">
              <a:spcBef>
                <a:spcPct val="0"/>
              </a:spcBef>
              <a:buNone/>
            </a:pPr>
            <a:endParaRPr lang="en-US" altLang="en-US" sz="1600" b="1" kern="0" dirty="0">
              <a:latin typeface="Arial" charset="0"/>
            </a:endParaRPr>
          </a:p>
          <a:p>
            <a:pPr defTabSz="914400" eaLnBrk="1" hangingPunct="1">
              <a:spcBef>
                <a:spcPct val="0"/>
              </a:spcBef>
              <a:buNone/>
            </a:pPr>
            <a:endParaRPr lang="en-US" altLang="en-US" sz="1600" b="1" kern="0" dirty="0">
              <a:latin typeface="Arial" charset="0"/>
            </a:endParaRPr>
          </a:p>
          <a:p>
            <a:pPr defTabSz="914400" eaLnBrk="1" hangingPunct="1">
              <a:spcBef>
                <a:spcPct val="0"/>
              </a:spcBef>
              <a:buNone/>
            </a:pPr>
            <a:endParaRPr lang="en-US" altLang="en-US" sz="1600" b="1" kern="0" dirty="0">
              <a:latin typeface="Arial" charset="0"/>
            </a:endParaRPr>
          </a:p>
          <a:p>
            <a:pPr defTabSz="914400" eaLnBrk="1" hangingPunct="1">
              <a:spcBef>
                <a:spcPct val="0"/>
              </a:spcBef>
              <a:buNone/>
            </a:pPr>
            <a:endParaRPr lang="en-US" altLang="en-US" sz="1600" b="1" kern="0" dirty="0">
              <a:latin typeface="Arial" charset="0"/>
            </a:endParaRPr>
          </a:p>
          <a:p>
            <a:pPr defTabSz="914400" eaLnBrk="1" hangingPunct="1">
              <a:spcBef>
                <a:spcPct val="0"/>
              </a:spcBef>
              <a:buNone/>
            </a:pPr>
            <a:endParaRPr lang="en-US" altLang="en-US" sz="1600" b="1" kern="0" dirty="0">
              <a:latin typeface="Arial" charset="0"/>
            </a:endParaRPr>
          </a:p>
          <a:p>
            <a:pPr defTabSz="914400" eaLnBrk="1" hangingPunct="1">
              <a:spcBef>
                <a:spcPct val="0"/>
              </a:spcBef>
              <a:buNone/>
            </a:pPr>
            <a:endParaRPr lang="en-US" altLang="en-US" sz="1600" b="1" kern="0" dirty="0">
              <a:latin typeface="Arial" charset="0"/>
            </a:endParaRPr>
          </a:p>
          <a:p>
            <a:pPr defTabSz="914400" eaLnBrk="1" hangingPunct="1">
              <a:spcBef>
                <a:spcPct val="0"/>
              </a:spcBef>
              <a:buNone/>
            </a:pPr>
            <a:r>
              <a:rPr lang="en-US" altLang="en-US" sz="1600" kern="0" dirty="0">
                <a:latin typeface="Arial" charset="0"/>
              </a:rPr>
              <a:t>  2 Finger adaptive robot grippers		3 Finger adaptive robot grippers</a:t>
            </a:r>
          </a:p>
          <a:p>
            <a:pPr defTabSz="914400" eaLnBrk="1" hangingPunct="1">
              <a:spcBef>
                <a:spcPct val="0"/>
              </a:spcBef>
              <a:buNone/>
            </a:pPr>
            <a:endParaRPr lang="en-US" altLang="en-US" sz="1600" kern="0" dirty="0">
              <a:latin typeface="Arial" charset="0"/>
            </a:endParaRPr>
          </a:p>
          <a:p>
            <a:pPr defTabSz="914400" eaLnBrk="1" hangingPunct="1">
              <a:spcBef>
                <a:spcPct val="0"/>
              </a:spcBef>
              <a:buNone/>
            </a:pPr>
            <a:endParaRPr lang="en-US" altLang="en-US" sz="1600" kern="0" dirty="0">
              <a:latin typeface="Arial" charset="0"/>
            </a:endParaRPr>
          </a:p>
          <a:p>
            <a:pPr defTabSz="914400" eaLnBrk="1" hangingPunct="1">
              <a:spcBef>
                <a:spcPct val="0"/>
              </a:spcBef>
              <a:buNone/>
            </a:pPr>
            <a:endParaRPr lang="en-US" altLang="en-US" sz="1600" kern="0" dirty="0">
              <a:latin typeface="Arial" charset="0"/>
            </a:endParaRPr>
          </a:p>
          <a:p>
            <a:pPr defTabSz="914400" eaLnBrk="1" hangingPunct="1">
              <a:spcBef>
                <a:spcPct val="0"/>
              </a:spcBef>
              <a:buNone/>
            </a:pPr>
            <a:r>
              <a:rPr lang="en-US" altLang="en-US" sz="1600" kern="0" dirty="0">
                <a:latin typeface="Arial" charset="0"/>
              </a:rPr>
              <a:t>				</a:t>
            </a:r>
            <a:r>
              <a:rPr lang="en-US" altLang="en-US" sz="900" kern="0" dirty="0">
                <a:solidFill>
                  <a:srgbClr val="FF0000"/>
                </a:solidFill>
                <a:latin typeface="Arial" charset="0"/>
              </a:rPr>
              <a:t>/</a:t>
            </a:r>
          </a:p>
          <a:p>
            <a:pPr defTabSz="914400" eaLnBrk="1" hangingPunct="1">
              <a:spcBef>
                <a:spcPct val="0"/>
              </a:spcBef>
              <a:buNone/>
            </a:pPr>
            <a:endParaRPr lang="en-US" altLang="en-US" sz="1600" kern="0" dirty="0">
              <a:latin typeface="Arial" charset="0"/>
            </a:endParaRPr>
          </a:p>
          <a:p>
            <a:pPr defTabSz="914400" eaLnBrk="1" hangingPunct="1">
              <a:spcBef>
                <a:spcPct val="0"/>
              </a:spcBef>
              <a:buNone/>
            </a:pPr>
            <a:r>
              <a:rPr lang="en-US" altLang="en-US" sz="1600" kern="0" dirty="0">
                <a:latin typeface="Arial" charset="0"/>
              </a:rPr>
              <a:t>					</a:t>
            </a:r>
          </a:p>
          <a:p>
            <a:pPr defTabSz="914400" eaLnBrk="1" hangingPunct="1">
              <a:spcBef>
                <a:spcPct val="0"/>
              </a:spcBef>
              <a:buNone/>
            </a:pPr>
            <a:r>
              <a:rPr lang="en-US" altLang="en-US" sz="1600" kern="0" dirty="0">
                <a:latin typeface="Arial" charset="0"/>
              </a:rPr>
              <a:t>					</a:t>
            </a:r>
          </a:p>
          <a:p>
            <a:pPr defTabSz="914400" eaLnBrk="1" hangingPunct="1">
              <a:spcBef>
                <a:spcPct val="0"/>
              </a:spcBef>
              <a:buNone/>
            </a:pPr>
            <a:endParaRPr lang="en-US" altLang="en-US" sz="1600" kern="0" dirty="0">
              <a:latin typeface="Arial" charset="0"/>
            </a:endParaRPr>
          </a:p>
          <a:p>
            <a:pPr defTabSz="914400" eaLnBrk="1" hangingPunct="1">
              <a:spcBef>
                <a:spcPct val="0"/>
              </a:spcBef>
              <a:buNone/>
            </a:pPr>
            <a:endParaRPr lang="en-US" altLang="en-US" sz="1600" kern="0" dirty="0">
              <a:latin typeface="Arial" charset="0"/>
            </a:endParaRPr>
          </a:p>
          <a:p>
            <a:pPr defTabSz="914400" eaLnBrk="1" hangingPunct="1">
              <a:spcBef>
                <a:spcPct val="0"/>
              </a:spcBef>
              <a:buNone/>
            </a:pPr>
            <a:r>
              <a:rPr lang="en-US" altLang="en-US" sz="1600" kern="0" dirty="0">
                <a:latin typeface="Arial" charset="0"/>
              </a:rPr>
              <a:t>            Force torque sensors	</a:t>
            </a:r>
            <a:r>
              <a:rPr lang="en-US" altLang="en-US" sz="900" kern="0" dirty="0">
                <a:solidFill>
                  <a:srgbClr val="FF0000"/>
                </a:solidFill>
                <a:latin typeface="Arial" charset="0"/>
                <a:hlinkClick r:id="rId2"/>
              </a:rPr>
              <a:t>/</a:t>
            </a:r>
            <a:endParaRPr lang="en-US" altLang="en-US" sz="900" kern="0" dirty="0">
              <a:solidFill>
                <a:srgbClr val="FF0000"/>
              </a:solidFill>
              <a:latin typeface="Arial" charset="0"/>
            </a:endParaRPr>
          </a:p>
          <a:p>
            <a:pPr defTabSz="914400" eaLnBrk="1" hangingPunct="1">
              <a:spcBef>
                <a:spcPct val="0"/>
              </a:spcBef>
              <a:buNone/>
            </a:pPr>
            <a:endParaRPr lang="en-US" altLang="en-US" sz="900" kern="0" dirty="0">
              <a:solidFill>
                <a:srgbClr val="FF0000"/>
              </a:solidFill>
              <a:latin typeface="Arial"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6" y="4796659"/>
            <a:ext cx="134302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905" y="425540"/>
            <a:ext cx="2585412" cy="343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699" y="523128"/>
            <a:ext cx="3024336" cy="3341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552" y="4357286"/>
            <a:ext cx="2509452"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4469" y="6413721"/>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tx1"/>
                </a:solidFill>
              </a:rPr>
              <a:t>Jakkie</a:t>
            </a:r>
            <a:r>
              <a:rPr lang="fr-FR" dirty="0" smtClean="0">
                <a:solidFill>
                  <a:schemeClr val="tx1"/>
                </a:solidFill>
              </a:rPr>
              <a:t> Coetzee</a:t>
            </a:r>
            <a:endParaRPr lang="en-US" dirty="0">
              <a:solidFill>
                <a:schemeClr val="tx1"/>
              </a:solidFill>
            </a:endParaRPr>
          </a:p>
        </p:txBody>
      </p:sp>
    </p:spTree>
    <p:extLst>
      <p:ext uri="{BB962C8B-B14F-4D97-AF65-F5344CB8AC3E}">
        <p14:creationId xmlns:p14="http://schemas.microsoft.com/office/powerpoint/2010/main" val="4100153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6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ZA" dirty="0">
              <a:solidFill>
                <a:srgbClr val="8CC63F"/>
              </a:solidFill>
            </a:endParaRPr>
          </a:p>
          <a:p>
            <a:endParaRPr lang="en-ZA" dirty="0"/>
          </a:p>
        </p:txBody>
      </p:sp>
      <p:pic>
        <p:nvPicPr>
          <p:cNvPr id="6" name="Picture 6" descr="Image result for go-jek logo 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35" y="348535"/>
            <a:ext cx="4210975" cy="12443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804235" y="1825625"/>
            <a:ext cx="7115175" cy="4781550"/>
          </a:xfrm>
          <a:prstGeom prst="rect">
            <a:avLst/>
          </a:prstGeom>
        </p:spPr>
      </p:pic>
      <p:pic>
        <p:nvPicPr>
          <p:cNvPr id="4" name="Picture 3"/>
          <p:cNvPicPr>
            <a:picLocks noChangeAspect="1"/>
          </p:cNvPicPr>
          <p:nvPr/>
        </p:nvPicPr>
        <p:blipFill>
          <a:blip r:embed="rId4"/>
          <a:stretch>
            <a:fillRect/>
          </a:stretch>
        </p:blipFill>
        <p:spPr>
          <a:xfrm>
            <a:off x="8065023" y="3406775"/>
            <a:ext cx="3609975" cy="1619250"/>
          </a:xfrm>
          <a:prstGeom prst="rect">
            <a:avLst/>
          </a:prstGeom>
        </p:spPr>
      </p:pic>
      <p:sp>
        <p:nvSpPr>
          <p:cNvPr id="7" name="Rectangle 6"/>
          <p:cNvSpPr/>
          <p:nvPr/>
        </p:nvSpPr>
        <p:spPr>
          <a:xfrm>
            <a:off x="10502152" y="6400273"/>
            <a:ext cx="1506071" cy="336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Pierre </a:t>
            </a:r>
            <a:r>
              <a:rPr lang="fr-FR" dirty="0" err="1" smtClean="0">
                <a:solidFill>
                  <a:schemeClr val="bg1"/>
                </a:solidFill>
              </a:rPr>
              <a:t>Uys</a:t>
            </a:r>
            <a:endParaRPr lang="en-US" dirty="0">
              <a:solidFill>
                <a:schemeClr val="bg1"/>
              </a:solidFill>
            </a:endParaRPr>
          </a:p>
        </p:txBody>
      </p:sp>
    </p:spTree>
    <p:extLst>
      <p:ext uri="{BB962C8B-B14F-4D97-AF65-F5344CB8AC3E}">
        <p14:creationId xmlns:p14="http://schemas.microsoft.com/office/powerpoint/2010/main" val="24644604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12"/>
          <p:cNvSpPr txBox="1">
            <a:spLocks noChangeArrowheads="1"/>
          </p:cNvSpPr>
          <p:nvPr/>
        </p:nvSpPr>
        <p:spPr bwMode="auto">
          <a:xfrm>
            <a:off x="1524001" y="7819"/>
            <a:ext cx="9143999"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spcBef>
                <a:spcPct val="0"/>
              </a:spcBef>
              <a:buNone/>
            </a:pPr>
            <a:r>
              <a:rPr lang="en-US" altLang="en-US" sz="3600" kern="0" dirty="0">
                <a:latin typeface="Arial" charset="0"/>
              </a:rPr>
              <a:t>  Recent innovation</a:t>
            </a:r>
          </a:p>
          <a:p>
            <a:pPr defTabSz="914400" eaLnBrk="1" hangingPunct="1">
              <a:spcBef>
                <a:spcPct val="0"/>
              </a:spcBef>
              <a:buNone/>
            </a:pPr>
            <a:endParaRPr lang="en-US" altLang="en-US" sz="3600" kern="0" dirty="0">
              <a:latin typeface="Arial" charset="0"/>
            </a:endParaRPr>
          </a:p>
          <a:p>
            <a:pPr defTabSz="914400" eaLnBrk="1" hangingPunct="1">
              <a:spcBef>
                <a:spcPct val="0"/>
              </a:spcBef>
              <a:buNone/>
            </a:pPr>
            <a:endParaRPr lang="en-US" altLang="en-US" sz="3600" kern="0" dirty="0">
              <a:latin typeface="Arial" charset="0"/>
            </a:endParaRPr>
          </a:p>
          <a:p>
            <a:pPr defTabSz="914400" eaLnBrk="1" hangingPunct="1">
              <a:spcBef>
                <a:spcPct val="0"/>
              </a:spcBef>
              <a:buNone/>
            </a:pPr>
            <a:endParaRPr lang="en-US" altLang="en-US" sz="1600" kern="0" dirty="0">
              <a:latin typeface="Arial" charset="0"/>
            </a:endParaRPr>
          </a:p>
          <a:p>
            <a:pPr marL="285750" indent="-285750" defTabSz="914400" eaLnBrk="1" hangingPunct="1">
              <a:spcBef>
                <a:spcPct val="0"/>
              </a:spcBef>
            </a:pPr>
            <a:endParaRPr lang="en-US" altLang="en-US" sz="1600" kern="0" dirty="0">
              <a:latin typeface="Arial" charset="0"/>
            </a:endParaRPr>
          </a:p>
          <a:p>
            <a:pPr defTabSz="914400" eaLnBrk="1" hangingPunct="1">
              <a:spcBef>
                <a:spcPct val="0"/>
              </a:spcBef>
              <a:buNone/>
            </a:pPr>
            <a:endParaRPr lang="en-US" altLang="en-US" sz="1600" kern="0" dirty="0">
              <a:latin typeface="Arial" charset="0"/>
            </a:endParaRPr>
          </a:p>
          <a:p>
            <a:pPr defTabSz="914400" eaLnBrk="1" hangingPunct="1">
              <a:spcBef>
                <a:spcPct val="0"/>
              </a:spcBef>
              <a:buNone/>
            </a:pPr>
            <a:endParaRPr lang="en-US" altLang="en-US" sz="3600" kern="0" dirty="0">
              <a:latin typeface="Arial" charset="0"/>
            </a:endParaRPr>
          </a:p>
          <a:p>
            <a:pPr defTabSz="914400" eaLnBrk="1" hangingPunct="1">
              <a:spcBef>
                <a:spcPct val="0"/>
              </a:spcBef>
              <a:buNone/>
            </a:pPr>
            <a:endParaRPr lang="en-US" altLang="en-US" sz="3600" kern="0" dirty="0">
              <a:latin typeface="Arial" charset="0"/>
            </a:endParaRPr>
          </a:p>
          <a:p>
            <a:pPr defTabSz="914400" eaLnBrk="1" hangingPunct="1">
              <a:spcBef>
                <a:spcPct val="0"/>
              </a:spcBef>
              <a:buNone/>
            </a:pPr>
            <a:endParaRPr lang="en-US" altLang="en-US" sz="3600" kern="0" dirty="0">
              <a:latin typeface="Arial" charset="0"/>
            </a:endParaRPr>
          </a:p>
          <a:p>
            <a:pPr defTabSz="914400" eaLnBrk="1" hangingPunct="1">
              <a:spcBef>
                <a:spcPct val="0"/>
              </a:spcBef>
              <a:buNone/>
            </a:pPr>
            <a:endParaRPr lang="en-US" altLang="en-US" sz="3600" kern="0" dirty="0">
              <a:latin typeface="Arial" charset="0"/>
            </a:endParaRPr>
          </a:p>
          <a:p>
            <a:pPr defTabSz="914400" eaLnBrk="1" hangingPunct="1">
              <a:spcBef>
                <a:spcPct val="0"/>
              </a:spcBef>
              <a:buNone/>
            </a:pPr>
            <a:endParaRPr lang="en-US" altLang="en-US" sz="3600" kern="0" dirty="0">
              <a:latin typeface="Arial" charset="0"/>
            </a:endParaRPr>
          </a:p>
          <a:p>
            <a:pPr defTabSz="914400" eaLnBrk="1" hangingPunct="1">
              <a:spcBef>
                <a:spcPct val="0"/>
              </a:spcBef>
              <a:buNone/>
            </a:pPr>
            <a:r>
              <a:rPr lang="en-US" altLang="en-US" sz="2000" kern="0" dirty="0">
                <a:latin typeface="Arial" charset="0"/>
              </a:rPr>
              <a:t>	</a:t>
            </a:r>
          </a:p>
          <a:p>
            <a:pPr defTabSz="914400" eaLnBrk="1" hangingPunct="1">
              <a:spcBef>
                <a:spcPct val="0"/>
              </a:spcBef>
              <a:buNone/>
            </a:pPr>
            <a:endParaRPr lang="en-US" altLang="en-US" sz="900" kern="0" dirty="0">
              <a:latin typeface="Arial" charset="0"/>
            </a:endParaRPr>
          </a:p>
          <a:p>
            <a:pPr defTabSz="914400" eaLnBrk="1" hangingPunct="1">
              <a:spcBef>
                <a:spcPct val="0"/>
              </a:spcBef>
              <a:buNone/>
            </a:pPr>
            <a:r>
              <a:rPr lang="en-US" altLang="en-US" sz="900" kern="0" dirty="0">
                <a:latin typeface="Arial" charset="0"/>
              </a:rPr>
              <a:t>		</a:t>
            </a:r>
          </a:p>
          <a:p>
            <a:pPr defTabSz="914400" eaLnBrk="1" hangingPunct="1">
              <a:spcBef>
                <a:spcPct val="0"/>
              </a:spcBef>
              <a:buNone/>
            </a:pPr>
            <a:endParaRPr lang="en-US" altLang="en-US" sz="900" kern="0" dirty="0">
              <a:latin typeface="Arial" charset="0"/>
            </a:endParaRPr>
          </a:p>
          <a:p>
            <a:pPr defTabSz="914400" eaLnBrk="1" hangingPunct="1">
              <a:spcBef>
                <a:spcPct val="0"/>
              </a:spcBef>
              <a:buNone/>
            </a:pPr>
            <a:endParaRPr lang="en-US" altLang="en-US" sz="900" kern="0" dirty="0">
              <a:latin typeface="Arial" charset="0"/>
            </a:endParaRPr>
          </a:p>
          <a:p>
            <a:pPr defTabSz="914400" eaLnBrk="1" hangingPunct="1">
              <a:spcBef>
                <a:spcPct val="0"/>
              </a:spcBef>
              <a:buNone/>
            </a:pPr>
            <a:endParaRPr lang="en-US" altLang="en-US" sz="900" kern="0" dirty="0">
              <a:latin typeface="Arial" charset="0"/>
            </a:endParaRPr>
          </a:p>
          <a:p>
            <a:pPr defTabSz="914400" eaLnBrk="1" hangingPunct="1">
              <a:spcBef>
                <a:spcPct val="0"/>
              </a:spcBef>
              <a:buNone/>
            </a:pPr>
            <a:endParaRPr lang="en-US" altLang="en-US" sz="900" kern="0" dirty="0">
              <a:latin typeface="Arial"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6" y="4796659"/>
            <a:ext cx="134302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3" y="1245565"/>
            <a:ext cx="7692685" cy="4142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a:hlinkClick r:id="rId5" action="ppaction://hlinkfile"/>
          </p:cNvPr>
          <p:cNvGraphicFramePr>
            <a:graphicFrameLocks noChangeAspect="1"/>
          </p:cNvGraphicFramePr>
          <p:nvPr>
            <p:extLst>
              <p:ext uri="{D42A27DB-BD31-4B8C-83A1-F6EECF244321}">
                <p14:modId xmlns:p14="http://schemas.microsoft.com/office/powerpoint/2010/main" val="2619560929"/>
              </p:ext>
            </p:extLst>
          </p:nvPr>
        </p:nvGraphicFramePr>
        <p:xfrm>
          <a:off x="1847528" y="5723771"/>
          <a:ext cx="3238500" cy="685800"/>
        </p:xfrm>
        <a:graphic>
          <a:graphicData uri="http://schemas.openxmlformats.org/presentationml/2006/ole">
            <mc:AlternateContent xmlns:mc="http://schemas.openxmlformats.org/markup-compatibility/2006">
              <mc:Choice xmlns:v="urn:schemas-microsoft-com:vml" Requires="v">
                <p:oleObj spid="_x0000_s1039" name="Packager Shell Object" showAsIcon="1" r:id="rId6" imgW="3239280" imgH="685800" progId="Package">
                  <p:embed/>
                </p:oleObj>
              </mc:Choice>
              <mc:Fallback>
                <p:oleObj name="Packager Shell Object" showAsIcon="1" r:id="rId6" imgW="3239280" imgH="685800" progId="Package">
                  <p:embed/>
                  <p:pic>
                    <p:nvPicPr>
                      <p:cNvPr id="3" name="Object 2"/>
                      <p:cNvPicPr/>
                      <p:nvPr/>
                    </p:nvPicPr>
                    <p:blipFill>
                      <a:blip r:embed="rId7"/>
                      <a:stretch>
                        <a:fillRect/>
                      </a:stretch>
                    </p:blipFill>
                    <p:spPr>
                      <a:xfrm>
                        <a:off x="1847528" y="5723771"/>
                        <a:ext cx="3238500" cy="685800"/>
                      </a:xfrm>
                      <a:prstGeom prst="rect">
                        <a:avLst/>
                      </a:prstGeom>
                    </p:spPr>
                  </p:pic>
                </p:oleObj>
              </mc:Fallback>
            </mc:AlternateContent>
          </a:graphicData>
        </a:graphic>
      </p:graphicFrame>
      <p:sp>
        <p:nvSpPr>
          <p:cNvPr id="6" name="Rectangle 5"/>
          <p:cNvSpPr/>
          <p:nvPr/>
        </p:nvSpPr>
        <p:spPr>
          <a:xfrm>
            <a:off x="-134469" y="6413721"/>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tx1"/>
                </a:solidFill>
              </a:rPr>
              <a:t>Jakkie</a:t>
            </a:r>
            <a:r>
              <a:rPr lang="fr-FR" dirty="0" smtClean="0">
                <a:solidFill>
                  <a:schemeClr val="tx1"/>
                </a:solidFill>
              </a:rPr>
              <a:t> Coetzee</a:t>
            </a:r>
            <a:endParaRPr lang="en-US" dirty="0">
              <a:solidFill>
                <a:schemeClr val="tx1"/>
              </a:solidFill>
            </a:endParaRPr>
          </a:p>
        </p:txBody>
      </p:sp>
    </p:spTree>
    <p:extLst>
      <p:ext uri="{BB962C8B-B14F-4D97-AF65-F5344CB8AC3E}">
        <p14:creationId xmlns:p14="http://schemas.microsoft.com/office/powerpoint/2010/main" val="24901613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r>
              <a:rPr lang="en-ZA" dirty="0" err="1"/>
              <a:t>Charl</a:t>
            </a:r>
            <a:r>
              <a:rPr lang="en-ZA" dirty="0"/>
              <a:t> Marias</a:t>
            </a:r>
          </a:p>
          <a:p>
            <a:endParaRPr lang="en-ZA" dirty="0"/>
          </a:p>
        </p:txBody>
      </p:sp>
    </p:spTree>
    <p:extLst>
      <p:ext uri="{BB962C8B-B14F-4D97-AF65-F5344CB8AC3E}">
        <p14:creationId xmlns:p14="http://schemas.microsoft.com/office/powerpoint/2010/main" val="2108148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67"/>
        <p:cNvGrpSpPr/>
        <p:nvPr/>
      </p:nvGrpSpPr>
      <p:grpSpPr>
        <a:xfrm>
          <a:off x="0" y="0"/>
          <a:ext cx="0" cy="0"/>
          <a:chOff x="0" y="0"/>
          <a:chExt cx="0" cy="0"/>
        </a:xfrm>
      </p:grpSpPr>
      <p:sp>
        <p:nvSpPr>
          <p:cNvPr id="68" name="Shape 68"/>
          <p:cNvSpPr txBox="1">
            <a:spLocks noGrp="1"/>
          </p:cNvSpPr>
          <p:nvPr>
            <p:ph type="ctrTitle"/>
          </p:nvPr>
        </p:nvSpPr>
        <p:spPr>
          <a:xfrm>
            <a:off x="2895133" y="826501"/>
            <a:ext cx="9128800" cy="2055999"/>
          </a:xfrm>
          <a:prstGeom prst="rect">
            <a:avLst/>
          </a:prstGeom>
        </p:spPr>
        <p:txBody>
          <a:bodyPr lIns="121900" tIns="121900" rIns="121900" bIns="121900" anchor="t" anchorCtr="0">
            <a:noAutofit/>
          </a:bodyPr>
          <a:lstStyle/>
          <a:p>
            <a:r>
              <a:rPr lang="en" sz="15333"/>
              <a:t>Logistics</a:t>
            </a:r>
          </a:p>
        </p:txBody>
      </p:sp>
      <p:sp>
        <p:nvSpPr>
          <p:cNvPr id="69" name="Shape 69"/>
          <p:cNvSpPr txBox="1">
            <a:spLocks noGrp="1"/>
          </p:cNvSpPr>
          <p:nvPr>
            <p:ph type="subTitle" idx="1"/>
          </p:nvPr>
        </p:nvSpPr>
        <p:spPr>
          <a:xfrm>
            <a:off x="2935334" y="3706334"/>
            <a:ext cx="9048399" cy="762399"/>
          </a:xfrm>
          <a:prstGeom prst="rect">
            <a:avLst/>
          </a:prstGeom>
        </p:spPr>
        <p:txBody>
          <a:bodyPr lIns="121900" tIns="121900" rIns="121900" bIns="121900" anchor="b" anchorCtr="0">
            <a:noAutofit/>
          </a:bodyPr>
          <a:lstStyle/>
          <a:p>
            <a:r>
              <a:rPr lang="en" sz="7733"/>
              <a:t>how to move things</a:t>
            </a:r>
          </a:p>
        </p:txBody>
      </p:sp>
      <p:sp>
        <p:nvSpPr>
          <p:cNvPr id="70" name="Shape 70"/>
          <p:cNvSpPr txBox="1"/>
          <p:nvPr/>
        </p:nvSpPr>
        <p:spPr>
          <a:xfrm>
            <a:off x="3319667" y="5029201"/>
            <a:ext cx="8269200" cy="1152799"/>
          </a:xfrm>
          <a:prstGeom prst="rect">
            <a:avLst/>
          </a:prstGeom>
          <a:noFill/>
          <a:ln>
            <a:noFill/>
          </a:ln>
        </p:spPr>
        <p:txBody>
          <a:bodyPr lIns="121900" tIns="121900" rIns="121900" bIns="121900" anchor="t" anchorCtr="0">
            <a:noAutofit/>
          </a:bodyPr>
          <a:lstStyle/>
          <a:p>
            <a:pPr defTabSz="1219170"/>
            <a:endParaRPr sz="2400" kern="0" dirty="0">
              <a:solidFill>
                <a:sysClr val="windowText" lastClr="000000"/>
              </a:solidFill>
            </a:endParaRPr>
          </a:p>
          <a:p>
            <a:pPr algn="r" defTabSz="1219170"/>
            <a:endParaRPr sz="2400" kern="0" dirty="0">
              <a:solidFill>
                <a:sysClr val="windowText" lastClr="000000"/>
              </a:solidFill>
            </a:endParaRPr>
          </a:p>
          <a:p>
            <a:pPr algn="r" defTabSz="1219170"/>
            <a:r>
              <a:rPr lang="en" sz="2400" kern="0" dirty="0">
                <a:solidFill>
                  <a:sysClr val="windowText" lastClr="000000"/>
                </a:solidFill>
                <a:effectLst>
                  <a:outerShdw blurRad="38100" dist="38100" dir="2700000" algn="tl">
                    <a:srgbClr val="000000">
                      <a:alpha val="43137"/>
                    </a:srgbClr>
                  </a:outerShdw>
                </a:effectLst>
              </a:rPr>
              <a:t>      </a:t>
            </a:r>
            <a:r>
              <a:rPr lang="en-US" sz="2400" kern="0" dirty="0" err="1">
                <a:solidFill>
                  <a:sysClr val="windowText" lastClr="000000"/>
                </a:solidFill>
                <a:effectLst>
                  <a:outerShdw blurRad="38100" dist="38100" dir="2700000" algn="tl">
                    <a:srgbClr val="000000">
                      <a:alpha val="43137"/>
                    </a:srgbClr>
                  </a:outerShdw>
                </a:effectLst>
              </a:rPr>
              <a:t>Charl</a:t>
            </a:r>
            <a:r>
              <a:rPr lang="en-US" sz="2400" kern="0" dirty="0">
                <a:solidFill>
                  <a:sysClr val="windowText" lastClr="000000"/>
                </a:solidFill>
                <a:effectLst>
                  <a:outerShdw blurRad="38100" dist="38100" dir="2700000" algn="tl">
                    <a:srgbClr val="000000">
                      <a:alpha val="43137"/>
                    </a:srgbClr>
                  </a:outerShdw>
                </a:effectLst>
              </a:rPr>
              <a:t> Marais (13070789)</a:t>
            </a:r>
            <a:endParaRPr lang="en" sz="2400" kern="0" dirty="0">
              <a:solidFill>
                <a:sysClr val="windowText" lastClr="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761763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2700"/>
                                        <p:tgtEl>
                                          <p:spTgt spid="68"/>
                                        </p:tgtEl>
                                      </p:cBhvr>
                                    </p:animEffect>
                                  </p:childTnLst>
                                </p:cTn>
                              </p:par>
                            </p:childTnLst>
                          </p:cTn>
                        </p:par>
                        <p:par>
                          <p:cTn id="8" fill="hold">
                            <p:stCondLst>
                              <p:cond delay="2700"/>
                            </p:stCondLst>
                            <p:childTnLst>
                              <p:par>
                                <p:cTn id="9" presetID="2" presetClass="entr" presetSubtype="8"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2100"/>
                                        <p:tgtEl>
                                          <p:spTgt spid="6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200334" y="605803"/>
            <a:ext cx="8428799" cy="869871"/>
          </a:xfrm>
          <a:prstGeom prst="rect">
            <a:avLst/>
          </a:prstGeom>
        </p:spPr>
        <p:txBody>
          <a:bodyPr lIns="121900" tIns="121900" rIns="121900" bIns="121900" anchor="t" anchorCtr="0">
            <a:noAutofit/>
          </a:bodyPr>
          <a:lstStyle/>
          <a:p>
            <a:pPr>
              <a:lnSpc>
                <a:spcPct val="115000"/>
              </a:lnSpc>
              <a:buSzPct val="36666"/>
            </a:pPr>
            <a:r>
              <a:rPr lang="en-US" dirty="0"/>
              <a:t>Unmanned Aerial Vehicle (UAV)</a:t>
            </a:r>
            <a:endParaRPr lang="en" dirty="0"/>
          </a:p>
        </p:txBody>
      </p:sp>
      <p:pic>
        <p:nvPicPr>
          <p:cNvPr id="7" name="Shape 1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3912" y="512929"/>
            <a:ext cx="2433229" cy="910004"/>
          </a:xfrm>
          <a:prstGeom prst="rect">
            <a:avLst/>
          </a:prstGeom>
          <a:noFill/>
          <a:ln>
            <a:noFill/>
          </a:ln>
        </p:spPr>
      </p:pic>
      <p:pic>
        <p:nvPicPr>
          <p:cNvPr id="2" name="Picture 1"/>
          <p:cNvPicPr>
            <a:picLocks noChangeAspect="1"/>
          </p:cNvPicPr>
          <p:nvPr/>
        </p:nvPicPr>
        <p:blipFill>
          <a:blip r:embed="rId4"/>
          <a:stretch>
            <a:fillRect/>
          </a:stretch>
        </p:blipFill>
        <p:spPr>
          <a:xfrm>
            <a:off x="126108" y="1747146"/>
            <a:ext cx="2977019" cy="1891241"/>
          </a:xfrm>
          <a:prstGeom prst="rect">
            <a:avLst/>
          </a:prstGeom>
        </p:spPr>
      </p:pic>
      <p:pic>
        <p:nvPicPr>
          <p:cNvPr id="3" name="Picture 2"/>
          <p:cNvPicPr>
            <a:picLocks noChangeAspect="1"/>
          </p:cNvPicPr>
          <p:nvPr/>
        </p:nvPicPr>
        <p:blipFill>
          <a:blip r:embed="rId5"/>
          <a:stretch>
            <a:fillRect/>
          </a:stretch>
        </p:blipFill>
        <p:spPr>
          <a:xfrm>
            <a:off x="163206" y="3843986"/>
            <a:ext cx="2922556" cy="2218292"/>
          </a:xfrm>
          <a:prstGeom prst="rect">
            <a:avLst/>
          </a:prstGeom>
        </p:spPr>
      </p:pic>
      <p:sp>
        <p:nvSpPr>
          <p:cNvPr id="9" name="Shape 113"/>
          <p:cNvSpPr txBox="1">
            <a:spLocks/>
          </p:cNvSpPr>
          <p:nvPr/>
        </p:nvSpPr>
        <p:spPr>
          <a:xfrm>
            <a:off x="3247058" y="1537809"/>
            <a:ext cx="7768079" cy="4628953"/>
          </a:xfrm>
          <a:prstGeom prst="rect">
            <a:avLst/>
          </a:prstGeom>
          <a:noFill/>
          <a:ln>
            <a:noFill/>
          </a:ln>
        </p:spPr>
        <p:txBody>
          <a:bodyPr lIns="121900" tIns="121900" rIns="121900" bIns="121900" anchor="t" anchorCtr="0">
            <a:noAutofit/>
          </a:bodyPr>
          <a:lstStyle>
            <a:defPPr marR="0" algn="l" rtl="0">
              <a:lnSpc>
                <a:spcPct val="100000"/>
              </a:lnSpc>
              <a:spcBef>
                <a:spcPts val="0"/>
              </a:spcBef>
              <a:spcAft>
                <a:spcPts val="0"/>
              </a:spcAft>
            </a:defPPr>
            <a:lvl1pPr marR="0" algn="l" rtl="0">
              <a:lnSpc>
                <a:spcPct val="115000"/>
              </a:lnSpc>
              <a:spcBef>
                <a:spcPts val="0"/>
              </a:spcBef>
              <a:spcAft>
                <a:spcPts val="1600"/>
              </a:spcAft>
              <a:buClr>
                <a:schemeClr val="dk2"/>
              </a:buClr>
              <a:buSzPct val="100000"/>
              <a:buFont typeface="Lato"/>
              <a:buNone/>
              <a:defRPr sz="1800" b="0" i="0" u="none" strike="noStrike" cap="none" baseline="0">
                <a:solidFill>
                  <a:schemeClr val="dk2"/>
                </a:solidFill>
                <a:latin typeface="Lato"/>
                <a:ea typeface="Lato"/>
                <a:cs typeface="Lato"/>
                <a:sym typeface="Lato"/>
                <a:rtl val="0"/>
              </a:defRPr>
            </a:lvl1pPr>
            <a:lvl2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2pPr>
            <a:lvl3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3pPr>
            <a:lvl4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4pPr>
            <a:lvl5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5pPr>
            <a:lvl6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6pPr>
            <a:lvl7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7pPr>
            <a:lvl8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8pPr>
            <a:lvl9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9pPr>
          </a:lstStyle>
          <a:p>
            <a:pPr defTabSz="1219170">
              <a:spcAft>
                <a:spcPts val="2133"/>
              </a:spcAft>
            </a:pPr>
            <a:r>
              <a:rPr lang="en-US" sz="2400" b="1" kern="0" dirty="0"/>
              <a:t>What?  </a:t>
            </a:r>
            <a:r>
              <a:rPr lang="en-US" sz="2400" kern="0" dirty="0"/>
              <a:t>UAV - </a:t>
            </a:r>
            <a:r>
              <a:rPr lang="en-US" sz="2400" kern="0" dirty="0" err="1"/>
              <a:t>Parcelcopter</a:t>
            </a:r>
            <a:r>
              <a:rPr lang="en-US" sz="2400" kern="0" dirty="0"/>
              <a:t> 3.0 </a:t>
            </a:r>
          </a:p>
          <a:p>
            <a:pPr defTabSz="1219170">
              <a:spcAft>
                <a:spcPts val="2133"/>
              </a:spcAft>
            </a:pPr>
            <a:r>
              <a:rPr lang="en-US" sz="2400" b="1" kern="0" dirty="0"/>
              <a:t>Why? </a:t>
            </a:r>
            <a:r>
              <a:rPr lang="en-US" sz="2400" kern="0" dirty="0"/>
              <a:t>Delivery of </a:t>
            </a:r>
            <a:r>
              <a:rPr lang="en-US" sz="2400" b="1" kern="0" dirty="0"/>
              <a:t>emergency (medical) supplies</a:t>
            </a:r>
            <a:r>
              <a:rPr lang="en-US" sz="2400" kern="0" dirty="0"/>
              <a:t> to geographically challenging </a:t>
            </a:r>
            <a:r>
              <a:rPr lang="en-US" sz="2400" b="1" kern="0" dirty="0"/>
              <a:t>remote / rural locations</a:t>
            </a:r>
          </a:p>
          <a:p>
            <a:pPr defTabSz="1219170">
              <a:spcAft>
                <a:spcPts val="2133"/>
              </a:spcAft>
            </a:pPr>
            <a:r>
              <a:rPr lang="en-US" sz="2400" b="1" kern="0" dirty="0"/>
              <a:t>Advantages: </a:t>
            </a:r>
            <a:r>
              <a:rPr lang="en-US" sz="2400" kern="0" dirty="0"/>
              <a:t>Cost, Quality and Coverage in “first and last mile delivery”</a:t>
            </a:r>
          </a:p>
          <a:p>
            <a:pPr defTabSz="1219170">
              <a:spcAft>
                <a:spcPts val="2133"/>
              </a:spcAft>
            </a:pPr>
            <a:r>
              <a:rPr lang="en-US" sz="2400" b="1" kern="0" dirty="0">
                <a:solidFill>
                  <a:srgbClr val="222222"/>
                </a:solidFill>
                <a:highlight>
                  <a:srgbClr val="FFFFFF"/>
                </a:highlight>
                <a:latin typeface="Raleway"/>
                <a:ea typeface="Raleway"/>
                <a:cs typeface="Raleway"/>
                <a:sym typeface="Raleway"/>
              </a:rPr>
              <a:t>TRIZ</a:t>
            </a:r>
            <a:r>
              <a:rPr lang="en-US" sz="2400" kern="0" dirty="0">
                <a:solidFill>
                  <a:srgbClr val="222222"/>
                </a:solidFill>
                <a:highlight>
                  <a:srgbClr val="FFFFFF"/>
                </a:highlight>
                <a:latin typeface="Raleway"/>
                <a:ea typeface="Raleway"/>
                <a:cs typeface="Raleway"/>
                <a:sym typeface="Raleway"/>
              </a:rPr>
              <a:t>: Trend 8 – Decreased human involvement</a:t>
            </a:r>
          </a:p>
          <a:p>
            <a:pPr defTabSz="1219170">
              <a:spcAft>
                <a:spcPts val="2133"/>
              </a:spcAft>
            </a:pPr>
            <a:r>
              <a:rPr lang="en-US" sz="2400" b="1" kern="0" dirty="0">
                <a:solidFill>
                  <a:srgbClr val="222222"/>
                </a:solidFill>
                <a:highlight>
                  <a:srgbClr val="FFFFFF"/>
                </a:highlight>
                <a:latin typeface="Raleway"/>
                <a:ea typeface="Raleway"/>
                <a:cs typeface="Raleway"/>
                <a:sym typeface="Raleway"/>
              </a:rPr>
              <a:t>How?</a:t>
            </a:r>
            <a:r>
              <a:rPr lang="en-US" sz="2400" kern="0" dirty="0">
                <a:solidFill>
                  <a:srgbClr val="222222"/>
                </a:solidFill>
                <a:highlight>
                  <a:srgbClr val="FFFFFF"/>
                </a:highlight>
                <a:latin typeface="Raleway"/>
                <a:ea typeface="Raleway"/>
                <a:cs typeface="Raleway"/>
                <a:sym typeface="Raleway"/>
              </a:rPr>
              <a:t>  Transport to and from </a:t>
            </a:r>
            <a:r>
              <a:rPr lang="en-US" sz="2400" kern="0" dirty="0" err="1">
                <a:solidFill>
                  <a:srgbClr val="222222"/>
                </a:solidFill>
                <a:highlight>
                  <a:srgbClr val="FFFFFF"/>
                </a:highlight>
                <a:latin typeface="Raleway"/>
                <a:ea typeface="Raleway"/>
                <a:cs typeface="Raleway"/>
                <a:sym typeface="Raleway"/>
              </a:rPr>
              <a:t>Packstation</a:t>
            </a:r>
            <a:r>
              <a:rPr lang="en-US" sz="2400" kern="0" dirty="0">
                <a:solidFill>
                  <a:srgbClr val="222222"/>
                </a:solidFill>
                <a:highlight>
                  <a:srgbClr val="FFFFFF"/>
                </a:highlight>
                <a:latin typeface="Raleway"/>
                <a:ea typeface="Raleway"/>
                <a:cs typeface="Raleway"/>
                <a:sym typeface="Raleway"/>
              </a:rPr>
              <a:t> - </a:t>
            </a:r>
            <a:r>
              <a:rPr lang="en-US" sz="2400" kern="0" dirty="0">
                <a:solidFill>
                  <a:srgbClr val="222222"/>
                </a:solidFill>
                <a:highlight>
                  <a:srgbClr val="FFFFFF"/>
                </a:highlight>
                <a:latin typeface="Raleway"/>
                <a:ea typeface="Raleway"/>
                <a:cs typeface="Raleway"/>
                <a:sym typeface="Raleway"/>
                <a:hlinkClick r:id="rId6" action="ppaction://hlinkfile"/>
              </a:rPr>
              <a:t>Video</a:t>
            </a:r>
            <a:endParaRPr lang="en" sz="2400" kern="0" dirty="0"/>
          </a:p>
        </p:txBody>
      </p:sp>
      <p:sp>
        <p:nvSpPr>
          <p:cNvPr id="5" name="TextBox 4"/>
          <p:cNvSpPr txBox="1"/>
          <p:nvPr/>
        </p:nvSpPr>
        <p:spPr>
          <a:xfrm>
            <a:off x="8824537" y="6447631"/>
            <a:ext cx="3138304" cy="830997"/>
          </a:xfrm>
          <a:prstGeom prst="rect">
            <a:avLst/>
          </a:prstGeom>
          <a:noFill/>
        </p:spPr>
        <p:txBody>
          <a:bodyPr wrap="square" rtlCol="0">
            <a:spAutoFit/>
          </a:bodyPr>
          <a:lstStyle/>
          <a:p>
            <a:pPr defTabSz="1219170"/>
            <a:r>
              <a:rPr lang="en-US" sz="2400" kern="0" dirty="0" err="1">
                <a:solidFill>
                  <a:sysClr val="windowText" lastClr="000000"/>
                </a:solidFill>
              </a:rPr>
              <a:t>Charl</a:t>
            </a:r>
            <a:r>
              <a:rPr lang="en-US" sz="2400" kern="0" dirty="0">
                <a:solidFill>
                  <a:sysClr val="windowText" lastClr="000000"/>
                </a:solidFill>
              </a:rPr>
              <a:t> Marais (13070789)</a:t>
            </a:r>
          </a:p>
        </p:txBody>
      </p:sp>
    </p:spTree>
    <p:extLst>
      <p:ext uri="{BB962C8B-B14F-4D97-AF65-F5344CB8AC3E}">
        <p14:creationId xmlns:p14="http://schemas.microsoft.com/office/powerpoint/2010/main" val="3620746471"/>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166467" y="581667"/>
            <a:ext cx="8428799" cy="847199"/>
          </a:xfrm>
          <a:prstGeom prst="rect">
            <a:avLst/>
          </a:prstGeom>
        </p:spPr>
        <p:txBody>
          <a:bodyPr lIns="121900" tIns="121900" rIns="121900" bIns="121900" anchor="t" anchorCtr="0">
            <a:noAutofit/>
          </a:bodyPr>
          <a:lstStyle/>
          <a:p>
            <a:r>
              <a:rPr lang="en-US" dirty="0"/>
              <a:t>Unmanned Aerial Vehicles (UAV)</a:t>
            </a:r>
            <a:endParaRPr lang="en" dirty="0"/>
          </a:p>
        </p:txBody>
      </p:sp>
      <p:pic>
        <p:nvPicPr>
          <p:cNvPr id="8" name="Shape 1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1646" y="424594"/>
            <a:ext cx="2433229" cy="910004"/>
          </a:xfrm>
          <a:prstGeom prst="rect">
            <a:avLst/>
          </a:prstGeom>
          <a:noFill/>
          <a:ln>
            <a:noFill/>
          </a:ln>
        </p:spPr>
      </p:pic>
      <p:sp>
        <p:nvSpPr>
          <p:cNvPr id="4" name="Rectangle 3"/>
          <p:cNvSpPr/>
          <p:nvPr/>
        </p:nvSpPr>
        <p:spPr>
          <a:xfrm>
            <a:off x="-134469" y="6413721"/>
            <a:ext cx="2144703" cy="32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tx1"/>
                </a:solidFill>
              </a:rPr>
              <a:t>Charl</a:t>
            </a:r>
            <a:r>
              <a:rPr lang="fr-FR" dirty="0" smtClean="0">
                <a:solidFill>
                  <a:schemeClr val="tx1"/>
                </a:solidFill>
              </a:rPr>
              <a:t> Marias</a:t>
            </a:r>
            <a:endParaRPr lang="en-US" dirty="0">
              <a:solidFill>
                <a:schemeClr val="tx1"/>
              </a:solidFill>
            </a:endParaRPr>
          </a:p>
        </p:txBody>
      </p:sp>
    </p:spTree>
    <p:extLst>
      <p:ext uri="{BB962C8B-B14F-4D97-AF65-F5344CB8AC3E}">
        <p14:creationId xmlns:p14="http://schemas.microsoft.com/office/powerpoint/2010/main" val="208851831"/>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200334" y="605803"/>
            <a:ext cx="8428799" cy="869871"/>
          </a:xfrm>
          <a:prstGeom prst="rect">
            <a:avLst/>
          </a:prstGeom>
        </p:spPr>
        <p:txBody>
          <a:bodyPr lIns="121900" tIns="121900" rIns="121900" bIns="121900" anchor="t" anchorCtr="0">
            <a:noAutofit/>
          </a:bodyPr>
          <a:lstStyle/>
          <a:p>
            <a:pPr>
              <a:lnSpc>
                <a:spcPct val="115000"/>
              </a:lnSpc>
              <a:buSzPct val="36666"/>
            </a:pPr>
            <a:r>
              <a:rPr lang="en-US" dirty="0"/>
              <a:t>Augmented Reality</a:t>
            </a:r>
            <a:endParaRPr lang="en" dirty="0"/>
          </a:p>
        </p:txBody>
      </p:sp>
      <p:pic>
        <p:nvPicPr>
          <p:cNvPr id="7" name="Shape 1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3912" y="512929"/>
            <a:ext cx="2433229" cy="910004"/>
          </a:xfrm>
          <a:prstGeom prst="rect">
            <a:avLst/>
          </a:prstGeom>
          <a:noFill/>
          <a:ln>
            <a:noFill/>
          </a:ln>
        </p:spPr>
      </p:pic>
      <p:sp>
        <p:nvSpPr>
          <p:cNvPr id="9" name="Shape 113"/>
          <p:cNvSpPr txBox="1">
            <a:spLocks/>
          </p:cNvSpPr>
          <p:nvPr/>
        </p:nvSpPr>
        <p:spPr>
          <a:xfrm>
            <a:off x="3247058" y="1537809"/>
            <a:ext cx="8504676" cy="4628953"/>
          </a:xfrm>
          <a:prstGeom prst="rect">
            <a:avLst/>
          </a:prstGeom>
          <a:noFill/>
          <a:ln>
            <a:noFill/>
          </a:ln>
        </p:spPr>
        <p:txBody>
          <a:bodyPr lIns="121900" tIns="121900" rIns="121900" bIns="121900" anchor="t" anchorCtr="0">
            <a:noAutofit/>
          </a:bodyPr>
          <a:lstStyle>
            <a:defPPr marR="0" algn="l" rtl="0">
              <a:lnSpc>
                <a:spcPct val="100000"/>
              </a:lnSpc>
              <a:spcBef>
                <a:spcPts val="0"/>
              </a:spcBef>
              <a:spcAft>
                <a:spcPts val="0"/>
              </a:spcAft>
            </a:defPPr>
            <a:lvl1pPr marR="0" algn="l" rtl="0">
              <a:lnSpc>
                <a:spcPct val="115000"/>
              </a:lnSpc>
              <a:spcBef>
                <a:spcPts val="0"/>
              </a:spcBef>
              <a:spcAft>
                <a:spcPts val="1600"/>
              </a:spcAft>
              <a:buClr>
                <a:schemeClr val="dk2"/>
              </a:buClr>
              <a:buSzPct val="100000"/>
              <a:buFont typeface="Lato"/>
              <a:buNone/>
              <a:defRPr sz="1800" b="0" i="0" u="none" strike="noStrike" cap="none" baseline="0">
                <a:solidFill>
                  <a:schemeClr val="dk2"/>
                </a:solidFill>
                <a:latin typeface="Lato"/>
                <a:ea typeface="Lato"/>
                <a:cs typeface="Lato"/>
                <a:sym typeface="Lato"/>
                <a:rtl val="0"/>
              </a:defRPr>
            </a:lvl1pPr>
            <a:lvl2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2pPr>
            <a:lvl3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3pPr>
            <a:lvl4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4pPr>
            <a:lvl5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5pPr>
            <a:lvl6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6pPr>
            <a:lvl7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7pPr>
            <a:lvl8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8pPr>
            <a:lvl9pPr marR="0" algn="l" rtl="0">
              <a:lnSpc>
                <a:spcPct val="115000"/>
              </a:lnSpc>
              <a:spcBef>
                <a:spcPts val="0"/>
              </a:spcBef>
              <a:spcAft>
                <a:spcPts val="1600"/>
              </a:spcAft>
              <a:buClr>
                <a:schemeClr val="dk2"/>
              </a:buClr>
              <a:buFont typeface="Lato"/>
              <a:buNone/>
              <a:defRPr sz="1400" b="0" i="0" u="none" strike="noStrike" cap="none" baseline="0">
                <a:solidFill>
                  <a:schemeClr val="dk2"/>
                </a:solidFill>
                <a:latin typeface="Lato"/>
                <a:ea typeface="Lato"/>
                <a:cs typeface="Lato"/>
                <a:sym typeface="Lato"/>
                <a:rtl val="0"/>
              </a:defRPr>
            </a:lvl9pPr>
          </a:lstStyle>
          <a:p>
            <a:pPr defTabSz="1219170">
              <a:spcAft>
                <a:spcPts val="2133"/>
              </a:spcAft>
            </a:pPr>
            <a:r>
              <a:rPr lang="en-US" sz="2400" b="1" kern="0" dirty="0"/>
              <a:t>What?  </a:t>
            </a:r>
            <a:r>
              <a:rPr lang="en-US" sz="2400" kern="0" dirty="0"/>
              <a:t>Pick-by-Vision – Optimized Picking (Warehouse)</a:t>
            </a:r>
          </a:p>
          <a:p>
            <a:pPr defTabSz="1219170">
              <a:spcAft>
                <a:spcPts val="2133"/>
              </a:spcAft>
            </a:pPr>
            <a:r>
              <a:rPr lang="en-US" sz="2400" b="1" kern="0" dirty="0"/>
              <a:t>Why? </a:t>
            </a:r>
            <a:r>
              <a:rPr lang="en-US" sz="2400" kern="0" dirty="0"/>
              <a:t>Wearable AR devices offers digital navigation to find shortest route and right item more efficiently</a:t>
            </a:r>
          </a:p>
          <a:p>
            <a:pPr defTabSz="1219170">
              <a:spcAft>
                <a:spcPts val="2133"/>
              </a:spcAft>
            </a:pPr>
            <a:r>
              <a:rPr lang="en-US" sz="2400" b="1" kern="0" dirty="0"/>
              <a:t>Advantages: </a:t>
            </a:r>
            <a:r>
              <a:rPr lang="en-US" sz="2400" kern="0" dirty="0"/>
              <a:t>Reduce picking errors and search time</a:t>
            </a:r>
          </a:p>
          <a:p>
            <a:pPr defTabSz="1219170">
              <a:spcAft>
                <a:spcPts val="2133"/>
              </a:spcAft>
            </a:pPr>
            <a:r>
              <a:rPr lang="en-US" sz="2400" b="1" kern="0" dirty="0">
                <a:solidFill>
                  <a:srgbClr val="222222"/>
                </a:solidFill>
                <a:highlight>
                  <a:srgbClr val="FFFFFF"/>
                </a:highlight>
                <a:latin typeface="Raleway"/>
                <a:ea typeface="Raleway"/>
                <a:cs typeface="Raleway"/>
                <a:sym typeface="Raleway"/>
              </a:rPr>
              <a:t>TRIZ</a:t>
            </a:r>
            <a:r>
              <a:rPr lang="en-US" sz="2400" kern="0" dirty="0">
                <a:solidFill>
                  <a:srgbClr val="222222"/>
                </a:solidFill>
                <a:highlight>
                  <a:srgbClr val="FFFFFF"/>
                </a:highlight>
                <a:latin typeface="Raleway"/>
                <a:ea typeface="Raleway"/>
                <a:cs typeface="Raleway"/>
                <a:sym typeface="Raleway"/>
              </a:rPr>
              <a:t>: Trend 12 – Increasing use of senses</a:t>
            </a:r>
          </a:p>
          <a:p>
            <a:pPr defTabSz="1219170">
              <a:spcAft>
                <a:spcPts val="2133"/>
              </a:spcAft>
            </a:pPr>
            <a:r>
              <a:rPr lang="en-US" sz="2400" b="1" kern="0" dirty="0">
                <a:solidFill>
                  <a:srgbClr val="222222"/>
                </a:solidFill>
                <a:highlight>
                  <a:srgbClr val="FFFFFF"/>
                </a:highlight>
                <a:latin typeface="Raleway"/>
                <a:ea typeface="Raleway"/>
                <a:cs typeface="Raleway"/>
                <a:sym typeface="Raleway"/>
              </a:rPr>
              <a:t>How?</a:t>
            </a:r>
            <a:r>
              <a:rPr lang="en-US" sz="2400" kern="0" dirty="0">
                <a:solidFill>
                  <a:srgbClr val="222222"/>
                </a:solidFill>
                <a:highlight>
                  <a:srgbClr val="FFFFFF"/>
                </a:highlight>
                <a:latin typeface="Raleway"/>
                <a:ea typeface="Raleway"/>
                <a:cs typeface="Raleway"/>
                <a:sym typeface="Raleway"/>
              </a:rPr>
              <a:t>  DHL-RICOH - </a:t>
            </a:r>
            <a:r>
              <a:rPr lang="en-US" sz="2400" kern="0" dirty="0">
                <a:solidFill>
                  <a:srgbClr val="222222"/>
                </a:solidFill>
                <a:highlight>
                  <a:srgbClr val="FFFFFF"/>
                </a:highlight>
                <a:latin typeface="Raleway"/>
                <a:ea typeface="Raleway"/>
                <a:cs typeface="Raleway"/>
                <a:sym typeface="Raleway"/>
                <a:hlinkClick r:id="rId4" action="ppaction://hlinkfile"/>
              </a:rPr>
              <a:t>Video</a:t>
            </a:r>
            <a:endParaRPr lang="en" sz="2400" kern="0" dirty="0"/>
          </a:p>
        </p:txBody>
      </p:sp>
      <p:sp>
        <p:nvSpPr>
          <p:cNvPr id="5" name="TextBox 4"/>
          <p:cNvSpPr txBox="1"/>
          <p:nvPr/>
        </p:nvSpPr>
        <p:spPr>
          <a:xfrm>
            <a:off x="8824537" y="6447631"/>
            <a:ext cx="3138304" cy="830997"/>
          </a:xfrm>
          <a:prstGeom prst="rect">
            <a:avLst/>
          </a:prstGeom>
          <a:noFill/>
        </p:spPr>
        <p:txBody>
          <a:bodyPr wrap="square" rtlCol="0">
            <a:spAutoFit/>
          </a:bodyPr>
          <a:lstStyle/>
          <a:p>
            <a:pPr defTabSz="1219170"/>
            <a:r>
              <a:rPr lang="en-US" sz="2400" kern="0" dirty="0" err="1">
                <a:solidFill>
                  <a:sysClr val="windowText" lastClr="000000"/>
                </a:solidFill>
              </a:rPr>
              <a:t>Charl</a:t>
            </a:r>
            <a:r>
              <a:rPr lang="en-US" sz="2400" kern="0" dirty="0">
                <a:solidFill>
                  <a:sysClr val="windowText" lastClr="000000"/>
                </a:solidFill>
              </a:rPr>
              <a:t> Marais (13070789)</a:t>
            </a:r>
          </a:p>
        </p:txBody>
      </p:sp>
      <p:pic>
        <p:nvPicPr>
          <p:cNvPr id="4" name="Picture 3"/>
          <p:cNvPicPr>
            <a:picLocks noChangeAspect="1"/>
          </p:cNvPicPr>
          <p:nvPr/>
        </p:nvPicPr>
        <p:blipFill>
          <a:blip r:embed="rId5"/>
          <a:stretch>
            <a:fillRect/>
          </a:stretch>
        </p:blipFill>
        <p:spPr>
          <a:xfrm>
            <a:off x="135467" y="1574800"/>
            <a:ext cx="3014279" cy="1998133"/>
          </a:xfrm>
          <a:prstGeom prst="rect">
            <a:avLst/>
          </a:prstGeom>
        </p:spPr>
      </p:pic>
      <p:pic>
        <p:nvPicPr>
          <p:cNvPr id="6" name="Picture 5"/>
          <p:cNvPicPr>
            <a:picLocks noChangeAspect="1"/>
          </p:cNvPicPr>
          <p:nvPr/>
        </p:nvPicPr>
        <p:blipFill>
          <a:blip r:embed="rId6"/>
          <a:stretch>
            <a:fillRect/>
          </a:stretch>
        </p:blipFill>
        <p:spPr>
          <a:xfrm>
            <a:off x="135467" y="3742267"/>
            <a:ext cx="2923103" cy="1507067"/>
          </a:xfrm>
          <a:prstGeom prst="rect">
            <a:avLst/>
          </a:prstGeom>
        </p:spPr>
      </p:pic>
      <p:pic>
        <p:nvPicPr>
          <p:cNvPr id="10" name="Picture 9"/>
          <p:cNvPicPr>
            <a:picLocks noChangeAspect="1"/>
          </p:cNvPicPr>
          <p:nvPr/>
        </p:nvPicPr>
        <p:blipFill>
          <a:blip r:embed="rId7"/>
          <a:stretch>
            <a:fillRect/>
          </a:stretch>
        </p:blipFill>
        <p:spPr>
          <a:xfrm>
            <a:off x="9364133" y="338667"/>
            <a:ext cx="2827867" cy="1100667"/>
          </a:xfrm>
          <a:prstGeom prst="rect">
            <a:avLst/>
          </a:prstGeom>
        </p:spPr>
      </p:pic>
    </p:spTree>
    <p:extLst>
      <p:ext uri="{BB962C8B-B14F-4D97-AF65-F5344CB8AC3E}">
        <p14:creationId xmlns:p14="http://schemas.microsoft.com/office/powerpoint/2010/main" val="2883752609"/>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200334" y="605803"/>
            <a:ext cx="8428799" cy="869871"/>
          </a:xfrm>
          <a:prstGeom prst="rect">
            <a:avLst/>
          </a:prstGeom>
        </p:spPr>
        <p:txBody>
          <a:bodyPr lIns="121900" tIns="121900" rIns="121900" bIns="121900" anchor="t" anchorCtr="0">
            <a:noAutofit/>
          </a:bodyPr>
          <a:lstStyle/>
          <a:p>
            <a:pPr>
              <a:lnSpc>
                <a:spcPct val="115000"/>
              </a:lnSpc>
              <a:buSzPct val="36666"/>
            </a:pPr>
            <a:r>
              <a:rPr lang="en-US" dirty="0"/>
              <a:t>Augmented Reality</a:t>
            </a:r>
            <a:endParaRPr lang="en" dirty="0"/>
          </a:p>
        </p:txBody>
      </p:sp>
      <p:pic>
        <p:nvPicPr>
          <p:cNvPr id="7" name="Shape 1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3912" y="512929"/>
            <a:ext cx="2433229" cy="910004"/>
          </a:xfrm>
          <a:prstGeom prst="rect">
            <a:avLst/>
          </a:prstGeom>
          <a:noFill/>
          <a:ln>
            <a:noFill/>
          </a:ln>
        </p:spPr>
      </p:pic>
      <p:sp>
        <p:nvSpPr>
          <p:cNvPr id="5" name="TextBox 4"/>
          <p:cNvSpPr txBox="1"/>
          <p:nvPr/>
        </p:nvSpPr>
        <p:spPr>
          <a:xfrm>
            <a:off x="8824537" y="6447631"/>
            <a:ext cx="3138304" cy="830997"/>
          </a:xfrm>
          <a:prstGeom prst="rect">
            <a:avLst/>
          </a:prstGeom>
          <a:noFill/>
        </p:spPr>
        <p:txBody>
          <a:bodyPr wrap="square" rtlCol="0">
            <a:spAutoFit/>
          </a:bodyPr>
          <a:lstStyle/>
          <a:p>
            <a:pPr defTabSz="1219170"/>
            <a:r>
              <a:rPr lang="en-US" sz="2400" kern="0" dirty="0" err="1">
                <a:solidFill>
                  <a:sysClr val="windowText" lastClr="000000"/>
                </a:solidFill>
              </a:rPr>
              <a:t>Charl</a:t>
            </a:r>
            <a:r>
              <a:rPr lang="en-US" sz="2400" kern="0" dirty="0">
                <a:solidFill>
                  <a:sysClr val="windowText" lastClr="000000"/>
                </a:solidFill>
              </a:rPr>
              <a:t> Marais (13070789)</a:t>
            </a:r>
          </a:p>
        </p:txBody>
      </p:sp>
      <p:pic>
        <p:nvPicPr>
          <p:cNvPr id="10" name="Picture 9"/>
          <p:cNvPicPr>
            <a:picLocks noChangeAspect="1"/>
          </p:cNvPicPr>
          <p:nvPr/>
        </p:nvPicPr>
        <p:blipFill>
          <a:blip r:embed="rId4"/>
          <a:stretch>
            <a:fillRect/>
          </a:stretch>
        </p:blipFill>
        <p:spPr>
          <a:xfrm>
            <a:off x="9364133" y="338667"/>
            <a:ext cx="2827867" cy="1100667"/>
          </a:xfrm>
          <a:prstGeom prst="rect">
            <a:avLst/>
          </a:prstGeom>
        </p:spPr>
      </p:pic>
    </p:spTree>
    <p:extLst>
      <p:ext uri="{BB962C8B-B14F-4D97-AF65-F5344CB8AC3E}">
        <p14:creationId xmlns:p14="http://schemas.microsoft.com/office/powerpoint/2010/main" val="2814816979"/>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p:nvPr/>
        </p:nvSpPr>
        <p:spPr>
          <a:xfrm>
            <a:off x="-165133" y="-124033"/>
            <a:ext cx="12543600" cy="7171599"/>
          </a:xfrm>
          <a:prstGeom prst="rect">
            <a:avLst/>
          </a:prstGeom>
          <a:solidFill>
            <a:srgbClr val="FFFF00"/>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defTabSz="1219170"/>
            <a:endParaRPr sz="2400" kern="0">
              <a:solidFill>
                <a:sysClr val="windowText" lastClr="000000"/>
              </a:solidFill>
            </a:endParaRPr>
          </a:p>
        </p:txBody>
      </p:sp>
      <p:sp>
        <p:nvSpPr>
          <p:cNvPr id="230" name="Shape 230"/>
          <p:cNvSpPr txBox="1">
            <a:spLocks noGrp="1"/>
          </p:cNvSpPr>
          <p:nvPr>
            <p:ph type="title"/>
          </p:nvPr>
        </p:nvSpPr>
        <p:spPr>
          <a:xfrm>
            <a:off x="3200334" y="767934"/>
            <a:ext cx="8428799" cy="847199"/>
          </a:xfrm>
          <a:prstGeom prst="rect">
            <a:avLst/>
          </a:prstGeom>
        </p:spPr>
        <p:txBody>
          <a:bodyPr lIns="121900" tIns="121900" rIns="121900" bIns="121900" anchor="t" anchorCtr="0">
            <a:noAutofit/>
          </a:bodyPr>
          <a:lstStyle/>
          <a:p>
            <a:r>
              <a:rPr lang="en">
                <a:solidFill>
                  <a:schemeClr val="dk1"/>
                </a:solidFill>
              </a:rPr>
              <a:t>Resources</a:t>
            </a:r>
          </a:p>
        </p:txBody>
      </p:sp>
      <p:sp>
        <p:nvSpPr>
          <p:cNvPr id="231" name="Shape 231"/>
          <p:cNvSpPr txBox="1">
            <a:spLocks noGrp="1"/>
          </p:cNvSpPr>
          <p:nvPr>
            <p:ph type="body" idx="1"/>
          </p:nvPr>
        </p:nvSpPr>
        <p:spPr>
          <a:xfrm>
            <a:off x="1430063" y="2127700"/>
            <a:ext cx="10212400" cy="4003200"/>
          </a:xfrm>
          <a:prstGeom prst="rect">
            <a:avLst/>
          </a:prstGeom>
        </p:spPr>
        <p:txBody>
          <a:bodyPr lIns="121900" tIns="121900" rIns="121900" bIns="121900" anchor="t" anchorCtr="0">
            <a:noAutofit/>
          </a:bodyPr>
          <a:lstStyle/>
          <a:p>
            <a:pPr>
              <a:lnSpc>
                <a:spcPct val="100000"/>
              </a:lnSpc>
              <a:spcAft>
                <a:spcPts val="0"/>
              </a:spcAft>
            </a:pPr>
            <a:r>
              <a:rPr lang="en-US" sz="1200" dirty="0">
                <a:hlinkClick r:id="rId3"/>
              </a:rPr>
              <a:t>https://www.youtube.com/watch?v=luc7KkCFKWY</a:t>
            </a:r>
            <a:endParaRPr lang="en-US" sz="1200" dirty="0"/>
          </a:p>
          <a:p>
            <a:pPr>
              <a:lnSpc>
                <a:spcPct val="100000"/>
              </a:lnSpc>
              <a:spcAft>
                <a:spcPts val="0"/>
              </a:spcAft>
            </a:pPr>
            <a:r>
              <a:rPr lang="en-US" sz="1200" dirty="0">
                <a:solidFill>
                  <a:schemeClr val="lt1"/>
                </a:solidFill>
                <a:latin typeface="Arial"/>
                <a:ea typeface="Arial"/>
                <a:cs typeface="Arial"/>
                <a:sym typeface="Arial"/>
                <a:hlinkClick r:id="rId4"/>
              </a:rPr>
              <a:t>http://www.dpdhl.com/en/media_relations/specials/parcelcopter.html</a:t>
            </a:r>
            <a:endParaRPr lang="en-US" sz="1200" dirty="0">
              <a:solidFill>
                <a:schemeClr val="lt1"/>
              </a:solidFill>
              <a:latin typeface="Arial"/>
              <a:ea typeface="Arial"/>
              <a:cs typeface="Arial"/>
              <a:sym typeface="Arial"/>
            </a:endParaRPr>
          </a:p>
          <a:p>
            <a:pPr>
              <a:lnSpc>
                <a:spcPct val="100000"/>
              </a:lnSpc>
              <a:spcAft>
                <a:spcPts val="0"/>
              </a:spcAft>
            </a:pPr>
            <a:r>
              <a:rPr lang="en-US" sz="1200" dirty="0" err="1"/>
              <a:t>www.</a:t>
            </a:r>
            <a:r>
              <a:rPr lang="en-US" sz="1200" b="1" dirty="0" err="1"/>
              <a:t>dhl</a:t>
            </a:r>
            <a:r>
              <a:rPr lang="en-US" sz="1200" dirty="0" err="1"/>
              <a:t>.com</a:t>
            </a:r>
            <a:r>
              <a:rPr lang="en-US" sz="1200" dirty="0"/>
              <a:t>/content/.../csi_</a:t>
            </a:r>
            <a:r>
              <a:rPr lang="en-US" sz="1200" b="1" dirty="0"/>
              <a:t>augmented</a:t>
            </a:r>
            <a:r>
              <a:rPr lang="en-US" sz="1200" dirty="0"/>
              <a:t>_</a:t>
            </a:r>
            <a:r>
              <a:rPr lang="en-US" sz="1200" b="1" dirty="0"/>
              <a:t>reality</a:t>
            </a:r>
            <a:r>
              <a:rPr lang="en-US" sz="1200" dirty="0"/>
              <a:t>_report_290414.pdf</a:t>
            </a:r>
            <a:endParaRPr lang="en-US" sz="1200" dirty="0">
              <a:solidFill>
                <a:schemeClr val="lt1"/>
              </a:solidFill>
              <a:latin typeface="Arial"/>
              <a:ea typeface="Arial"/>
              <a:cs typeface="Arial"/>
              <a:sym typeface="Arial"/>
            </a:endParaRPr>
          </a:p>
          <a:p>
            <a:pPr>
              <a:lnSpc>
                <a:spcPct val="100000"/>
              </a:lnSpc>
              <a:spcAft>
                <a:spcPts val="0"/>
              </a:spcAft>
            </a:pPr>
            <a:endParaRPr sz="1200" dirty="0">
              <a:solidFill>
                <a:schemeClr val="lt1"/>
              </a:solidFill>
              <a:latin typeface="Arial"/>
              <a:ea typeface="Arial"/>
              <a:cs typeface="Arial"/>
              <a:sym typeface="Arial"/>
            </a:endParaRPr>
          </a:p>
          <a:p>
            <a:pPr>
              <a:lnSpc>
                <a:spcPct val="100000"/>
              </a:lnSpc>
              <a:spcAft>
                <a:spcPts val="0"/>
              </a:spcAft>
            </a:pPr>
            <a:endParaRPr sz="1200" dirty="0">
              <a:solidFill>
                <a:srgbClr val="FFFFFF"/>
              </a:solidFill>
            </a:endParaRPr>
          </a:p>
        </p:txBody>
      </p:sp>
    </p:spTree>
    <p:extLst>
      <p:ext uri="{BB962C8B-B14F-4D97-AF65-F5344CB8AC3E}">
        <p14:creationId xmlns:p14="http://schemas.microsoft.com/office/powerpoint/2010/main" val="320999774"/>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541901" y="2409101"/>
            <a:ext cx="11062399" cy="2055999"/>
          </a:xfrm>
          <a:prstGeom prst="rect">
            <a:avLst/>
          </a:prstGeom>
        </p:spPr>
        <p:txBody>
          <a:bodyPr lIns="121900" tIns="121900" rIns="121900" bIns="121900" anchor="ctr" anchorCtr="0">
            <a:noAutofit/>
          </a:bodyPr>
          <a:lstStyle/>
          <a:p>
            <a:r>
              <a:rPr lang="en"/>
              <a:t>Thanks for your attention</a:t>
            </a:r>
          </a:p>
        </p:txBody>
      </p:sp>
    </p:spTree>
    <p:extLst>
      <p:ext uri="{BB962C8B-B14F-4D97-AF65-F5344CB8AC3E}">
        <p14:creationId xmlns:p14="http://schemas.microsoft.com/office/powerpoint/2010/main" val="2617832221"/>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6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solidFill>
                  <a:srgbClr val="FF807E"/>
                </a:solidFill>
              </a:rPr>
              <a:t>WumDrop</a:t>
            </a:r>
            <a:r>
              <a:rPr lang="en-ZA" dirty="0">
                <a:solidFill>
                  <a:srgbClr val="FF807E"/>
                </a:solidFill>
              </a:rPr>
              <a:t>: local South Africa</a:t>
            </a:r>
          </a:p>
        </p:txBody>
      </p:sp>
      <p:sp>
        <p:nvSpPr>
          <p:cNvPr id="3" name="Content Placeholder 2"/>
          <p:cNvSpPr>
            <a:spLocks noGrp="1"/>
          </p:cNvSpPr>
          <p:nvPr>
            <p:ph idx="1"/>
          </p:nvPr>
        </p:nvSpPr>
        <p:spPr>
          <a:xfrm>
            <a:off x="838200" y="1844286"/>
            <a:ext cx="10233800" cy="4351338"/>
          </a:xfrm>
        </p:spPr>
        <p:txBody>
          <a:bodyPr>
            <a:normAutofit/>
          </a:bodyPr>
          <a:lstStyle/>
          <a:p>
            <a:pPr marL="0" indent="0">
              <a:buNone/>
            </a:pPr>
            <a:r>
              <a:rPr lang="en-ZA" dirty="0">
                <a:solidFill>
                  <a:srgbClr val="FF807E"/>
                </a:solidFill>
              </a:rPr>
              <a:t>Introduction</a:t>
            </a:r>
          </a:p>
          <a:p>
            <a:endParaRPr lang="en-ZA" dirty="0">
              <a:solidFill>
                <a:srgbClr val="FF807E"/>
              </a:solidFill>
            </a:endParaRPr>
          </a:p>
          <a:p>
            <a:r>
              <a:rPr lang="en-ZA" dirty="0">
                <a:solidFill>
                  <a:srgbClr val="FF807E"/>
                </a:solidFill>
              </a:rPr>
              <a:t>They believe the last mile delivery business can be done better. A lot better. </a:t>
            </a:r>
          </a:p>
          <a:p>
            <a:r>
              <a:rPr lang="en-ZA" dirty="0">
                <a:solidFill>
                  <a:srgbClr val="FF807E"/>
                </a:solidFill>
              </a:rPr>
              <a:t>With </a:t>
            </a:r>
            <a:r>
              <a:rPr lang="en-ZA" dirty="0" err="1">
                <a:solidFill>
                  <a:srgbClr val="FF807E"/>
                </a:solidFill>
              </a:rPr>
              <a:t>WumDrop’s</a:t>
            </a:r>
            <a:r>
              <a:rPr lang="en-ZA" dirty="0">
                <a:solidFill>
                  <a:srgbClr val="FF807E"/>
                </a:solidFill>
              </a:rPr>
              <a:t> integrated dispatch solutions and service obsessed drivers, you can put your trust in a third party delivery service that cares about your brand, your customer, and your bottom line. </a:t>
            </a:r>
          </a:p>
          <a:p>
            <a:r>
              <a:rPr lang="en-ZA" dirty="0">
                <a:solidFill>
                  <a:srgbClr val="FF807E"/>
                </a:solidFill>
              </a:rPr>
              <a:t>We'll even send you a pic to prove it.</a:t>
            </a:r>
          </a:p>
          <a:p>
            <a:endParaRPr lang="en-ZA" dirty="0">
              <a:solidFill>
                <a:srgbClr val="FF807E"/>
              </a:solidFill>
            </a:endParaRPr>
          </a:p>
        </p:txBody>
      </p:sp>
      <p:pic>
        <p:nvPicPr>
          <p:cNvPr id="5" name="Picture 4" descr="Image result for WumDrop logo 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5325" y="295874"/>
            <a:ext cx="2649894" cy="2649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502152" y="6400273"/>
            <a:ext cx="1506071" cy="336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Pierre </a:t>
            </a:r>
            <a:r>
              <a:rPr lang="fr-FR" dirty="0" err="1" smtClean="0">
                <a:solidFill>
                  <a:schemeClr val="bg1"/>
                </a:solidFill>
              </a:rPr>
              <a:t>Uys</a:t>
            </a:r>
            <a:endParaRPr lang="en-US" dirty="0">
              <a:solidFill>
                <a:schemeClr val="bg1"/>
              </a:solidFill>
            </a:endParaRPr>
          </a:p>
        </p:txBody>
      </p:sp>
    </p:spTree>
    <p:extLst>
      <p:ext uri="{BB962C8B-B14F-4D97-AF65-F5344CB8AC3E}">
        <p14:creationId xmlns:p14="http://schemas.microsoft.com/office/powerpoint/2010/main" val="2362795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6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solidFill>
                  <a:srgbClr val="FF807E"/>
                </a:solidFill>
              </a:rPr>
              <a:t>WumDrop</a:t>
            </a:r>
            <a:endParaRPr lang="en-ZA" dirty="0">
              <a:solidFill>
                <a:srgbClr val="FF807E"/>
              </a:solidFill>
            </a:endParaRPr>
          </a:p>
        </p:txBody>
      </p:sp>
      <p:sp>
        <p:nvSpPr>
          <p:cNvPr id="3" name="Content Placeholder 2"/>
          <p:cNvSpPr>
            <a:spLocks noGrp="1"/>
          </p:cNvSpPr>
          <p:nvPr>
            <p:ph idx="1"/>
          </p:nvPr>
        </p:nvSpPr>
        <p:spPr/>
        <p:txBody>
          <a:bodyPr/>
          <a:lstStyle/>
          <a:p>
            <a:endParaRPr lang="en-ZA" dirty="0">
              <a:solidFill>
                <a:srgbClr val="FF807E"/>
              </a:solidFill>
            </a:endParaRPr>
          </a:p>
          <a:p>
            <a:endParaRPr lang="en-ZA" dirty="0">
              <a:solidFill>
                <a:srgbClr val="FF807E"/>
              </a:solidFill>
            </a:endParaRPr>
          </a:p>
          <a:p>
            <a:endParaRPr lang="en-ZA" dirty="0">
              <a:solidFill>
                <a:srgbClr val="FF807E"/>
              </a:solidFill>
            </a:endParaRPr>
          </a:p>
        </p:txBody>
      </p:sp>
      <p:pic>
        <p:nvPicPr>
          <p:cNvPr id="4" name="Picture 3"/>
          <p:cNvPicPr>
            <a:picLocks noChangeAspect="1"/>
          </p:cNvPicPr>
          <p:nvPr/>
        </p:nvPicPr>
        <p:blipFill>
          <a:blip r:embed="rId2"/>
          <a:stretch>
            <a:fillRect/>
          </a:stretch>
        </p:blipFill>
        <p:spPr>
          <a:xfrm>
            <a:off x="595391" y="1690688"/>
            <a:ext cx="9398446" cy="4292600"/>
          </a:xfrm>
          <a:prstGeom prst="rect">
            <a:avLst/>
          </a:prstGeom>
        </p:spPr>
      </p:pic>
      <p:pic>
        <p:nvPicPr>
          <p:cNvPr id="6" name="Picture 5"/>
          <p:cNvPicPr>
            <a:picLocks noChangeAspect="1"/>
          </p:cNvPicPr>
          <p:nvPr/>
        </p:nvPicPr>
        <p:blipFill>
          <a:blip r:embed="rId3"/>
          <a:stretch>
            <a:fillRect/>
          </a:stretch>
        </p:blipFill>
        <p:spPr>
          <a:xfrm>
            <a:off x="9469228" y="119473"/>
            <a:ext cx="2651990" cy="2645893"/>
          </a:xfrm>
          <a:prstGeom prst="rect">
            <a:avLst/>
          </a:prstGeom>
        </p:spPr>
      </p:pic>
      <p:sp>
        <p:nvSpPr>
          <p:cNvPr id="7" name="Rectangle 6"/>
          <p:cNvSpPr/>
          <p:nvPr/>
        </p:nvSpPr>
        <p:spPr>
          <a:xfrm>
            <a:off x="10502152" y="6400273"/>
            <a:ext cx="1506071" cy="336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Pierre </a:t>
            </a:r>
            <a:r>
              <a:rPr lang="fr-FR" dirty="0" err="1" smtClean="0">
                <a:solidFill>
                  <a:schemeClr val="bg1"/>
                </a:solidFill>
              </a:rPr>
              <a:t>Uys</a:t>
            </a:r>
            <a:endParaRPr lang="en-US" dirty="0">
              <a:solidFill>
                <a:schemeClr val="bg1"/>
              </a:solidFill>
            </a:endParaRPr>
          </a:p>
        </p:txBody>
      </p:sp>
    </p:spTree>
    <p:extLst>
      <p:ext uri="{BB962C8B-B14F-4D97-AF65-F5344CB8AC3E}">
        <p14:creationId xmlns:p14="http://schemas.microsoft.com/office/powerpoint/2010/main" val="2433690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6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solidFill>
                  <a:srgbClr val="FF807E"/>
                </a:solidFill>
              </a:rPr>
              <a:t>How Do Our Customers Use </a:t>
            </a:r>
            <a:r>
              <a:rPr lang="en-ZA" dirty="0" err="1">
                <a:solidFill>
                  <a:srgbClr val="FF807E"/>
                </a:solidFill>
              </a:rPr>
              <a:t>WumDrop</a:t>
            </a:r>
            <a:r>
              <a:rPr lang="en-ZA" dirty="0">
                <a:solidFill>
                  <a:srgbClr val="FF807E"/>
                </a:solidFill>
              </a:rPr>
              <a:t>?</a:t>
            </a:r>
          </a:p>
        </p:txBody>
      </p:sp>
      <p:sp>
        <p:nvSpPr>
          <p:cNvPr id="3" name="Content Placeholder 2"/>
          <p:cNvSpPr>
            <a:spLocks noGrp="1"/>
          </p:cNvSpPr>
          <p:nvPr>
            <p:ph idx="1"/>
          </p:nvPr>
        </p:nvSpPr>
        <p:spPr/>
        <p:txBody>
          <a:bodyPr/>
          <a:lstStyle/>
          <a:p>
            <a:endParaRPr lang="en-ZA" dirty="0">
              <a:solidFill>
                <a:srgbClr val="FF807E"/>
              </a:solidFill>
            </a:endParaRPr>
          </a:p>
          <a:p>
            <a:endParaRPr lang="en-ZA" dirty="0">
              <a:solidFill>
                <a:srgbClr val="FF807E"/>
              </a:solidFill>
            </a:endParaRPr>
          </a:p>
        </p:txBody>
      </p:sp>
      <p:pic>
        <p:nvPicPr>
          <p:cNvPr id="4" name="Picture 3"/>
          <p:cNvPicPr>
            <a:picLocks noChangeAspect="1"/>
          </p:cNvPicPr>
          <p:nvPr/>
        </p:nvPicPr>
        <p:blipFill>
          <a:blip r:embed="rId2"/>
          <a:stretch>
            <a:fillRect/>
          </a:stretch>
        </p:blipFill>
        <p:spPr>
          <a:xfrm>
            <a:off x="838200" y="1348405"/>
            <a:ext cx="8357325" cy="5305778"/>
          </a:xfrm>
          <a:prstGeom prst="rect">
            <a:avLst/>
          </a:prstGeom>
        </p:spPr>
      </p:pic>
      <p:pic>
        <p:nvPicPr>
          <p:cNvPr id="5" name="Picture 4"/>
          <p:cNvPicPr>
            <a:picLocks noChangeAspect="1"/>
          </p:cNvPicPr>
          <p:nvPr/>
        </p:nvPicPr>
        <p:blipFill>
          <a:blip r:embed="rId3"/>
          <a:stretch>
            <a:fillRect/>
          </a:stretch>
        </p:blipFill>
        <p:spPr>
          <a:xfrm>
            <a:off x="9195525" y="1690688"/>
            <a:ext cx="2651990" cy="2645893"/>
          </a:xfrm>
          <a:prstGeom prst="rect">
            <a:avLst/>
          </a:prstGeom>
        </p:spPr>
      </p:pic>
      <p:sp>
        <p:nvSpPr>
          <p:cNvPr id="6" name="Rectangle 5"/>
          <p:cNvSpPr/>
          <p:nvPr/>
        </p:nvSpPr>
        <p:spPr>
          <a:xfrm>
            <a:off x="10502152" y="6400273"/>
            <a:ext cx="1506071" cy="336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Pierre </a:t>
            </a:r>
            <a:r>
              <a:rPr lang="fr-FR" dirty="0" err="1" smtClean="0">
                <a:solidFill>
                  <a:schemeClr val="bg1"/>
                </a:solidFill>
              </a:rPr>
              <a:t>Uys</a:t>
            </a:r>
            <a:endParaRPr lang="en-US" dirty="0">
              <a:solidFill>
                <a:schemeClr val="bg1"/>
              </a:solidFill>
            </a:endParaRPr>
          </a:p>
        </p:txBody>
      </p:sp>
    </p:spTree>
    <p:extLst>
      <p:ext uri="{BB962C8B-B14F-4D97-AF65-F5344CB8AC3E}">
        <p14:creationId xmlns:p14="http://schemas.microsoft.com/office/powerpoint/2010/main" val="1038429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6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897" y="207081"/>
            <a:ext cx="10515600" cy="1325563"/>
          </a:xfrm>
        </p:spPr>
        <p:txBody>
          <a:bodyPr>
            <a:normAutofit/>
          </a:bodyPr>
          <a:lstStyle/>
          <a:p>
            <a:r>
              <a:rPr lang="en-ZA" dirty="0" err="1">
                <a:solidFill>
                  <a:srgbClr val="FF807E"/>
                </a:solidFill>
              </a:rPr>
              <a:t>WumDrop</a:t>
            </a:r>
            <a:r>
              <a:rPr lang="en-ZA" dirty="0">
                <a:solidFill>
                  <a:srgbClr val="FF807E"/>
                </a:solidFill>
              </a:rPr>
              <a:t> Pricing Strategy</a:t>
            </a:r>
          </a:p>
        </p:txBody>
      </p:sp>
      <p:pic>
        <p:nvPicPr>
          <p:cNvPr id="5" name="Picture 4" descr="Image result for WumDrop logo 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5325" y="295874"/>
            <a:ext cx="2649894" cy="26498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40897" y="1326444"/>
            <a:ext cx="7963009" cy="5531556"/>
          </a:xfrm>
          <a:prstGeom prst="rect">
            <a:avLst/>
          </a:prstGeom>
        </p:spPr>
      </p:pic>
      <p:pic>
        <p:nvPicPr>
          <p:cNvPr id="7" name="Picture 6"/>
          <p:cNvPicPr>
            <a:picLocks noChangeAspect="1"/>
          </p:cNvPicPr>
          <p:nvPr/>
        </p:nvPicPr>
        <p:blipFill>
          <a:blip r:embed="rId4"/>
          <a:stretch>
            <a:fillRect/>
          </a:stretch>
        </p:blipFill>
        <p:spPr>
          <a:xfrm>
            <a:off x="5119158" y="5495293"/>
            <a:ext cx="4324350" cy="1362075"/>
          </a:xfrm>
          <a:prstGeom prst="rect">
            <a:avLst/>
          </a:prstGeom>
        </p:spPr>
      </p:pic>
      <p:sp>
        <p:nvSpPr>
          <p:cNvPr id="6" name="Rectangle 5"/>
          <p:cNvSpPr/>
          <p:nvPr/>
        </p:nvSpPr>
        <p:spPr>
          <a:xfrm>
            <a:off x="10502152" y="6400273"/>
            <a:ext cx="1506071" cy="336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Pierre </a:t>
            </a:r>
            <a:r>
              <a:rPr lang="fr-FR" dirty="0" err="1" smtClean="0">
                <a:solidFill>
                  <a:schemeClr val="bg1"/>
                </a:solidFill>
              </a:rPr>
              <a:t>Uys</a:t>
            </a:r>
            <a:endParaRPr lang="en-US" dirty="0">
              <a:solidFill>
                <a:schemeClr val="bg1"/>
              </a:solidFill>
            </a:endParaRPr>
          </a:p>
        </p:txBody>
      </p:sp>
    </p:spTree>
    <p:extLst>
      <p:ext uri="{BB962C8B-B14F-4D97-AF65-F5344CB8AC3E}">
        <p14:creationId xmlns:p14="http://schemas.microsoft.com/office/powerpoint/2010/main" val="830452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6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solidFill>
                  <a:srgbClr val="FF807E"/>
                </a:solidFill>
              </a:rPr>
              <a:t>WumDrop</a:t>
            </a:r>
            <a:endParaRPr lang="en-ZA" dirty="0">
              <a:solidFill>
                <a:srgbClr val="FF807E"/>
              </a:solidFill>
            </a:endParaRPr>
          </a:p>
        </p:txBody>
      </p:sp>
      <p:sp>
        <p:nvSpPr>
          <p:cNvPr id="3" name="Content Placeholder 2"/>
          <p:cNvSpPr>
            <a:spLocks noGrp="1"/>
          </p:cNvSpPr>
          <p:nvPr>
            <p:ph idx="1"/>
          </p:nvPr>
        </p:nvSpPr>
        <p:spPr>
          <a:xfrm>
            <a:off x="838200" y="1690688"/>
            <a:ext cx="10233800" cy="4351338"/>
          </a:xfrm>
        </p:spPr>
        <p:txBody>
          <a:bodyPr>
            <a:normAutofit/>
          </a:bodyPr>
          <a:lstStyle/>
          <a:p>
            <a:r>
              <a:rPr lang="en-ZA" dirty="0" err="1">
                <a:solidFill>
                  <a:srgbClr val="FF807E"/>
                </a:solidFill>
              </a:rPr>
              <a:t>Triz</a:t>
            </a:r>
            <a:r>
              <a:rPr lang="en-ZA" dirty="0">
                <a:solidFill>
                  <a:srgbClr val="FF807E"/>
                </a:solidFill>
              </a:rPr>
              <a:t> Trends</a:t>
            </a:r>
          </a:p>
          <a:p>
            <a:r>
              <a:rPr lang="en-ZA" b="1" dirty="0">
                <a:solidFill>
                  <a:srgbClr val="FF807E"/>
                </a:solidFill>
              </a:rPr>
              <a:t>Customer buying hierarchy</a:t>
            </a:r>
          </a:p>
          <a:p>
            <a:r>
              <a:rPr lang="en-ZA" dirty="0">
                <a:solidFill>
                  <a:srgbClr val="FF807E"/>
                </a:solidFill>
              </a:rPr>
              <a:t>Performance, Reliability, Convenience, Price</a:t>
            </a:r>
          </a:p>
          <a:p>
            <a:r>
              <a:rPr lang="en-ZA" b="1" dirty="0">
                <a:solidFill>
                  <a:srgbClr val="FF807E"/>
                </a:solidFill>
              </a:rPr>
              <a:t>Dynamization theory</a:t>
            </a:r>
          </a:p>
          <a:p>
            <a:r>
              <a:rPr lang="en-ZA" dirty="0">
                <a:solidFill>
                  <a:srgbClr val="FF807E"/>
                </a:solidFill>
              </a:rPr>
              <a:t>Single connection, flexible over a lot market places</a:t>
            </a:r>
          </a:p>
          <a:p>
            <a:r>
              <a:rPr lang="en-ZA" b="1" dirty="0">
                <a:solidFill>
                  <a:srgbClr val="FF807E"/>
                </a:solidFill>
              </a:rPr>
              <a:t>Increasing Dimensionality</a:t>
            </a:r>
          </a:p>
          <a:p>
            <a:r>
              <a:rPr lang="en-ZA" dirty="0">
                <a:solidFill>
                  <a:srgbClr val="FF807E"/>
                </a:solidFill>
              </a:rPr>
              <a:t>Accessibility, flow of the info</a:t>
            </a:r>
          </a:p>
          <a:p>
            <a:pPr marL="0" indent="0">
              <a:buNone/>
            </a:pPr>
            <a:endParaRPr lang="en-ZA" dirty="0">
              <a:solidFill>
                <a:srgbClr val="FF807E"/>
              </a:solidFill>
            </a:endParaRPr>
          </a:p>
          <a:p>
            <a:endParaRPr lang="en-ZA" dirty="0">
              <a:solidFill>
                <a:srgbClr val="FF807E"/>
              </a:solidFill>
            </a:endParaRPr>
          </a:p>
          <a:p>
            <a:endParaRPr lang="en-ZA" dirty="0">
              <a:solidFill>
                <a:srgbClr val="FF807E"/>
              </a:solidFill>
            </a:endParaRPr>
          </a:p>
        </p:txBody>
      </p:sp>
      <p:pic>
        <p:nvPicPr>
          <p:cNvPr id="5" name="Picture 4" descr="Image result for WumDrop logo 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5325" y="295874"/>
            <a:ext cx="2649894" cy="2649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502152" y="6400273"/>
            <a:ext cx="1506071" cy="336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Pierre </a:t>
            </a:r>
            <a:r>
              <a:rPr lang="fr-FR" dirty="0" err="1" smtClean="0">
                <a:solidFill>
                  <a:schemeClr val="bg1"/>
                </a:solidFill>
              </a:rPr>
              <a:t>Uys</a:t>
            </a:r>
            <a:endParaRPr lang="en-US" dirty="0">
              <a:solidFill>
                <a:schemeClr val="bg1"/>
              </a:solidFill>
            </a:endParaRPr>
          </a:p>
        </p:txBody>
      </p:sp>
    </p:spTree>
    <p:extLst>
      <p:ext uri="{BB962C8B-B14F-4D97-AF65-F5344CB8AC3E}">
        <p14:creationId xmlns:p14="http://schemas.microsoft.com/office/powerpoint/2010/main" val="678124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ZA" dirty="0"/>
              <a:t>Hassim Muhammad</a:t>
            </a:r>
          </a:p>
          <a:p>
            <a:endParaRPr lang="en-ZA" dirty="0"/>
          </a:p>
        </p:txBody>
      </p:sp>
    </p:spTree>
    <p:extLst>
      <p:ext uri="{BB962C8B-B14F-4D97-AF65-F5344CB8AC3E}">
        <p14:creationId xmlns:p14="http://schemas.microsoft.com/office/powerpoint/2010/main" val="246402739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2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Powerpoint presentation DR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wiss-2">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2991</TotalTime>
  <Words>1144</Words>
  <Application>Microsoft Office PowerPoint</Application>
  <PresentationFormat>Widescreen</PresentationFormat>
  <Paragraphs>237</Paragraphs>
  <Slides>38</Slides>
  <Notes>9</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38</vt:i4>
      </vt:variant>
    </vt:vector>
  </HeadingPairs>
  <TitlesOfParts>
    <vt:vector size="51" baseType="lpstr">
      <vt:lpstr>Arial</vt:lpstr>
      <vt:lpstr>Calibri</vt:lpstr>
      <vt:lpstr>Corbel</vt:lpstr>
      <vt:lpstr>Lato</vt:lpstr>
      <vt:lpstr>Raleway</vt:lpstr>
      <vt:lpstr>Rockwell</vt:lpstr>
      <vt:lpstr>Rockwell Condensed</vt:lpstr>
      <vt:lpstr>Wingdings</vt:lpstr>
      <vt:lpstr>Depth</vt:lpstr>
      <vt:lpstr>2_Wood Type</vt:lpstr>
      <vt:lpstr>Powerpoint presentation DR1</vt:lpstr>
      <vt:lpstr>swiss-2</vt:lpstr>
      <vt:lpstr>Packager Shell Object</vt:lpstr>
      <vt:lpstr>Trends in Digital Innovation Pierre Uys 19679041</vt:lpstr>
      <vt:lpstr>PowerPoint Presentation</vt:lpstr>
      <vt:lpstr>PowerPoint Presentation</vt:lpstr>
      <vt:lpstr>WumDrop: local South Africa</vt:lpstr>
      <vt:lpstr>WumDrop</vt:lpstr>
      <vt:lpstr>How Do Our Customers Use WumDrop?</vt:lpstr>
      <vt:lpstr>WumDrop Pricing Strategy</vt:lpstr>
      <vt:lpstr>WumDrop</vt:lpstr>
      <vt:lpstr>PowerPoint Presentation</vt:lpstr>
      <vt:lpstr>Video</vt:lpstr>
      <vt:lpstr>Remote Container Management (RCM)</vt:lpstr>
      <vt:lpstr>Remote Container Management (RCM)</vt:lpstr>
      <vt:lpstr>PowerPoint Presentation</vt:lpstr>
      <vt:lpstr>PowerPoint Presentation</vt:lpstr>
      <vt:lpstr>Remote Container Management (RCM)</vt:lpstr>
      <vt:lpstr>TRIZ</vt:lpstr>
      <vt:lpstr>Unmanned Vessels</vt:lpstr>
      <vt:lpstr>TRIZ</vt:lpstr>
      <vt:lpstr>Digital Innovation 1:  Self driving trucks</vt:lpstr>
      <vt:lpstr>Digital Innovation 1:  Self driving trucks</vt:lpstr>
      <vt:lpstr>TRIZ Trends for Self Driving Trucks</vt:lpstr>
      <vt:lpstr>Digital Innovation 2:  logistics marketplace</vt:lpstr>
      <vt:lpstr>TRIZ Trends for Logistics Marketplace</vt:lpstr>
      <vt:lpstr>PowerPoint Presentation</vt:lpstr>
      <vt:lpstr>PowerPoint Presentation</vt:lpstr>
      <vt:lpstr>PowerPoint Presentation</vt:lpstr>
      <vt:lpstr>How it works</vt:lpstr>
      <vt:lpstr>PowerPoint Presentation</vt:lpstr>
      <vt:lpstr>PowerPoint Presentation</vt:lpstr>
      <vt:lpstr>PowerPoint Presentation</vt:lpstr>
      <vt:lpstr>PowerPoint Presentation</vt:lpstr>
      <vt:lpstr>Logistics</vt:lpstr>
      <vt:lpstr>Unmanned Aerial Vehicle (UAV)</vt:lpstr>
      <vt:lpstr>Unmanned Aerial Vehicles (UAV)</vt:lpstr>
      <vt:lpstr>Augmented Reality</vt:lpstr>
      <vt:lpstr>Augmented Reality</vt:lpstr>
      <vt:lpstr>Resources</vt:lpstr>
      <vt:lpstr>Thanks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in Digital Innovation Pierre “Stinke” Uys</dc:title>
  <dc:creator>Pierre Uys</dc:creator>
  <cp:lastModifiedBy>GOETHALS Frank</cp:lastModifiedBy>
  <cp:revision>34</cp:revision>
  <dcterms:created xsi:type="dcterms:W3CDTF">2016-11-22T13:57:37Z</dcterms:created>
  <dcterms:modified xsi:type="dcterms:W3CDTF">2016-12-02T16:03:22Z</dcterms:modified>
</cp:coreProperties>
</file>