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Average"/>
      <p:regular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Oswald-regular.fntdata"/><Relationship Id="rId23" Type="http://schemas.openxmlformats.org/officeDocument/2006/relationships/font" Target="fonts/Averag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Oswa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ru"/>
              <a:t>Autonomous drone systems hold the promise of vastly more efficient, faster and cheaper delivery</a:t>
            </a:r>
          </a:p>
          <a:p>
            <a:pPr lvl="0">
              <a:spcBef>
                <a:spcPts val="0"/>
              </a:spcBef>
              <a:buNone/>
            </a:pPr>
            <a:r>
              <a:rPr lang="ru"/>
              <a:t>Today, Mercedes-Benz Vans unveiled its Vision Van, showcasing a new end-to-end platform for last-mile delivery, featuring a fully automated cargo management system and Matternet delivery drones. </a:t>
            </a:r>
          </a:p>
          <a:p>
            <a:pPr lvl="0">
              <a:spcBef>
                <a:spcPts val="0"/>
              </a:spcBef>
              <a:buNone/>
            </a:pPr>
            <a:r>
              <a:rPr lang="ru"/>
              <a:t>In Mercedes-Benz Vans, we found a partner that is not only synonymous with quality, safety, reliability and efficiency, but is also willing to imagine and create the future of transportation with us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ru"/>
              <a:t>AIr Prime is an innovation in outbound logistics, it is an example of trimming complexion, decreased human involvement &amp; consumer expectation theories. It eliminates delivery trucks &amp; postman, decreases human interaction &amp; cuts down delivery time from 3-5 day to just 30 minutes. they quote that “AAP has a great potential to </a:t>
            </a:r>
            <a:r>
              <a:rPr lang="ru"/>
              <a:t>enhance their serv</a:t>
            </a:r>
            <a:r>
              <a:rPr lang="ru"/>
              <a:t>ies, it will increase the overall safety and efficiency of transportation systems. other than transport industries, the film industry also started changing their ways of filming.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C343D"/>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ru"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8.jpg"/><Relationship Id="rId4" Type="http://schemas.openxmlformats.org/officeDocument/2006/relationships/hyperlink" Target="https://www.youtube.com/watch?v=ve63xdzc3hg" TargetMode="External"/><Relationship Id="rId5" Type="http://schemas.openxmlformats.org/officeDocument/2006/relationships/image" Target="../media/image16.jpg"/><Relationship Id="rId6" Type="http://schemas.openxmlformats.org/officeDocument/2006/relationships/image" Target="../media/image0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hyperlink" Target="https://www.youtube.com/watch?v=6x_IB45ySAQ" TargetMode="External"/><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youtube.com/v/JwhyoUyJNoY" TargetMode="External"/><Relationship Id="rId4" Type="http://schemas.openxmlformats.org/officeDocument/2006/relationships/image" Target="../media/image06.jp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0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youtube.com/v/5wh7OWv2L7s" TargetMode="External"/><Relationship Id="rId4" Type="http://schemas.openxmlformats.org/officeDocument/2006/relationships/image" Target="../media/image11.jp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hyperlink" Target="http://youtube.com/v/3O23L72HlWE" TargetMode="External"/><Relationship Id="rId5"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uship.com/cl/transporte-de-carga-parcial/" TargetMode="External"/><Relationship Id="rId4" Type="http://schemas.openxmlformats.org/officeDocument/2006/relationships/hyperlink" Target="http://www.fedex.com/ma/about/overview/innovation.html" TargetMode="External"/><Relationship Id="rId5" Type="http://schemas.openxmlformats.org/officeDocument/2006/relationships/hyperlink" Target="http://www.icontainers.com/" TargetMode="External"/><Relationship Id="rId6" Type="http://schemas.openxmlformats.org/officeDocument/2006/relationships/hyperlink" Target="https://techcrunch.com/2016/06/07/icontainers-expedia-for-transporting-freight-internationally-raises-6-7-million/" TargetMode="External"/><Relationship Id="rId7" Type="http://schemas.openxmlformats.org/officeDocument/2006/relationships/hyperlink" Target="https://www.pehub.com/2016/06/3337510/" TargetMode="External"/><Relationship Id="rId8" Type="http://schemas.openxmlformats.org/officeDocument/2006/relationships/hyperlink" Target="http://www.volvogroup.com/group/global/en-gb/_layouts/CWP.Internet.VolvoCom/NewsItem.aspx?News.ItemId=152149&amp;News.Language=en-gb"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youtube.com/v/WtA4B9hFzhw" TargetMode="External"/><Relationship Id="rId4"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jpg"/><Relationship Id="rId4" Type="http://schemas.openxmlformats.org/officeDocument/2006/relationships/image" Target="../media/image0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youtube.com/v/EmKvvuTqnMo" TargetMode="External"/><Relationship Id="rId4" Type="http://schemas.openxmlformats.org/officeDocument/2006/relationships/image" Target="../media/image0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98BIu9dpwHU" TargetMode="External"/><Relationship Id="rId4"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0" y="525925"/>
            <a:ext cx="7801500" cy="1956300"/>
          </a:xfrm>
          <a:prstGeom prst="rect">
            <a:avLst/>
          </a:prstGeom>
        </p:spPr>
        <p:txBody>
          <a:bodyPr anchorCtr="0" anchor="b" bIns="91425" lIns="91425" rIns="91425" tIns="91425">
            <a:noAutofit/>
          </a:bodyPr>
          <a:lstStyle/>
          <a:p>
            <a:pPr lvl="0">
              <a:spcBef>
                <a:spcPts val="0"/>
              </a:spcBef>
              <a:buNone/>
            </a:pPr>
            <a:r>
              <a:rPr lang="ru"/>
              <a:t>Digital Innovations and Trends in Logistics</a:t>
            </a:r>
          </a:p>
        </p:txBody>
      </p:sp>
      <p:sp>
        <p:nvSpPr>
          <p:cNvPr id="60" name="Shape 60"/>
          <p:cNvSpPr txBox="1"/>
          <p:nvPr>
            <p:ph idx="1" type="subTitle"/>
          </p:nvPr>
        </p:nvSpPr>
        <p:spPr>
          <a:xfrm>
            <a:off x="671250" y="2627924"/>
            <a:ext cx="7801500" cy="2378700"/>
          </a:xfrm>
          <a:prstGeom prst="rect">
            <a:avLst/>
          </a:prstGeom>
        </p:spPr>
        <p:txBody>
          <a:bodyPr anchorCtr="0" anchor="t" bIns="91425" lIns="91425" rIns="91425" tIns="91425">
            <a:noAutofit/>
          </a:bodyPr>
          <a:lstStyle/>
          <a:p>
            <a:pPr lvl="0" rtl="0">
              <a:lnSpc>
                <a:spcPct val="115000"/>
              </a:lnSpc>
              <a:spcBef>
                <a:spcPts val="0"/>
              </a:spcBef>
              <a:buNone/>
            </a:pPr>
            <a:r>
              <a:t/>
            </a:r>
            <a:endParaRPr/>
          </a:p>
          <a:p>
            <a:pPr lvl="0" rtl="0">
              <a:lnSpc>
                <a:spcPct val="115000"/>
              </a:lnSpc>
              <a:spcBef>
                <a:spcPts val="0"/>
              </a:spcBef>
              <a:buNone/>
            </a:pPr>
            <a:r>
              <a:rPr lang="ru"/>
              <a:t>ACHYKGYOZ Ipekieliz</a:t>
            </a:r>
          </a:p>
          <a:p>
            <a:pPr lvl="0" rtl="0">
              <a:lnSpc>
                <a:spcPct val="115000"/>
              </a:lnSpc>
              <a:spcBef>
                <a:spcPts val="0"/>
              </a:spcBef>
              <a:buNone/>
            </a:pPr>
            <a:r>
              <a:rPr lang="ru"/>
              <a:t>GILMANOVA Alina</a:t>
            </a:r>
          </a:p>
          <a:p>
            <a:pPr lvl="0" rtl="0">
              <a:lnSpc>
                <a:spcPct val="115000"/>
              </a:lnSpc>
              <a:spcBef>
                <a:spcPts val="0"/>
              </a:spcBef>
              <a:buNone/>
            </a:pPr>
            <a:r>
              <a:rPr lang="ru"/>
              <a:t>HAPPI Nathalie</a:t>
            </a:r>
          </a:p>
          <a:p>
            <a:pPr lvl="0" rtl="0">
              <a:lnSpc>
                <a:spcPct val="115000"/>
              </a:lnSpc>
              <a:spcBef>
                <a:spcPts val="0"/>
              </a:spcBef>
              <a:buNone/>
            </a:pPr>
            <a:r>
              <a:rPr lang="ru"/>
              <a:t>MUSTAFAYEVA Nigar</a:t>
            </a:r>
          </a:p>
          <a:p>
            <a:pPr lvl="0" rtl="0">
              <a:lnSpc>
                <a:spcPct val="115000"/>
              </a:lnSpc>
              <a:spcBef>
                <a:spcPts val="0"/>
              </a:spcBef>
              <a:buNone/>
            </a:pPr>
            <a:r>
              <a:rPr lang="ru"/>
              <a:t>RAMIREZ Aleydis</a:t>
            </a:r>
          </a:p>
          <a:p>
            <a:pPr lvl="0" rtl="0">
              <a:lnSpc>
                <a:spcPct val="115000"/>
              </a:lnSpc>
              <a:spcBef>
                <a:spcPts val="0"/>
              </a:spcBef>
              <a:buNone/>
            </a:pPr>
            <a:r>
              <a:t/>
            </a:r>
            <a:endParaRPr/>
          </a:p>
          <a:p>
            <a:pPr lvl="0" rtl="0">
              <a:lnSpc>
                <a:spcPct val="115000"/>
              </a:lnSpc>
              <a:spcBef>
                <a:spcPts val="0"/>
              </a:spcBef>
              <a:buNone/>
            </a:pPr>
            <a:r>
              <a:t/>
            </a:r>
            <a:endParaRPr/>
          </a:p>
          <a:p>
            <a:pPr lvl="0" rtl="0">
              <a:lnSpc>
                <a:spcPct val="115000"/>
              </a:lnSpc>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182450" y="345687"/>
            <a:ext cx="8520600" cy="572700"/>
          </a:xfrm>
          <a:prstGeom prst="rect">
            <a:avLst/>
          </a:prstGeom>
        </p:spPr>
        <p:txBody>
          <a:bodyPr anchorCtr="0" anchor="t" bIns="91425" lIns="91425" rIns="91425" tIns="91425">
            <a:noAutofit/>
          </a:bodyPr>
          <a:lstStyle/>
          <a:p>
            <a:pPr lvl="0" rtl="0">
              <a:spcBef>
                <a:spcPts val="0"/>
              </a:spcBef>
              <a:buNone/>
            </a:pPr>
            <a:r>
              <a:rPr lang="ru"/>
              <a:t>Mercedes-Benz &amp; Matternet</a:t>
            </a:r>
          </a:p>
        </p:txBody>
      </p:sp>
      <p:sp>
        <p:nvSpPr>
          <p:cNvPr id="125" name="Shape 125"/>
          <p:cNvSpPr txBox="1"/>
          <p:nvPr>
            <p:ph idx="1" type="body"/>
          </p:nvPr>
        </p:nvSpPr>
        <p:spPr>
          <a:xfrm flipH="1">
            <a:off x="2992525" y="1279575"/>
            <a:ext cx="5808300" cy="33081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t/>
            </a:r>
            <a:endParaRPr>
              <a:solidFill>
                <a:srgbClr val="FFFFFF"/>
              </a:solidFill>
            </a:endParaRPr>
          </a:p>
          <a:p>
            <a:pPr lvl="0" rtl="0">
              <a:lnSpc>
                <a:spcPct val="100000"/>
              </a:lnSpc>
              <a:spcBef>
                <a:spcPts val="0"/>
              </a:spcBef>
              <a:spcAft>
                <a:spcPts val="0"/>
              </a:spcAft>
              <a:buNone/>
            </a:pPr>
            <a:r>
              <a:rPr lang="ru" sz="2400">
                <a:solidFill>
                  <a:srgbClr val="FFFFFF"/>
                </a:solidFill>
                <a:latin typeface="Arial"/>
                <a:ea typeface="Arial"/>
                <a:cs typeface="Arial"/>
                <a:sym typeface="Arial"/>
              </a:rPr>
              <a:t>“Autonomous drone systems hold the promise of vastly more efficient, faster and cheaper delivery”</a:t>
            </a:r>
          </a:p>
          <a:p>
            <a:pPr lvl="0">
              <a:spcBef>
                <a:spcPts val="0"/>
              </a:spcBef>
              <a:buNone/>
            </a:pPr>
            <a:r>
              <a:t/>
            </a:r>
            <a:endParaRPr>
              <a:solidFill>
                <a:srgbClr val="FFFFFF"/>
              </a:solidFill>
            </a:endParaRPr>
          </a:p>
          <a:p>
            <a:pPr indent="-228600" lvl="0" marL="457200">
              <a:spcBef>
                <a:spcPts val="0"/>
              </a:spcBef>
              <a:buClr>
                <a:srgbClr val="FFFFFF"/>
              </a:buClr>
              <a:buFont typeface="Arial"/>
            </a:pPr>
            <a:r>
              <a:rPr lang="ru">
                <a:solidFill>
                  <a:srgbClr val="FFFFFF"/>
                </a:solidFill>
                <a:latin typeface="Arial"/>
                <a:ea typeface="Arial"/>
                <a:cs typeface="Arial"/>
                <a:sym typeface="Arial"/>
              </a:rPr>
              <a:t>Segmentation</a:t>
            </a:r>
          </a:p>
          <a:p>
            <a:pPr indent="-228600" lvl="0" marL="457200">
              <a:spcBef>
                <a:spcPts val="0"/>
              </a:spcBef>
              <a:buClr>
                <a:srgbClr val="FFFFFF"/>
              </a:buClr>
              <a:buFont typeface="Arial"/>
            </a:pPr>
            <a:r>
              <a:rPr lang="ru">
                <a:solidFill>
                  <a:srgbClr val="FFFFFF"/>
                </a:solidFill>
                <a:latin typeface="Arial"/>
                <a:ea typeface="Arial"/>
                <a:cs typeface="Arial"/>
                <a:sym typeface="Arial"/>
              </a:rPr>
              <a:t>Decreased human involvement </a:t>
            </a:r>
          </a:p>
          <a:p>
            <a:pPr lvl="0">
              <a:spcBef>
                <a:spcPts val="0"/>
              </a:spcBef>
              <a:buNone/>
            </a:pPr>
            <a:r>
              <a:t/>
            </a:r>
            <a:endParaRPr/>
          </a:p>
        </p:txBody>
      </p:sp>
      <p:pic>
        <p:nvPicPr>
          <p:cNvPr descr="matternet2_drone_payload.jpg" id="126" name="Shape 126"/>
          <p:cNvPicPr preferRelativeResize="0"/>
          <p:nvPr/>
        </p:nvPicPr>
        <p:blipFill rotWithShape="1">
          <a:blip r:embed="rId3">
            <a:alphaModFix/>
          </a:blip>
          <a:srcRect b="0" l="5615" r="30791" t="0"/>
          <a:stretch/>
        </p:blipFill>
        <p:spPr>
          <a:xfrm>
            <a:off x="182449" y="3230633"/>
            <a:ext cx="2544374" cy="1783638"/>
          </a:xfrm>
          <a:prstGeom prst="rect">
            <a:avLst/>
          </a:prstGeom>
          <a:noFill/>
          <a:ln>
            <a:noFill/>
          </a:ln>
        </p:spPr>
      </p:pic>
      <p:pic>
        <p:nvPicPr>
          <p:cNvPr descr="mercedes_benz_vans.jpg" id="127" name="Shape 127">
            <a:hlinkClick r:id="rId4"/>
          </p:cNvPr>
          <p:cNvPicPr preferRelativeResize="0"/>
          <p:nvPr/>
        </p:nvPicPr>
        <p:blipFill rotWithShape="1">
          <a:blip r:embed="rId5">
            <a:alphaModFix/>
          </a:blip>
          <a:srcRect b="0" l="15489" r="19372" t="0"/>
          <a:stretch/>
        </p:blipFill>
        <p:spPr>
          <a:xfrm>
            <a:off x="182450" y="918399"/>
            <a:ext cx="2544374" cy="2127800"/>
          </a:xfrm>
          <a:prstGeom prst="rect">
            <a:avLst/>
          </a:prstGeom>
          <a:noFill/>
          <a:ln>
            <a:noFill/>
          </a:ln>
        </p:spPr>
      </p:pic>
      <p:pic>
        <p:nvPicPr>
          <p:cNvPr descr="Matternet_Logo.jpg" id="128" name="Shape 128"/>
          <p:cNvPicPr preferRelativeResize="0"/>
          <p:nvPr/>
        </p:nvPicPr>
        <p:blipFill>
          <a:blip r:embed="rId6">
            <a:alphaModFix/>
          </a:blip>
          <a:stretch>
            <a:fillRect/>
          </a:stretch>
        </p:blipFill>
        <p:spPr>
          <a:xfrm>
            <a:off x="4524700" y="96085"/>
            <a:ext cx="778499" cy="865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idx="1" type="body"/>
          </p:nvPr>
        </p:nvSpPr>
        <p:spPr>
          <a:xfrm>
            <a:off x="311700" y="1152475"/>
            <a:ext cx="8520600" cy="3416400"/>
          </a:xfrm>
          <a:prstGeom prst="rect">
            <a:avLst/>
          </a:prstGeom>
          <a:solidFill>
            <a:schemeClr val="dk1"/>
          </a:solidFill>
        </p:spPr>
        <p:txBody>
          <a:bodyPr anchorCtr="0" anchor="t" bIns="91425" lIns="91425" rIns="91425" tIns="91425">
            <a:noAutofit/>
          </a:bodyPr>
          <a:lstStyle/>
          <a:p>
            <a:pPr lvl="0">
              <a:spcBef>
                <a:spcPts val="0"/>
              </a:spcBef>
              <a:buNone/>
            </a:pPr>
            <a:r>
              <a:t/>
            </a:r>
            <a:endParaRPr/>
          </a:p>
        </p:txBody>
      </p:sp>
      <p:pic>
        <p:nvPicPr>
          <p:cNvPr descr="Hyperloop_One_Logo.png" id="134" name="Shape 134"/>
          <p:cNvPicPr preferRelativeResize="0"/>
          <p:nvPr/>
        </p:nvPicPr>
        <p:blipFill>
          <a:blip r:embed="rId3">
            <a:alphaModFix/>
          </a:blip>
          <a:stretch>
            <a:fillRect/>
          </a:stretch>
        </p:blipFill>
        <p:spPr>
          <a:xfrm>
            <a:off x="1524000" y="1047750"/>
            <a:ext cx="6096000" cy="3048000"/>
          </a:xfrm>
          <a:prstGeom prst="rect">
            <a:avLst/>
          </a:prstGeom>
          <a:noFill/>
          <a:ln>
            <a:noFill/>
          </a:ln>
        </p:spPr>
      </p:pic>
      <p:pic>
        <p:nvPicPr>
          <p:cNvPr descr="3e01e38.png" id="135" name="Shape 135">
            <a:hlinkClick r:id="rId4"/>
          </p:cNvPr>
          <p:cNvPicPr preferRelativeResize="0"/>
          <p:nvPr/>
        </p:nvPicPr>
        <p:blipFill>
          <a:blip r:embed="rId5">
            <a:alphaModFix/>
          </a:blip>
          <a:stretch>
            <a:fillRect/>
          </a:stretch>
        </p:blipFill>
        <p:spPr>
          <a:xfrm>
            <a:off x="311700" y="0"/>
            <a:ext cx="5496124" cy="1905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97925"/>
            <a:ext cx="8520600" cy="572700"/>
          </a:xfrm>
          <a:prstGeom prst="rect">
            <a:avLst/>
          </a:prstGeom>
        </p:spPr>
        <p:txBody>
          <a:bodyPr anchorCtr="0" anchor="t" bIns="91425" lIns="91425" rIns="91425" tIns="91425">
            <a:noAutofit/>
          </a:bodyPr>
          <a:lstStyle/>
          <a:p>
            <a:pPr lvl="0">
              <a:spcBef>
                <a:spcPts val="0"/>
              </a:spcBef>
              <a:buNone/>
            </a:pPr>
            <a:r>
              <a:rPr lang="ru"/>
              <a:t>VOLVO SELF-DRIVING TRUCK</a:t>
            </a:r>
          </a:p>
        </p:txBody>
      </p:sp>
      <p:sp>
        <p:nvSpPr>
          <p:cNvPr id="141" name="Shape 141"/>
          <p:cNvSpPr txBox="1"/>
          <p:nvPr>
            <p:ph idx="1" type="body"/>
          </p:nvPr>
        </p:nvSpPr>
        <p:spPr>
          <a:xfrm>
            <a:off x="111850" y="721225"/>
            <a:ext cx="9032100" cy="4369800"/>
          </a:xfrm>
          <a:prstGeom prst="rect">
            <a:avLst/>
          </a:prstGeom>
        </p:spPr>
        <p:txBody>
          <a:bodyPr anchorCtr="0" anchor="t" bIns="91425" lIns="91425" rIns="91425" tIns="91425">
            <a:noAutofit/>
          </a:bodyPr>
          <a:lstStyle/>
          <a:p>
            <a:pPr lvl="0" rtl="0">
              <a:lnSpc>
                <a:spcPct val="100000"/>
              </a:lnSpc>
              <a:spcBef>
                <a:spcPts val="0"/>
              </a:spcBef>
              <a:buNone/>
            </a:pPr>
            <a:r>
              <a:rPr b="1" lang="ru">
                <a:solidFill>
                  <a:srgbClr val="FFFFFF"/>
                </a:solidFill>
                <a:latin typeface="Arial"/>
                <a:ea typeface="Arial"/>
                <a:cs typeface="Arial"/>
                <a:sym typeface="Arial"/>
              </a:rPr>
              <a:t>PROBLEM</a:t>
            </a:r>
            <a:r>
              <a:rPr lang="ru">
                <a:solidFill>
                  <a:srgbClr val="FFFFFF"/>
                </a:solidFill>
                <a:latin typeface="Arial"/>
                <a:ea typeface="Arial"/>
                <a:cs typeface="Arial"/>
                <a:sym typeface="Arial"/>
              </a:rPr>
              <a:t>: tough conditions in mines.</a:t>
            </a:r>
          </a:p>
          <a:p>
            <a:pPr lvl="0">
              <a:lnSpc>
                <a:spcPct val="100000"/>
              </a:lnSpc>
              <a:spcBef>
                <a:spcPts val="0"/>
              </a:spcBef>
              <a:buNone/>
            </a:pPr>
            <a:r>
              <a:rPr b="1" lang="ru">
                <a:solidFill>
                  <a:srgbClr val="FFFFFF"/>
                </a:solidFill>
                <a:latin typeface="Arial"/>
                <a:ea typeface="Arial"/>
                <a:cs typeface="Arial"/>
                <a:sym typeface="Arial"/>
              </a:rPr>
              <a:t>AIM</a:t>
            </a:r>
            <a:r>
              <a:rPr lang="ru">
                <a:solidFill>
                  <a:srgbClr val="FFFFFF"/>
                </a:solidFill>
                <a:latin typeface="Arial"/>
                <a:ea typeface="Arial"/>
                <a:cs typeface="Arial"/>
                <a:sym typeface="Arial"/>
              </a:rPr>
              <a:t>: improve the transport flow, decrease </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fuel consumption and provide safety.</a:t>
            </a:r>
          </a:p>
          <a:p>
            <a:pPr lvl="0" rtl="0">
              <a:lnSpc>
                <a:spcPct val="100000"/>
              </a:lnSpc>
              <a:spcBef>
                <a:spcPts val="0"/>
              </a:spcBef>
              <a:buNone/>
            </a:pPr>
            <a:r>
              <a:rPr b="1" lang="ru">
                <a:solidFill>
                  <a:srgbClr val="FFFFFF"/>
                </a:solidFill>
                <a:latin typeface="Arial"/>
                <a:ea typeface="Arial"/>
                <a:cs typeface="Arial"/>
                <a:sym typeface="Arial"/>
              </a:rPr>
              <a:t>SOLUTION</a:t>
            </a:r>
            <a:r>
              <a:rPr lang="ru">
                <a:solidFill>
                  <a:srgbClr val="FFFFFF"/>
                </a:solidFill>
                <a:latin typeface="Arial"/>
                <a:ea typeface="Arial"/>
                <a:cs typeface="Arial"/>
                <a:sym typeface="Arial"/>
              </a:rPr>
              <a:t>: autonomous truck with sensors, </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which monitors surroundings, and avoids</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obstacles. </a:t>
            </a:r>
          </a:p>
          <a:p>
            <a:pPr lvl="0">
              <a:lnSpc>
                <a:spcPct val="100000"/>
              </a:lnSpc>
              <a:spcBef>
                <a:spcPts val="0"/>
              </a:spcBef>
              <a:buNone/>
            </a:pPr>
            <a:r>
              <a:rPr lang="ru">
                <a:solidFill>
                  <a:srgbClr val="FFFFFF"/>
                </a:solidFill>
                <a:latin typeface="Arial"/>
                <a:ea typeface="Arial"/>
                <a:cs typeface="Arial"/>
                <a:sym typeface="Arial"/>
              </a:rPr>
              <a:t>An onboard transport system gathers data to</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optimise the route and fuel consumption.</a:t>
            </a:r>
          </a:p>
          <a:p>
            <a:pPr indent="0" lvl="0" marL="4572000" rtl="0">
              <a:lnSpc>
                <a:spcPct val="100000"/>
              </a:lnSpc>
              <a:spcBef>
                <a:spcPts val="0"/>
              </a:spcBef>
              <a:buNone/>
            </a:pPr>
            <a:r>
              <a:t/>
            </a:r>
            <a:endParaRPr>
              <a:solidFill>
                <a:srgbClr val="FFFFFF"/>
              </a:solidFill>
              <a:latin typeface="Arial"/>
              <a:ea typeface="Arial"/>
              <a:cs typeface="Arial"/>
              <a:sym typeface="Arial"/>
            </a:endParaRPr>
          </a:p>
          <a:p>
            <a:pPr indent="0" lvl="0" marL="4572000">
              <a:lnSpc>
                <a:spcPct val="100000"/>
              </a:lnSpc>
              <a:spcBef>
                <a:spcPts val="0"/>
              </a:spcBef>
              <a:buNone/>
            </a:pPr>
            <a:r>
              <a:rPr lang="ru">
                <a:solidFill>
                  <a:srgbClr val="FFFFFF"/>
                </a:solidFill>
                <a:latin typeface="Arial"/>
                <a:ea typeface="Arial"/>
                <a:cs typeface="Arial"/>
                <a:sym typeface="Arial"/>
              </a:rPr>
              <a:t>Trend 8: decrease human involvement </a:t>
            </a:r>
          </a:p>
          <a:p>
            <a:pPr lvl="0">
              <a:spcBef>
                <a:spcPts val="0"/>
              </a:spcBef>
              <a:buNone/>
            </a:pPr>
            <a:r>
              <a:t/>
            </a:r>
            <a:endParaRPr/>
          </a:p>
          <a:p>
            <a:pPr lvl="0">
              <a:spcBef>
                <a:spcPts val="0"/>
              </a:spcBef>
              <a:buNone/>
            </a:pPr>
            <a:r>
              <a:t/>
            </a:r>
            <a:endParaRPr/>
          </a:p>
        </p:txBody>
      </p:sp>
      <p:sp>
        <p:nvSpPr>
          <p:cNvPr descr="Volvo’s fully autonomous truck is the first in the world to be tested in operations deep underground in the Kristineberg Mine. The self-driving truck is part of a development project aimed at improving the transport flow and safety in the mine. The truck will cover a distance of 7 kilometres, reaching 1,320 metres underground in the narrow mine tunnels.  “This is the world’s first fully self-driving truck to operate under such tough conditions. It is a true challenge to ensure that everything works meticulously more than 1300 metres underground,” says Torbjörn Holmström, member of the Volvo Group Executive Board and Volvo Group Chief Technology Officer. Volvo Group is now releasing a film showing the opportunities that open up with autonomous trucks. The film was recorded in harsh operating conditions in the Kristineberg Mine 100 kilometres from Arvidsjaur in northern Sweden. Torbjörn Holmström, who takes part in the film, wants to show how safe the truck is. He didn’t hesitate to stand in the middle of the mine gallery as the truck approached him.  “No matter what type of vehicle we develop, safety is always our primary concern and this also applies to self-driving vehicles. I was convinced the truck would stop but naturally I felt a knot in my stomach until the truck applied its brakes!”  The entirely self-driving truck that takes the lead role in the film is a specially equipped Volvo FMX. Using various sensors, it continuously monitors its surroundings and avoids both fixed and moving obstacles. At the same time, an on-board transport system gathers data to optimize and coordinate the route and fuel consumption. The truck is part of a development project and is being tested in real-life operation for the very first time." id="142" name="Shape 142" title="The world's first self-driving truck in an underground mine">
            <a:hlinkClick r:id="rId3"/>
          </p:cNvPr>
          <p:cNvSpPr/>
          <p:nvPr/>
        </p:nvSpPr>
        <p:spPr>
          <a:xfrm>
            <a:off x="4869300" y="894037"/>
            <a:ext cx="4078225" cy="3058675"/>
          </a:xfrm>
          <a:prstGeom prst="rect">
            <a:avLst/>
          </a:prstGeom>
          <a:blipFill>
            <a:blip r:embed="rId4">
              <a:alphaModFix/>
            </a:blip>
            <a:stretch>
              <a:fillRect/>
            </a:stretch>
          </a:blipFill>
          <a:ln>
            <a:noFill/>
          </a:ln>
        </p:spPr>
      </p:sp>
      <p:pic>
        <p:nvPicPr>
          <p:cNvPr descr="car_logo_PNG1668.png" id="143" name="Shape 143"/>
          <p:cNvPicPr preferRelativeResize="0"/>
          <p:nvPr/>
        </p:nvPicPr>
        <p:blipFill>
          <a:blip r:embed="rId5">
            <a:alphaModFix/>
          </a:blip>
          <a:stretch>
            <a:fillRect/>
          </a:stretch>
        </p:blipFill>
        <p:spPr>
          <a:xfrm>
            <a:off x="8130753" y="0"/>
            <a:ext cx="1066850" cy="894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idx="1" type="body"/>
          </p:nvPr>
        </p:nvSpPr>
        <p:spPr>
          <a:xfrm>
            <a:off x="4915200" y="2548250"/>
            <a:ext cx="4228800" cy="2595300"/>
          </a:xfrm>
          <a:prstGeom prst="rect">
            <a:avLst/>
          </a:prstGeom>
        </p:spPr>
        <p:txBody>
          <a:bodyPr anchorCtr="0" anchor="t" bIns="91425" lIns="91425" rIns="91425" tIns="91425">
            <a:noAutofit/>
          </a:bodyPr>
          <a:lstStyle/>
          <a:p>
            <a:pPr lvl="0" rtl="0">
              <a:lnSpc>
                <a:spcPct val="100000"/>
              </a:lnSpc>
              <a:spcBef>
                <a:spcPts val="0"/>
              </a:spcBef>
              <a:buNone/>
            </a:pPr>
            <a:r>
              <a:rPr lang="ru">
                <a:solidFill>
                  <a:srgbClr val="FFFFFF"/>
                </a:solidFill>
                <a:latin typeface="Arial"/>
                <a:ea typeface="Arial"/>
                <a:cs typeface="Arial"/>
                <a:sym typeface="Arial"/>
              </a:rPr>
              <a:t>Solution: LeanTMS;</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Result: Visibility, standardization and </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lower costs;</a:t>
            </a:r>
          </a:p>
          <a:p>
            <a:pPr lvl="0">
              <a:spcBef>
                <a:spcPts val="0"/>
              </a:spcBef>
              <a:buNone/>
            </a:pPr>
            <a:r>
              <a:rPr lang="ru">
                <a:solidFill>
                  <a:srgbClr val="FFFFFF"/>
                </a:solidFill>
                <a:latin typeface="Arial"/>
                <a:ea typeface="Arial"/>
                <a:cs typeface="Arial"/>
                <a:sym typeface="Arial"/>
              </a:rPr>
              <a:t>Trends:</a:t>
            </a:r>
            <a:r>
              <a:rPr lang="ru">
                <a:solidFill>
                  <a:srgbClr val="FFFFFF"/>
                </a:solidFill>
                <a:latin typeface="Arial"/>
                <a:ea typeface="Arial"/>
                <a:cs typeface="Arial"/>
                <a:sym typeface="Arial"/>
              </a:rPr>
              <a:t> Boundary Breakdown;</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Dynamization;</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Rhythm Coordination</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Design Point</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a:t>
            </a:r>
          </a:p>
        </p:txBody>
      </p:sp>
      <p:sp>
        <p:nvSpPr>
          <p:cNvPr id="149" name="Shape 14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ru"/>
              <a:t>Software-as-a-Service</a:t>
            </a:r>
          </a:p>
        </p:txBody>
      </p:sp>
      <p:pic>
        <p:nvPicPr>
          <p:cNvPr id="150" name="Shape 150"/>
          <p:cNvPicPr preferRelativeResize="0"/>
          <p:nvPr/>
        </p:nvPicPr>
        <p:blipFill>
          <a:blip r:embed="rId3">
            <a:alphaModFix/>
          </a:blip>
          <a:stretch>
            <a:fillRect/>
          </a:stretch>
        </p:blipFill>
        <p:spPr>
          <a:xfrm>
            <a:off x="791974" y="1247600"/>
            <a:ext cx="2301499" cy="1300650"/>
          </a:xfrm>
          <a:prstGeom prst="rect">
            <a:avLst/>
          </a:prstGeom>
          <a:noFill/>
          <a:ln>
            <a:noFill/>
          </a:ln>
        </p:spPr>
      </p:pic>
      <p:sp>
        <p:nvSpPr>
          <p:cNvPr id="151" name="Shape 151"/>
          <p:cNvSpPr txBox="1"/>
          <p:nvPr>
            <p:ph idx="1" type="body"/>
          </p:nvPr>
        </p:nvSpPr>
        <p:spPr>
          <a:xfrm>
            <a:off x="374600" y="2548250"/>
            <a:ext cx="4228800" cy="2595300"/>
          </a:xfrm>
          <a:prstGeom prst="rect">
            <a:avLst/>
          </a:prstGeom>
        </p:spPr>
        <p:txBody>
          <a:bodyPr anchorCtr="0" anchor="t" bIns="91425" lIns="91425" rIns="91425" tIns="91425">
            <a:noAutofit/>
          </a:bodyPr>
          <a:lstStyle/>
          <a:p>
            <a:pPr lvl="0" rtl="0">
              <a:lnSpc>
                <a:spcPct val="100000"/>
              </a:lnSpc>
              <a:spcBef>
                <a:spcPts val="0"/>
              </a:spcBef>
              <a:buNone/>
            </a:pPr>
            <a:r>
              <a:rPr lang="ru">
                <a:solidFill>
                  <a:srgbClr val="FFFFFF"/>
                </a:solidFill>
                <a:latin typeface="Arial"/>
                <a:ea typeface="Arial"/>
                <a:cs typeface="Arial"/>
                <a:sym typeface="Arial"/>
              </a:rPr>
              <a:t>Solution: Salesforce CRM + </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Aspect Software;</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Result: Higher Visibility, JIT concept;</a:t>
            </a:r>
          </a:p>
          <a:p>
            <a:pPr indent="0" lvl="0" marL="0" rtl="0">
              <a:lnSpc>
                <a:spcPct val="100000"/>
              </a:lnSpc>
              <a:spcBef>
                <a:spcPts val="0"/>
              </a:spcBef>
              <a:buNone/>
            </a:pPr>
            <a:r>
              <a:rPr lang="ru">
                <a:solidFill>
                  <a:srgbClr val="FFFFFF"/>
                </a:solidFill>
                <a:latin typeface="Arial"/>
                <a:ea typeface="Arial"/>
                <a:cs typeface="Arial"/>
                <a:sym typeface="Arial"/>
              </a:rPr>
              <a:t>Trends: Boundary Breakdown;</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Consumer Buying Hierarchy;</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Reducing Complexity;</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Action Coordination;</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Listening/Communication</a:t>
            </a:r>
          </a:p>
          <a:p>
            <a:pPr indent="0" lvl="0" marL="0" rtl="0">
              <a:lnSpc>
                <a:spcPct val="100000"/>
              </a:lnSpc>
              <a:spcBef>
                <a:spcPts val="0"/>
              </a:spcBef>
              <a:buNone/>
            </a:pPr>
            <a:r>
              <a:t/>
            </a:r>
            <a:endParaRPr>
              <a:solidFill>
                <a:srgbClr val="FFFFFF"/>
              </a:solidFill>
              <a:latin typeface="Arial"/>
              <a:ea typeface="Arial"/>
              <a:cs typeface="Arial"/>
              <a:sym typeface="Arial"/>
            </a:endParaRPr>
          </a:p>
          <a:p>
            <a:pPr indent="457200" lvl="0" marL="1371600" rtl="0">
              <a:spcBef>
                <a:spcPts val="0"/>
              </a:spcBef>
              <a:buNone/>
            </a:pPr>
            <a:r>
              <a:t/>
            </a:r>
            <a:endParaRPr>
              <a:solidFill>
                <a:srgbClr val="FFFFFF"/>
              </a:solidFill>
              <a:latin typeface="Arial"/>
              <a:ea typeface="Arial"/>
              <a:cs typeface="Arial"/>
              <a:sym typeface="Arial"/>
            </a:endParaRPr>
          </a:p>
        </p:txBody>
      </p:sp>
      <p:pic>
        <p:nvPicPr>
          <p:cNvPr id="152" name="Shape 152"/>
          <p:cNvPicPr preferRelativeResize="0"/>
          <p:nvPr/>
        </p:nvPicPr>
        <p:blipFill>
          <a:blip r:embed="rId4">
            <a:alphaModFix/>
          </a:blip>
          <a:stretch>
            <a:fillRect/>
          </a:stretch>
        </p:blipFill>
        <p:spPr>
          <a:xfrm>
            <a:off x="4925100" y="1374878"/>
            <a:ext cx="3707753" cy="894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ru"/>
              <a:t>Software-as-a-Service</a:t>
            </a:r>
          </a:p>
        </p:txBody>
      </p:sp>
      <p:sp>
        <p:nvSpPr>
          <p:cNvPr id="158" name="Shape 15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descr="Learn how a utility customer can make, cancel or modify a service appointment using multiple channels including voice, SMS, mobile web, and Twitter. Find out more about Aspect CXP at http://www.aspect.com/solutions/self-service/customer-experience-platform-cxp" id="159" name="Shape 159" title="Aspect - British Gas - Self Service">
            <a:hlinkClick r:id="rId3"/>
          </p:cNvPr>
          <p:cNvSpPr/>
          <p:nvPr/>
        </p:nvSpPr>
        <p:spPr>
          <a:xfrm>
            <a:off x="2461450" y="1017728"/>
            <a:ext cx="6163800" cy="3941649"/>
          </a:xfrm>
          <a:prstGeom prst="rect">
            <a:avLst/>
          </a:prstGeom>
          <a:blipFill>
            <a:blip r:embed="rId4">
              <a:alphaModFix/>
            </a:blip>
            <a:stretch>
              <a:fillRect/>
            </a:stretch>
          </a:blipFill>
          <a:ln>
            <a:noFill/>
          </a:ln>
        </p:spPr>
      </p:sp>
      <p:pic>
        <p:nvPicPr>
          <p:cNvPr id="160" name="Shape 160"/>
          <p:cNvPicPr preferRelativeResize="0"/>
          <p:nvPr/>
        </p:nvPicPr>
        <p:blipFill>
          <a:blip r:embed="rId5">
            <a:alphaModFix/>
          </a:blip>
          <a:stretch>
            <a:fillRect/>
          </a:stretch>
        </p:blipFill>
        <p:spPr>
          <a:xfrm>
            <a:off x="423699" y="1152475"/>
            <a:ext cx="1902525" cy="1075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ru"/>
              <a:t>Big Data</a:t>
            </a:r>
          </a:p>
        </p:txBody>
      </p:sp>
      <p:pic>
        <p:nvPicPr>
          <p:cNvPr id="166" name="Shape 166"/>
          <p:cNvPicPr preferRelativeResize="0"/>
          <p:nvPr/>
        </p:nvPicPr>
        <p:blipFill rotWithShape="1">
          <a:blip r:embed="rId3">
            <a:alphaModFix/>
          </a:blip>
          <a:srcRect b="33172" l="22025" r="21075" t="11410"/>
          <a:stretch/>
        </p:blipFill>
        <p:spPr>
          <a:xfrm>
            <a:off x="1264400" y="1197899"/>
            <a:ext cx="1914998" cy="1122600"/>
          </a:xfrm>
          <a:prstGeom prst="rect">
            <a:avLst/>
          </a:prstGeom>
          <a:noFill/>
          <a:ln>
            <a:noFill/>
          </a:ln>
        </p:spPr>
      </p:pic>
      <p:sp>
        <p:nvSpPr>
          <p:cNvPr id="167" name="Shape 167"/>
          <p:cNvSpPr txBox="1"/>
          <p:nvPr>
            <p:ph idx="1" type="body"/>
          </p:nvPr>
        </p:nvSpPr>
        <p:spPr>
          <a:xfrm>
            <a:off x="4235100" y="1274100"/>
            <a:ext cx="4517400" cy="3294900"/>
          </a:xfrm>
          <a:prstGeom prst="rect">
            <a:avLst/>
          </a:prstGeom>
        </p:spPr>
        <p:txBody>
          <a:bodyPr anchorCtr="0" anchor="t" bIns="91425" lIns="91425" rIns="91425" tIns="91425">
            <a:noAutofit/>
          </a:bodyPr>
          <a:lstStyle/>
          <a:p>
            <a:pPr lvl="0" rtl="0">
              <a:lnSpc>
                <a:spcPct val="100000"/>
              </a:lnSpc>
              <a:spcBef>
                <a:spcPts val="0"/>
              </a:spcBef>
              <a:buNone/>
            </a:pPr>
            <a:r>
              <a:rPr lang="ru">
                <a:solidFill>
                  <a:srgbClr val="FFFFFF"/>
                </a:solidFill>
                <a:latin typeface="Arial"/>
                <a:ea typeface="Arial"/>
                <a:cs typeface="Arial"/>
                <a:sym typeface="Arial"/>
              </a:rPr>
              <a:t>Solution: GT Nexus’s Сloud;</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Result: Higher Visibility, Inventory control, 	Improved Customer Relationships;</a:t>
            </a:r>
          </a:p>
          <a:p>
            <a:pPr indent="0" lvl="0" marL="0" rtl="0">
              <a:lnSpc>
                <a:spcPct val="100000"/>
              </a:lnSpc>
              <a:spcBef>
                <a:spcPts val="0"/>
              </a:spcBef>
              <a:buNone/>
            </a:pPr>
            <a:r>
              <a:rPr lang="ru">
                <a:solidFill>
                  <a:srgbClr val="FFFFFF"/>
                </a:solidFill>
                <a:latin typeface="Arial"/>
                <a:ea typeface="Arial"/>
                <a:cs typeface="Arial"/>
                <a:sym typeface="Arial"/>
              </a:rPr>
              <a:t>Trends: Dynamization;</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Increasing Transparency;</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Rhythm Coordination;</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Reducing Complexity;</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Action Coordination;</a:t>
            </a:r>
            <a:br>
              <a:rPr lang="ru">
                <a:solidFill>
                  <a:srgbClr val="FFFFFF"/>
                </a:solidFill>
                <a:latin typeface="Arial"/>
                <a:ea typeface="Arial"/>
                <a:cs typeface="Arial"/>
                <a:sym typeface="Arial"/>
              </a:rPr>
            </a:br>
            <a:r>
              <a:rPr lang="ru">
                <a:solidFill>
                  <a:srgbClr val="FFFFFF"/>
                </a:solidFill>
                <a:latin typeface="Arial"/>
                <a:ea typeface="Arial"/>
                <a:cs typeface="Arial"/>
                <a:sym typeface="Arial"/>
              </a:rPr>
              <a:t>	Listening/Communication</a:t>
            </a:r>
          </a:p>
          <a:p>
            <a:pPr indent="0" lvl="0" marL="0" rtl="0">
              <a:lnSpc>
                <a:spcPct val="100000"/>
              </a:lnSpc>
              <a:spcBef>
                <a:spcPts val="0"/>
              </a:spcBef>
              <a:buNone/>
            </a:pPr>
            <a:r>
              <a:t/>
            </a:r>
            <a:endParaRPr>
              <a:solidFill>
                <a:srgbClr val="FFFFFF"/>
              </a:solidFill>
              <a:latin typeface="Arial"/>
              <a:ea typeface="Arial"/>
              <a:cs typeface="Arial"/>
              <a:sym typeface="Arial"/>
            </a:endParaRPr>
          </a:p>
          <a:p>
            <a:pPr indent="457200" lvl="0" marL="1371600" rtl="0">
              <a:spcBef>
                <a:spcPts val="0"/>
              </a:spcBef>
              <a:buNone/>
            </a:pPr>
            <a:r>
              <a:t/>
            </a:r>
            <a:endParaRPr>
              <a:solidFill>
                <a:srgbClr val="FFFFFF"/>
              </a:solidFill>
              <a:latin typeface="Arial"/>
              <a:ea typeface="Arial"/>
              <a:cs typeface="Arial"/>
              <a:sym typeface="Arial"/>
            </a:endParaRPr>
          </a:p>
        </p:txBody>
      </p:sp>
      <p:sp>
        <p:nvSpPr>
          <p:cNvPr descr="Frederic Ynzenga of Pfizer discusses what he believes are the 3 key drivers to network transformation in the pharmaceutical supply chain. LogiPharma interviewed Mr Ynzenga shortly after his speech at the annaul LogiPharma pharma, generics and biotech supply chain and logistics conference." id="168" name="Shape 168" title="3 key drivers for supply chain transformation: Frederic Ynzenga, Pfizer">
            <a:hlinkClick r:id="rId4"/>
          </p:cNvPr>
          <p:cNvSpPr/>
          <p:nvPr/>
        </p:nvSpPr>
        <p:spPr>
          <a:xfrm>
            <a:off x="429649" y="2378924"/>
            <a:ext cx="3584489" cy="2688374"/>
          </a:xfrm>
          <a:prstGeom prst="rect">
            <a:avLst/>
          </a:prstGeom>
          <a:blipFill>
            <a:blip r:embed="rId5">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idx="1" type="body"/>
          </p:nvPr>
        </p:nvSpPr>
        <p:spPr>
          <a:xfrm>
            <a:off x="2849725" y="1606675"/>
            <a:ext cx="4517400" cy="3294900"/>
          </a:xfrm>
          <a:prstGeom prst="rect">
            <a:avLst/>
          </a:prstGeom>
        </p:spPr>
        <p:txBody>
          <a:bodyPr anchorCtr="0" anchor="ctr" bIns="91425" lIns="91425" rIns="91425" tIns="91425">
            <a:noAutofit/>
          </a:bodyPr>
          <a:lstStyle/>
          <a:p>
            <a:pPr indent="0" lvl="0" marL="0" rtl="0">
              <a:lnSpc>
                <a:spcPct val="100000"/>
              </a:lnSpc>
              <a:spcBef>
                <a:spcPts val="0"/>
              </a:spcBef>
              <a:buNone/>
            </a:pPr>
            <a:r>
              <a:rPr lang="ru" sz="3600">
                <a:solidFill>
                  <a:srgbClr val="FFFFFF"/>
                </a:solidFill>
                <a:latin typeface="Arial"/>
                <a:ea typeface="Arial"/>
                <a:cs typeface="Arial"/>
                <a:sym typeface="Arial"/>
              </a:rPr>
              <a:t>THANK YOU!</a:t>
            </a:r>
          </a:p>
          <a:p>
            <a:pPr indent="457200" lvl="0" marL="1371600" rtl="0">
              <a:spcBef>
                <a:spcPts val="0"/>
              </a:spcBef>
              <a:buNone/>
            </a:pPr>
            <a:r>
              <a:t/>
            </a:r>
            <a:endParaRPr>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193475" y="90300"/>
            <a:ext cx="8520600" cy="572700"/>
          </a:xfrm>
          <a:prstGeom prst="rect">
            <a:avLst/>
          </a:prstGeom>
        </p:spPr>
        <p:txBody>
          <a:bodyPr anchorCtr="0" anchor="t" bIns="91425" lIns="91425" rIns="91425" tIns="91425">
            <a:noAutofit/>
          </a:bodyPr>
          <a:lstStyle/>
          <a:p>
            <a:pPr lvl="0">
              <a:spcBef>
                <a:spcPts val="0"/>
              </a:spcBef>
              <a:buNone/>
            </a:pPr>
            <a:r>
              <a:rPr lang="ru"/>
              <a:t>REFERENCES</a:t>
            </a:r>
          </a:p>
        </p:txBody>
      </p:sp>
      <p:sp>
        <p:nvSpPr>
          <p:cNvPr id="179" name="Shape 179"/>
          <p:cNvSpPr txBox="1"/>
          <p:nvPr>
            <p:ph idx="1" type="body"/>
          </p:nvPr>
        </p:nvSpPr>
        <p:spPr>
          <a:xfrm>
            <a:off x="193475" y="678150"/>
            <a:ext cx="8520600" cy="4339200"/>
          </a:xfrm>
          <a:prstGeom prst="rect">
            <a:avLst/>
          </a:prstGeom>
        </p:spPr>
        <p:txBody>
          <a:bodyPr anchorCtr="0" anchor="t" bIns="91425" lIns="91425" rIns="91425" tIns="91425">
            <a:noAutofit/>
          </a:bodyPr>
          <a:lstStyle/>
          <a:p>
            <a:pPr lvl="0" rtl="0">
              <a:lnSpc>
                <a:spcPct val="150000"/>
              </a:lnSpc>
              <a:spcBef>
                <a:spcPts val="0"/>
              </a:spcBef>
              <a:spcAft>
                <a:spcPts val="0"/>
              </a:spcAft>
              <a:buNone/>
            </a:pPr>
            <a:r>
              <a:rPr lang="ru" sz="900">
                <a:solidFill>
                  <a:schemeClr val="dk2"/>
                </a:solidFill>
                <a:latin typeface="Arial"/>
                <a:ea typeface="Arial"/>
                <a:cs typeface="Arial"/>
                <a:sym typeface="Arial"/>
              </a:rPr>
              <a:t>uShip. (2016). uShip - The Online Shipping Marketplace - Ship Freight, Furniture, Cars or Moves. [online] Available at: </a:t>
            </a:r>
            <a:r>
              <a:rPr lang="ru" sz="900">
                <a:solidFill>
                  <a:schemeClr val="dk2"/>
                </a:solidFill>
                <a:latin typeface="Arial"/>
                <a:ea typeface="Arial"/>
                <a:cs typeface="Arial"/>
                <a:sym typeface="Arial"/>
                <a:hlinkClick r:id="rId3"/>
              </a:rPr>
              <a:t>http://www.uship.com/cl/transporte-de-carga-parcial/</a:t>
            </a:r>
            <a:r>
              <a:rPr lang="ru" sz="900">
                <a:solidFill>
                  <a:schemeClr val="dk2"/>
                </a:solidFill>
                <a:latin typeface="Arial"/>
                <a:ea typeface="Arial"/>
                <a:cs typeface="Arial"/>
                <a:sym typeface="Arial"/>
              </a:rPr>
              <a:t> [Accessed 14 Sep. 2016].</a:t>
            </a:r>
          </a:p>
          <a:p>
            <a:pPr lvl="0" rtl="0">
              <a:lnSpc>
                <a:spcPct val="150000"/>
              </a:lnSpc>
              <a:spcBef>
                <a:spcPts val="0"/>
              </a:spcBef>
              <a:spcAft>
                <a:spcPts val="0"/>
              </a:spcAft>
              <a:buNone/>
            </a:pPr>
            <a:r>
              <a:t/>
            </a:r>
            <a:endParaRPr sz="900">
              <a:solidFill>
                <a:schemeClr val="dk2"/>
              </a:solidFill>
              <a:latin typeface="Arial"/>
              <a:ea typeface="Arial"/>
              <a:cs typeface="Arial"/>
              <a:sym typeface="Arial"/>
            </a:endParaRPr>
          </a:p>
          <a:p>
            <a:pPr lvl="0" rtl="0">
              <a:lnSpc>
                <a:spcPct val="150000"/>
              </a:lnSpc>
              <a:spcBef>
                <a:spcPts val="0"/>
              </a:spcBef>
              <a:spcAft>
                <a:spcPts val="0"/>
              </a:spcAft>
              <a:buNone/>
            </a:pPr>
            <a:r>
              <a:rPr lang="ru" sz="900">
                <a:solidFill>
                  <a:schemeClr val="dk2"/>
                </a:solidFill>
                <a:latin typeface="Arial"/>
                <a:ea typeface="Arial"/>
                <a:cs typeface="Arial"/>
                <a:sym typeface="Arial"/>
              </a:rPr>
              <a:t>Anon, (2016). Technological Innovation at FedEx. [online] Available at: </a:t>
            </a:r>
            <a:r>
              <a:rPr lang="ru" sz="900">
                <a:solidFill>
                  <a:schemeClr val="dk2"/>
                </a:solidFill>
                <a:latin typeface="Arial"/>
                <a:ea typeface="Arial"/>
                <a:cs typeface="Arial"/>
                <a:sym typeface="Arial"/>
                <a:hlinkClick r:id="rId4"/>
              </a:rPr>
              <a:t>http://www.fedex.com/ma/about/overview/innovation.html</a:t>
            </a:r>
          </a:p>
          <a:p>
            <a:pPr lvl="0" rtl="0">
              <a:lnSpc>
                <a:spcPct val="150000"/>
              </a:lnSpc>
              <a:spcBef>
                <a:spcPts val="0"/>
              </a:spcBef>
              <a:spcAft>
                <a:spcPts val="0"/>
              </a:spcAft>
              <a:buNone/>
            </a:pPr>
            <a:r>
              <a:t/>
            </a:r>
            <a:endParaRPr sz="900">
              <a:solidFill>
                <a:schemeClr val="dk2"/>
              </a:solidFill>
              <a:latin typeface="Arial"/>
              <a:ea typeface="Arial"/>
              <a:cs typeface="Arial"/>
              <a:sym typeface="Arial"/>
            </a:endParaRPr>
          </a:p>
          <a:p>
            <a:pPr lvl="0" rtl="0">
              <a:lnSpc>
                <a:spcPct val="150000"/>
              </a:lnSpc>
              <a:spcBef>
                <a:spcPts val="0"/>
              </a:spcBef>
              <a:spcAft>
                <a:spcPts val="0"/>
              </a:spcAft>
              <a:buNone/>
            </a:pPr>
            <a:r>
              <a:rPr lang="ru" sz="900">
                <a:solidFill>
                  <a:schemeClr val="dk2"/>
                </a:solidFill>
                <a:latin typeface="Arial"/>
                <a:ea typeface="Arial"/>
                <a:cs typeface="Arial"/>
                <a:sym typeface="Arial"/>
              </a:rPr>
              <a:t>iContainers (2016) Available at </a:t>
            </a:r>
            <a:r>
              <a:rPr lang="ru" sz="900">
                <a:solidFill>
                  <a:schemeClr val="dk2"/>
                </a:solidFill>
                <a:latin typeface="Arial"/>
                <a:ea typeface="Arial"/>
                <a:cs typeface="Arial"/>
                <a:sym typeface="Arial"/>
                <a:hlinkClick r:id="rId5"/>
              </a:rPr>
              <a:t>http://www.icontainers.com/</a:t>
            </a:r>
          </a:p>
          <a:p>
            <a:pPr lvl="0" rtl="0">
              <a:lnSpc>
                <a:spcPct val="150000"/>
              </a:lnSpc>
              <a:spcBef>
                <a:spcPts val="0"/>
              </a:spcBef>
              <a:spcAft>
                <a:spcPts val="0"/>
              </a:spcAft>
              <a:buNone/>
            </a:pPr>
            <a:r>
              <a:t/>
            </a:r>
            <a:endParaRPr sz="900">
              <a:solidFill>
                <a:schemeClr val="dk2"/>
              </a:solidFill>
              <a:latin typeface="Arial"/>
              <a:ea typeface="Arial"/>
              <a:cs typeface="Arial"/>
              <a:sym typeface="Arial"/>
            </a:endParaRPr>
          </a:p>
          <a:p>
            <a:pPr lvl="0" rtl="0">
              <a:lnSpc>
                <a:spcPct val="150000"/>
              </a:lnSpc>
              <a:spcBef>
                <a:spcPts val="0"/>
              </a:spcBef>
              <a:spcAft>
                <a:spcPts val="0"/>
              </a:spcAft>
              <a:buNone/>
            </a:pPr>
            <a:r>
              <a:rPr lang="ru" sz="900">
                <a:solidFill>
                  <a:schemeClr val="dk2"/>
                </a:solidFill>
                <a:latin typeface="Arial"/>
                <a:ea typeface="Arial"/>
                <a:cs typeface="Arial"/>
                <a:sym typeface="Arial"/>
                <a:hlinkClick r:id="rId6"/>
              </a:rPr>
              <a:t>https://techcrunch.com/2016/06/07/icontainers-expedia-for-transporting-freight-internationally-raises-6-7-million/</a:t>
            </a:r>
          </a:p>
          <a:p>
            <a:pPr lvl="0" rtl="0">
              <a:lnSpc>
                <a:spcPct val="150000"/>
              </a:lnSpc>
              <a:spcBef>
                <a:spcPts val="0"/>
              </a:spcBef>
              <a:spcAft>
                <a:spcPts val="0"/>
              </a:spcAft>
              <a:buNone/>
            </a:pPr>
            <a:r>
              <a:t/>
            </a:r>
            <a:endParaRPr sz="900">
              <a:solidFill>
                <a:schemeClr val="dk2"/>
              </a:solidFill>
              <a:latin typeface="Arial"/>
              <a:ea typeface="Arial"/>
              <a:cs typeface="Arial"/>
              <a:sym typeface="Arial"/>
            </a:endParaRPr>
          </a:p>
          <a:p>
            <a:pPr lvl="0" rtl="0">
              <a:lnSpc>
                <a:spcPct val="150000"/>
              </a:lnSpc>
              <a:spcBef>
                <a:spcPts val="0"/>
              </a:spcBef>
              <a:spcAft>
                <a:spcPts val="0"/>
              </a:spcAft>
              <a:buNone/>
            </a:pPr>
            <a:r>
              <a:rPr lang="ru" sz="900">
                <a:solidFill>
                  <a:schemeClr val="dk2"/>
                </a:solidFill>
                <a:latin typeface="Arial"/>
                <a:ea typeface="Arial"/>
                <a:cs typeface="Arial"/>
                <a:sym typeface="Arial"/>
              </a:rPr>
              <a:t>http://www.dcvelocity.com/products/Transportation/20160126-icontainers-new-door-to-door-service-to-us-and-tawain-brings-transparency-and-convenience-to-industry/</a:t>
            </a:r>
          </a:p>
          <a:p>
            <a:pPr lvl="0" rtl="0">
              <a:lnSpc>
                <a:spcPct val="150000"/>
              </a:lnSpc>
              <a:spcBef>
                <a:spcPts val="0"/>
              </a:spcBef>
              <a:spcAft>
                <a:spcPts val="0"/>
              </a:spcAft>
              <a:buNone/>
            </a:pPr>
            <a:r>
              <a:t/>
            </a:r>
            <a:endParaRPr sz="900">
              <a:solidFill>
                <a:schemeClr val="dk2"/>
              </a:solidFill>
              <a:latin typeface="Arial"/>
              <a:ea typeface="Arial"/>
              <a:cs typeface="Arial"/>
              <a:sym typeface="Arial"/>
            </a:endParaRPr>
          </a:p>
          <a:p>
            <a:pPr lvl="0" rtl="0">
              <a:lnSpc>
                <a:spcPct val="150000"/>
              </a:lnSpc>
              <a:spcBef>
                <a:spcPts val="0"/>
              </a:spcBef>
              <a:spcAft>
                <a:spcPts val="0"/>
              </a:spcAft>
              <a:buNone/>
            </a:pPr>
            <a:r>
              <a:rPr lang="ru" sz="900">
                <a:solidFill>
                  <a:schemeClr val="dk2"/>
                </a:solidFill>
                <a:latin typeface="Arial"/>
                <a:ea typeface="Arial"/>
                <a:cs typeface="Arial"/>
                <a:sym typeface="Arial"/>
              </a:rPr>
              <a:t> https://www.serenacapital.com/2016/06/08/icontainers/</a:t>
            </a:r>
          </a:p>
          <a:p>
            <a:pPr lvl="0" rtl="0">
              <a:lnSpc>
                <a:spcPct val="150000"/>
              </a:lnSpc>
              <a:spcBef>
                <a:spcPts val="0"/>
              </a:spcBef>
              <a:spcAft>
                <a:spcPts val="0"/>
              </a:spcAft>
              <a:buNone/>
            </a:pPr>
            <a:r>
              <a:rPr lang="ru" sz="900">
                <a:solidFill>
                  <a:schemeClr val="dk2"/>
                </a:solidFill>
                <a:latin typeface="Arial"/>
                <a:ea typeface="Arial"/>
                <a:cs typeface="Arial"/>
                <a:sym typeface="Arial"/>
              </a:rPr>
              <a:t> </a:t>
            </a:r>
          </a:p>
          <a:p>
            <a:pPr lvl="0" rtl="0">
              <a:lnSpc>
                <a:spcPct val="150000"/>
              </a:lnSpc>
              <a:spcBef>
                <a:spcPts val="0"/>
              </a:spcBef>
              <a:spcAft>
                <a:spcPts val="0"/>
              </a:spcAft>
              <a:buNone/>
            </a:pPr>
            <a:r>
              <a:rPr lang="ru" sz="900">
                <a:solidFill>
                  <a:schemeClr val="dk2"/>
                </a:solidFill>
                <a:latin typeface="Arial"/>
                <a:ea typeface="Arial"/>
                <a:cs typeface="Arial"/>
                <a:sym typeface="Arial"/>
                <a:hlinkClick r:id="rId7"/>
              </a:rPr>
              <a:t>https://www.pehub.com/2016/06/3337510/</a:t>
            </a:r>
          </a:p>
          <a:p>
            <a:pPr lvl="0" rtl="0">
              <a:lnSpc>
                <a:spcPct val="150000"/>
              </a:lnSpc>
              <a:spcBef>
                <a:spcPts val="0"/>
              </a:spcBef>
              <a:spcAft>
                <a:spcPts val="0"/>
              </a:spcAft>
              <a:buNone/>
            </a:pPr>
            <a:r>
              <a:t/>
            </a:r>
            <a:endParaRPr sz="900">
              <a:solidFill>
                <a:schemeClr val="dk2"/>
              </a:solidFill>
              <a:latin typeface="Arial"/>
              <a:ea typeface="Arial"/>
              <a:cs typeface="Arial"/>
              <a:sym typeface="Arial"/>
            </a:endParaRPr>
          </a:p>
          <a:p>
            <a:pPr lvl="0" rtl="0">
              <a:lnSpc>
                <a:spcPct val="150000"/>
              </a:lnSpc>
              <a:spcBef>
                <a:spcPts val="0"/>
              </a:spcBef>
              <a:spcAft>
                <a:spcPts val="0"/>
              </a:spcAft>
              <a:buNone/>
            </a:pPr>
            <a:r>
              <a:rPr lang="ru" sz="900">
                <a:solidFill>
                  <a:schemeClr val="dk2"/>
                </a:solidFill>
                <a:latin typeface="Arial"/>
                <a:ea typeface="Arial"/>
                <a:cs typeface="Arial"/>
                <a:sym typeface="Arial"/>
                <a:hlinkClick r:id="rId8"/>
              </a:rPr>
              <a:t>http://www.volvogroup.com/group/global/en-gb/_layouts/CWP.Internet.VolvoCom/NewsItem.aspx?News.ItemId=152149&amp;News.Language=en-gb</a:t>
            </a:r>
          </a:p>
          <a:p>
            <a:pPr lvl="0" rtl="0">
              <a:spcBef>
                <a:spcPts val="0"/>
              </a:spcBef>
              <a:spcAft>
                <a:spcPts val="0"/>
              </a:spcAft>
              <a:buNone/>
            </a:pPr>
            <a:r>
              <a:t/>
            </a:r>
            <a:endParaRPr sz="900">
              <a:solidFill>
                <a:schemeClr val="dk2"/>
              </a:solidFill>
              <a:latin typeface="Arial"/>
              <a:ea typeface="Arial"/>
              <a:cs typeface="Arial"/>
              <a:sym typeface="Arial"/>
            </a:endParaRPr>
          </a:p>
          <a:p>
            <a:pPr lvl="0" rtl="0">
              <a:lnSpc>
                <a:spcPct val="115000"/>
              </a:lnSpc>
              <a:spcBef>
                <a:spcPts val="0"/>
              </a:spcBef>
              <a:buNone/>
            </a:pPr>
            <a:r>
              <a:t/>
            </a:r>
            <a:endParaRPr sz="1100">
              <a:solidFill>
                <a:srgbClr val="FFFFFF"/>
              </a:solidFill>
              <a:highlight>
                <a:srgbClr val="000000"/>
              </a:highlight>
              <a:latin typeface="Arial"/>
              <a:ea typeface="Arial"/>
              <a:cs typeface="Arial"/>
              <a:sym typeface="Arial"/>
            </a:endParaRPr>
          </a:p>
          <a:p>
            <a:pPr lvl="0" rtl="0">
              <a:spcBef>
                <a:spcPts val="0"/>
              </a:spcBef>
              <a:buNone/>
            </a:pPr>
            <a:r>
              <a:t/>
            </a:r>
            <a:endParaRPr sz="900">
              <a:solidFill>
                <a:srgbClr val="FFFFFF"/>
              </a:solidFill>
              <a:highlight>
                <a:srgbClr val="0000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idx="1" type="body"/>
          </p:nvPr>
        </p:nvSpPr>
        <p:spPr>
          <a:xfrm>
            <a:off x="311700" y="110400"/>
            <a:ext cx="8520600" cy="50856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ru" sz="3000">
                <a:solidFill>
                  <a:schemeClr val="dk1"/>
                </a:solidFill>
                <a:latin typeface="Oswald"/>
                <a:ea typeface="Oswald"/>
                <a:cs typeface="Oswald"/>
                <a:sym typeface="Oswald"/>
              </a:rPr>
              <a:t>REFERENCES</a:t>
            </a:r>
          </a:p>
          <a:p>
            <a:pPr lvl="0" rtl="0">
              <a:lnSpc>
                <a:spcPct val="200000"/>
              </a:lnSpc>
              <a:spcBef>
                <a:spcPts val="0"/>
              </a:spcBef>
              <a:spcAft>
                <a:spcPts val="0"/>
              </a:spcAft>
              <a:buNone/>
            </a:pPr>
            <a:r>
              <a:t/>
            </a:r>
            <a:endParaRPr sz="900">
              <a:solidFill>
                <a:schemeClr val="dk2"/>
              </a:solidFill>
              <a:latin typeface="Arial"/>
              <a:ea typeface="Arial"/>
              <a:cs typeface="Arial"/>
              <a:sym typeface="Arial"/>
            </a:endParaRPr>
          </a:p>
          <a:p>
            <a:pPr lvl="0" rtl="0">
              <a:lnSpc>
                <a:spcPct val="200000"/>
              </a:lnSpc>
              <a:spcBef>
                <a:spcPts val="0"/>
              </a:spcBef>
              <a:spcAft>
                <a:spcPts val="0"/>
              </a:spcAft>
              <a:buNone/>
            </a:pPr>
            <a:r>
              <a:rPr lang="ru" sz="900">
                <a:solidFill>
                  <a:schemeClr val="dk2"/>
                </a:solidFill>
                <a:latin typeface="Arial"/>
                <a:ea typeface="Arial"/>
                <a:cs typeface="Arial"/>
                <a:sym typeface="Arial"/>
              </a:rPr>
              <a:t>https://www.amazon.com/b?node=8037720011</a:t>
            </a:r>
          </a:p>
          <a:p>
            <a:pPr lvl="0" rtl="0">
              <a:lnSpc>
                <a:spcPct val="200000"/>
              </a:lnSpc>
              <a:spcBef>
                <a:spcPts val="0"/>
              </a:spcBef>
              <a:spcAft>
                <a:spcPts val="0"/>
              </a:spcAft>
              <a:buNone/>
            </a:pPr>
            <a:r>
              <a:rPr lang="ru" sz="900">
                <a:solidFill>
                  <a:schemeClr val="dk2"/>
                </a:solidFill>
                <a:latin typeface="Arial"/>
                <a:ea typeface="Arial"/>
                <a:cs typeface="Arial"/>
                <a:sym typeface="Arial"/>
              </a:rPr>
              <a:t>http://www.digitalspy.com/tech/feature/a775701/9-things-you-need-to-know-about-the-amazon-prime-air-drone-delivery-service/</a:t>
            </a:r>
          </a:p>
          <a:p>
            <a:pPr lvl="0" rtl="0">
              <a:lnSpc>
                <a:spcPct val="200000"/>
              </a:lnSpc>
              <a:spcBef>
                <a:spcPts val="0"/>
              </a:spcBef>
              <a:spcAft>
                <a:spcPts val="0"/>
              </a:spcAft>
              <a:buNone/>
            </a:pPr>
            <a:r>
              <a:rPr lang="ru" sz="900">
                <a:solidFill>
                  <a:schemeClr val="dk2"/>
                </a:solidFill>
                <a:latin typeface="Arial"/>
                <a:ea typeface="Arial"/>
                <a:cs typeface="Arial"/>
                <a:sym typeface="Arial"/>
              </a:rPr>
              <a:t>http://www.cbsnews.com/news/amazon-unveils-futuristic-plan-delivery-by-drone/</a:t>
            </a:r>
          </a:p>
          <a:p>
            <a:pPr lvl="0" rtl="0">
              <a:lnSpc>
                <a:spcPct val="200000"/>
              </a:lnSpc>
              <a:spcBef>
                <a:spcPts val="0"/>
              </a:spcBef>
              <a:spcAft>
                <a:spcPts val="0"/>
              </a:spcAft>
              <a:buNone/>
            </a:pPr>
            <a:r>
              <a:rPr lang="ru" sz="900">
                <a:solidFill>
                  <a:schemeClr val="dk2"/>
                </a:solidFill>
                <a:latin typeface="Arial"/>
                <a:ea typeface="Arial"/>
                <a:cs typeface="Arial"/>
                <a:sym typeface="Arial"/>
              </a:rPr>
              <a:t>https://www.theguardian.com/technology/2016/jul/25/amazon-to-test-drone-delivery-uk-government</a:t>
            </a:r>
          </a:p>
          <a:p>
            <a:pPr lvl="0" rtl="0">
              <a:lnSpc>
                <a:spcPct val="200000"/>
              </a:lnSpc>
              <a:spcBef>
                <a:spcPts val="0"/>
              </a:spcBef>
              <a:spcAft>
                <a:spcPts val="0"/>
              </a:spcAft>
              <a:buNone/>
            </a:pPr>
            <a:r>
              <a:rPr lang="ru" sz="900">
                <a:solidFill>
                  <a:schemeClr val="dk2"/>
                </a:solidFill>
                <a:latin typeface="Arial"/>
                <a:ea typeface="Arial"/>
                <a:cs typeface="Arial"/>
                <a:sym typeface="Arial"/>
              </a:rPr>
              <a:t>https://jonathanwichmann.com/my-lists/list-the-most-promising-start-ups-in-logistics/</a:t>
            </a:r>
          </a:p>
          <a:p>
            <a:pPr lvl="0" rtl="0">
              <a:lnSpc>
                <a:spcPct val="200000"/>
              </a:lnSpc>
              <a:spcBef>
                <a:spcPts val="0"/>
              </a:spcBef>
              <a:spcAft>
                <a:spcPts val="0"/>
              </a:spcAft>
              <a:buNone/>
            </a:pPr>
            <a:r>
              <a:rPr lang="ru" sz="900">
                <a:solidFill>
                  <a:schemeClr val="dk2"/>
                </a:solidFill>
                <a:latin typeface="Arial"/>
                <a:ea typeface="Arial"/>
                <a:cs typeface="Arial"/>
                <a:sym typeface="Arial"/>
              </a:rPr>
              <a:t>https://techcrunch.com/2016/09/07/mercedes-benz-and-matternet-unveil-vans-that-launch-delivery-drones/</a:t>
            </a:r>
          </a:p>
          <a:p>
            <a:pPr lvl="0" rtl="0">
              <a:lnSpc>
                <a:spcPct val="200000"/>
              </a:lnSpc>
              <a:spcBef>
                <a:spcPts val="0"/>
              </a:spcBef>
              <a:spcAft>
                <a:spcPts val="0"/>
              </a:spcAft>
              <a:buNone/>
            </a:pPr>
            <a:r>
              <a:rPr lang="ru" sz="900">
                <a:solidFill>
                  <a:schemeClr val="dk2"/>
                </a:solidFill>
                <a:latin typeface="Arial"/>
                <a:ea typeface="Arial"/>
                <a:cs typeface="Arial"/>
                <a:sym typeface="Arial"/>
              </a:rPr>
              <a:t>https://mttr.net/images/Matternet_Partners_with_Mercedes-Benz_to_Create_the_Future_of_Delivery_7SEPT2016.pdf</a:t>
            </a:r>
          </a:p>
          <a:p>
            <a:pPr lvl="0" rtl="0">
              <a:lnSpc>
                <a:spcPct val="200000"/>
              </a:lnSpc>
              <a:spcBef>
                <a:spcPts val="0"/>
              </a:spcBef>
              <a:spcAft>
                <a:spcPts val="0"/>
              </a:spcAft>
              <a:buNone/>
            </a:pPr>
            <a:r>
              <a:rPr lang="ru" sz="900">
                <a:solidFill>
                  <a:schemeClr val="dk2"/>
                </a:solidFill>
                <a:latin typeface="Arial"/>
                <a:ea typeface="Arial"/>
                <a:cs typeface="Arial"/>
                <a:sym typeface="Arial"/>
              </a:rPr>
              <a:t>https://techcrunch.com/2015/04/23/matternet-to-test-the-first-real-drone-delivery-system-in-switzerland/</a:t>
            </a:r>
          </a:p>
          <a:p>
            <a:pPr lvl="0" rtl="0">
              <a:lnSpc>
                <a:spcPct val="200000"/>
              </a:lnSpc>
              <a:spcBef>
                <a:spcPts val="0"/>
              </a:spcBef>
              <a:spcAft>
                <a:spcPts val="0"/>
              </a:spcAft>
              <a:buNone/>
            </a:pPr>
            <a:r>
              <a:rPr lang="ru" sz="900">
                <a:solidFill>
                  <a:schemeClr val="dk2"/>
                </a:solidFill>
                <a:latin typeface="Arial"/>
                <a:ea typeface="Arial"/>
                <a:cs typeface="Arial"/>
                <a:sym typeface="Arial"/>
              </a:rPr>
              <a:t>https://techcrunch.com/2016/09/07/mercedes-benz-and-matternet-unveil-vans-that-launch-delivery-drones/</a:t>
            </a:r>
          </a:p>
          <a:p>
            <a:pPr lvl="0" rtl="0">
              <a:lnSpc>
                <a:spcPct val="200000"/>
              </a:lnSpc>
              <a:spcBef>
                <a:spcPts val="0"/>
              </a:spcBef>
              <a:spcAft>
                <a:spcPts val="0"/>
              </a:spcAft>
              <a:buNone/>
            </a:pPr>
            <a:r>
              <a:rPr lang="ru" sz="900">
                <a:solidFill>
                  <a:schemeClr val="dk2"/>
                </a:solidFill>
                <a:latin typeface="Arial"/>
                <a:ea typeface="Arial"/>
                <a:cs typeface="Arial"/>
                <a:sym typeface="Arial"/>
              </a:rPr>
              <a:t>http://wncn.com/2016/06/28/uber-of-moving-growing-in-the-triangle-area/</a:t>
            </a:r>
          </a:p>
          <a:p>
            <a:pPr lvl="0" rtl="0">
              <a:lnSpc>
                <a:spcPct val="200000"/>
              </a:lnSpc>
              <a:spcBef>
                <a:spcPts val="0"/>
              </a:spcBef>
              <a:spcAft>
                <a:spcPts val="0"/>
              </a:spcAft>
              <a:buNone/>
            </a:pPr>
            <a:r>
              <a:rPr lang="ru" sz="900">
                <a:solidFill>
                  <a:schemeClr val="dk2"/>
                </a:solidFill>
                <a:latin typeface="Arial"/>
                <a:ea typeface="Arial"/>
                <a:cs typeface="Arial"/>
                <a:sym typeface="Arial"/>
              </a:rPr>
              <a:t>http://www.columbiamissourian.com/news/local/with-student-workforce-bellhops-offers-alternative-for-smaller-moving-jobs/article_bb755bf4-28f5-11e6-9ddf-9f5e23306b66.html</a:t>
            </a:r>
          </a:p>
          <a:p>
            <a:pPr lvl="0" rtl="0">
              <a:lnSpc>
                <a:spcPct val="200000"/>
              </a:lnSpc>
              <a:spcBef>
                <a:spcPts val="0"/>
              </a:spcBef>
              <a:spcAft>
                <a:spcPts val="0"/>
              </a:spcAft>
              <a:buNone/>
            </a:pPr>
            <a:r>
              <a:rPr lang="ru" sz="900">
                <a:solidFill>
                  <a:schemeClr val="dk2"/>
                </a:solidFill>
                <a:latin typeface="Arial"/>
                <a:ea typeface="Arial"/>
                <a:cs typeface="Arial"/>
                <a:sym typeface="Arial"/>
              </a:rPr>
              <a:t>http://www.dailycamera.com/boulder-business/ci_29869818/bellhops-uber-moving-seeks-few-good-buffs-boulder</a:t>
            </a:r>
          </a:p>
          <a:p>
            <a:pPr lvl="0" rtl="0">
              <a:lnSpc>
                <a:spcPct val="200000"/>
              </a:lnSpc>
              <a:spcBef>
                <a:spcPts val="0"/>
              </a:spcBef>
              <a:spcAft>
                <a:spcPts val="0"/>
              </a:spcAft>
              <a:buNone/>
            </a:pPr>
            <a:r>
              <a:rPr lang="ru" sz="900">
                <a:solidFill>
                  <a:schemeClr val="dk2"/>
                </a:solidFill>
                <a:latin typeface="Arial"/>
                <a:ea typeface="Arial"/>
                <a:cs typeface="Arial"/>
                <a:sym typeface="Arial"/>
              </a:rPr>
              <a:t>http://local12.com/news/local/need-help-moving-service-pairs-college-students-with-customers</a:t>
            </a:r>
          </a:p>
          <a:p>
            <a:pPr lvl="0" rtl="0">
              <a:lnSpc>
                <a:spcPct val="200000"/>
              </a:lnSpc>
              <a:spcBef>
                <a:spcPts val="0"/>
              </a:spcBef>
              <a:spcAft>
                <a:spcPts val="0"/>
              </a:spcAft>
              <a:buNone/>
            </a:pPr>
            <a:r>
              <a:rPr lang="ru" sz="900">
                <a:solidFill>
                  <a:schemeClr val="dk2"/>
                </a:solidFill>
                <a:latin typeface="Arial"/>
                <a:ea typeface="Arial"/>
                <a:cs typeface="Arial"/>
                <a:sym typeface="Arial"/>
              </a:rPr>
              <a:t>http://www.post-gazette.com/business/tech-news/2015/08/06/Bellhops-seeks-to-perfect-the-DIY-moving-experience/stories/201507310120</a:t>
            </a:r>
          </a:p>
          <a:p>
            <a:pPr lvl="0" rtl="0">
              <a:lnSpc>
                <a:spcPct val="150000"/>
              </a:lnSpc>
              <a:spcBef>
                <a:spcPts val="0"/>
              </a:spcBef>
              <a:spcAft>
                <a:spcPts val="0"/>
              </a:spcAft>
              <a:buNone/>
            </a:pPr>
            <a:r>
              <a:t/>
            </a:r>
            <a:endParaRPr sz="900">
              <a:solidFill>
                <a:schemeClr val="dk2"/>
              </a:solidFill>
              <a:latin typeface="Arial"/>
              <a:ea typeface="Arial"/>
              <a:cs typeface="Arial"/>
              <a:sym typeface="Arial"/>
            </a:endParaRPr>
          </a:p>
          <a:p>
            <a:pPr lvl="0" rtl="0">
              <a:lnSpc>
                <a:spcPct val="150000"/>
              </a:lnSpc>
              <a:spcBef>
                <a:spcPts val="0"/>
              </a:spcBef>
              <a:spcAft>
                <a:spcPts val="0"/>
              </a:spcAft>
              <a:buNone/>
            </a:pPr>
            <a:r>
              <a:t/>
            </a:r>
            <a:endParaRPr sz="1100">
              <a:solidFill>
                <a:schemeClr val="dk2"/>
              </a:solidFill>
              <a:latin typeface="Arial"/>
              <a:ea typeface="Arial"/>
              <a:cs typeface="Arial"/>
              <a:sym typeface="Arial"/>
            </a:endParaRPr>
          </a:p>
          <a:p>
            <a:pPr lvl="0">
              <a:lnSpc>
                <a:spcPct val="100000"/>
              </a:lnSpc>
              <a:spcBef>
                <a:spcPts val="0"/>
              </a:spcBef>
              <a:spcAft>
                <a:spcPts val="0"/>
              </a:spcAft>
              <a:buNone/>
            </a:pPr>
            <a:r>
              <a:t/>
            </a:r>
            <a:endParaRPr sz="11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269625" y="297800"/>
            <a:ext cx="8520600" cy="572700"/>
          </a:xfrm>
          <a:prstGeom prst="rect">
            <a:avLst/>
          </a:prstGeom>
        </p:spPr>
        <p:txBody>
          <a:bodyPr anchorCtr="0" anchor="t" bIns="91425" lIns="91425" rIns="91425" tIns="91425">
            <a:noAutofit/>
          </a:bodyPr>
          <a:lstStyle/>
          <a:p>
            <a:pPr lvl="0">
              <a:spcBef>
                <a:spcPts val="0"/>
              </a:spcBef>
              <a:buNone/>
            </a:pPr>
            <a:r>
              <a:rPr lang="ru"/>
              <a:t>FedEx </a:t>
            </a:r>
          </a:p>
          <a:p>
            <a:pPr lvl="0">
              <a:spcBef>
                <a:spcPts val="0"/>
              </a:spcBef>
              <a:buNone/>
            </a:pPr>
            <a:r>
              <a:t/>
            </a:r>
            <a:endParaRPr sz="1800">
              <a:solidFill>
                <a:srgbClr val="FFFFFF"/>
              </a:solidFill>
              <a:latin typeface="Average"/>
              <a:ea typeface="Average"/>
              <a:cs typeface="Average"/>
              <a:sym typeface="Average"/>
            </a:endParaRPr>
          </a:p>
          <a:p>
            <a:pPr lvl="0">
              <a:spcBef>
                <a:spcPts val="0"/>
              </a:spcBef>
              <a:buNone/>
            </a:pPr>
            <a:r>
              <a:rPr lang="ru" sz="1800">
                <a:solidFill>
                  <a:srgbClr val="FFFFFF"/>
                </a:solidFill>
                <a:latin typeface="Arial"/>
                <a:ea typeface="Arial"/>
                <a:cs typeface="Arial"/>
                <a:sym typeface="Arial"/>
              </a:rPr>
              <a:t>Multinational courier delivery services company</a:t>
            </a:r>
          </a:p>
          <a:p>
            <a:pPr lvl="0">
              <a:spcBef>
                <a:spcPts val="0"/>
              </a:spcBef>
              <a:buNone/>
            </a:pPr>
            <a:r>
              <a:t/>
            </a:r>
            <a:endParaRPr sz="1800">
              <a:solidFill>
                <a:srgbClr val="FFFFFF"/>
              </a:solidFill>
              <a:latin typeface="Arial"/>
              <a:ea typeface="Arial"/>
              <a:cs typeface="Arial"/>
              <a:sym typeface="Arial"/>
            </a:endParaRPr>
          </a:p>
        </p:txBody>
      </p:sp>
      <p:sp>
        <p:nvSpPr>
          <p:cNvPr id="66" name="Shape 66"/>
          <p:cNvSpPr txBox="1"/>
          <p:nvPr>
            <p:ph idx="1" type="body"/>
          </p:nvPr>
        </p:nvSpPr>
        <p:spPr>
          <a:xfrm>
            <a:off x="311700" y="1792750"/>
            <a:ext cx="8520600" cy="3123300"/>
          </a:xfrm>
          <a:prstGeom prst="rect">
            <a:avLst/>
          </a:prstGeom>
        </p:spPr>
        <p:txBody>
          <a:bodyPr anchorCtr="0" anchor="t" bIns="91425" lIns="91425" rIns="91425" tIns="91425">
            <a:noAutofit/>
          </a:bodyPr>
          <a:lstStyle/>
          <a:p>
            <a:pPr indent="-228600" lvl="0" marL="457200" rtl="0">
              <a:lnSpc>
                <a:spcPct val="100000"/>
              </a:lnSpc>
              <a:spcBef>
                <a:spcPts val="0"/>
              </a:spcBef>
              <a:buChar char="●"/>
            </a:pPr>
            <a:r>
              <a:rPr b="1" lang="ru"/>
              <a:t>SYSTEM</a:t>
            </a:r>
            <a:r>
              <a:rPr lang="ru"/>
              <a:t>: COSMOS </a:t>
            </a:r>
          </a:p>
          <a:p>
            <a:pPr indent="457200" lvl="0" rtl="0">
              <a:lnSpc>
                <a:spcPct val="100000"/>
              </a:lnSpc>
              <a:spcBef>
                <a:spcPts val="0"/>
              </a:spcBef>
              <a:buNone/>
            </a:pPr>
            <a:r>
              <a:rPr lang="ru"/>
              <a:t>(Customers, Operations, Service, Management, Online System)</a:t>
            </a:r>
          </a:p>
          <a:p>
            <a:pPr indent="-228600" lvl="0" marL="457200" rtl="0">
              <a:lnSpc>
                <a:spcPct val="115000"/>
              </a:lnSpc>
              <a:spcBef>
                <a:spcPts val="0"/>
              </a:spcBef>
              <a:buChar char="●"/>
            </a:pPr>
            <a:r>
              <a:rPr b="1" lang="ru"/>
              <a:t>HOW</a:t>
            </a:r>
            <a:r>
              <a:rPr lang="ru"/>
              <a:t>: Each time that a package changes location, information is recorded by sensors, then COSMOS keeps it.</a:t>
            </a:r>
          </a:p>
          <a:p>
            <a:pPr indent="-228600" lvl="0" marL="457200" rtl="0">
              <a:lnSpc>
                <a:spcPct val="115000"/>
              </a:lnSpc>
              <a:spcBef>
                <a:spcPts val="0"/>
              </a:spcBef>
              <a:buChar char="●"/>
            </a:pPr>
            <a:r>
              <a:rPr b="1" lang="ru"/>
              <a:t>PROBLEM</a:t>
            </a:r>
            <a:r>
              <a:rPr lang="ru"/>
              <a:t>: Late deliveries and lost packages</a:t>
            </a:r>
          </a:p>
          <a:p>
            <a:pPr lvl="0">
              <a:lnSpc>
                <a:spcPct val="100000"/>
              </a:lnSpc>
              <a:spcBef>
                <a:spcPts val="0"/>
              </a:spcBef>
              <a:spcAft>
                <a:spcPts val="0"/>
              </a:spcAft>
              <a:buNone/>
            </a:pPr>
            <a:r>
              <a:rPr b="1" lang="ru">
                <a:solidFill>
                  <a:schemeClr val="dk1"/>
                </a:solidFill>
                <a:latin typeface="Arial"/>
                <a:ea typeface="Arial"/>
                <a:cs typeface="Arial"/>
                <a:sym typeface="Arial"/>
              </a:rPr>
              <a:t>Trend 2: Customer buying hierarchy </a:t>
            </a:r>
          </a:p>
        </p:txBody>
      </p:sp>
      <p:pic>
        <p:nvPicPr>
          <p:cNvPr id="67" name="Shape 67"/>
          <p:cNvPicPr preferRelativeResize="0"/>
          <p:nvPr/>
        </p:nvPicPr>
        <p:blipFill>
          <a:blip r:embed="rId3">
            <a:alphaModFix/>
          </a:blip>
          <a:stretch>
            <a:fillRect/>
          </a:stretch>
        </p:blipFill>
        <p:spPr>
          <a:xfrm>
            <a:off x="5708424" y="3720675"/>
            <a:ext cx="3123875" cy="1117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238075" y="392450"/>
            <a:ext cx="8520600" cy="572700"/>
          </a:xfrm>
          <a:prstGeom prst="rect">
            <a:avLst/>
          </a:prstGeom>
        </p:spPr>
        <p:txBody>
          <a:bodyPr anchorCtr="0" anchor="t" bIns="91425" lIns="91425" rIns="91425" tIns="91425">
            <a:noAutofit/>
          </a:bodyPr>
          <a:lstStyle/>
          <a:p>
            <a:pPr lvl="0">
              <a:spcBef>
                <a:spcPts val="0"/>
              </a:spcBef>
              <a:buNone/>
            </a:pPr>
            <a:r>
              <a:rPr lang="ru"/>
              <a:t>uSHIP</a:t>
            </a:r>
          </a:p>
          <a:p>
            <a:pPr lvl="0">
              <a:spcBef>
                <a:spcPts val="0"/>
              </a:spcBef>
              <a:buNone/>
            </a:pPr>
            <a:r>
              <a:t/>
            </a:r>
            <a:endParaRPr sz="1800">
              <a:solidFill>
                <a:srgbClr val="FFFFFF"/>
              </a:solidFill>
              <a:latin typeface="Average"/>
              <a:ea typeface="Average"/>
              <a:cs typeface="Average"/>
              <a:sym typeface="Average"/>
            </a:endParaRPr>
          </a:p>
          <a:p>
            <a:pPr lvl="0">
              <a:spcBef>
                <a:spcPts val="0"/>
              </a:spcBef>
              <a:buNone/>
            </a:pPr>
            <a:r>
              <a:rPr lang="ru" sz="1800">
                <a:solidFill>
                  <a:srgbClr val="FFFFFF"/>
                </a:solidFill>
                <a:latin typeface="Arial"/>
                <a:ea typeface="Arial"/>
                <a:cs typeface="Arial"/>
                <a:sym typeface="Arial"/>
              </a:rPr>
              <a:t>Leading online transportation market</a:t>
            </a:r>
          </a:p>
          <a:p>
            <a:pPr lvl="0">
              <a:spcBef>
                <a:spcPts val="0"/>
              </a:spcBef>
              <a:buNone/>
            </a:pPr>
            <a:r>
              <a:t/>
            </a:r>
            <a:endParaRPr sz="1800">
              <a:solidFill>
                <a:srgbClr val="FFFFFF"/>
              </a:solidFill>
              <a:latin typeface="Average"/>
              <a:ea typeface="Average"/>
              <a:cs typeface="Average"/>
              <a:sym typeface="Average"/>
            </a:endParaRPr>
          </a:p>
          <a:p>
            <a:pPr lvl="0">
              <a:spcBef>
                <a:spcPts val="0"/>
              </a:spcBef>
              <a:buNone/>
            </a:pPr>
            <a:r>
              <a:t/>
            </a:r>
            <a:endParaRPr sz="1800">
              <a:solidFill>
                <a:srgbClr val="FFFFFF"/>
              </a:solidFill>
              <a:latin typeface="Average"/>
              <a:ea typeface="Average"/>
              <a:cs typeface="Average"/>
              <a:sym typeface="Average"/>
            </a:endParaRPr>
          </a:p>
        </p:txBody>
      </p:sp>
      <p:sp>
        <p:nvSpPr>
          <p:cNvPr id="73" name="Shape 73"/>
          <p:cNvSpPr txBox="1"/>
          <p:nvPr>
            <p:ph idx="1" type="body"/>
          </p:nvPr>
        </p:nvSpPr>
        <p:spPr>
          <a:xfrm>
            <a:off x="238075" y="1673900"/>
            <a:ext cx="8520600" cy="3525600"/>
          </a:xfrm>
          <a:prstGeom prst="rect">
            <a:avLst/>
          </a:prstGeom>
        </p:spPr>
        <p:txBody>
          <a:bodyPr anchorCtr="0" anchor="t" bIns="91425" lIns="91425" rIns="91425" tIns="91425">
            <a:noAutofit/>
          </a:bodyPr>
          <a:lstStyle/>
          <a:p>
            <a:pPr indent="-317500" lvl="0" marL="457200" rtl="0">
              <a:lnSpc>
                <a:spcPct val="100000"/>
              </a:lnSpc>
              <a:spcBef>
                <a:spcPts val="0"/>
              </a:spcBef>
              <a:buSzPct val="100000"/>
              <a:buFont typeface="Arial"/>
              <a:buChar char="●"/>
            </a:pPr>
            <a:r>
              <a:rPr b="1" lang="ru" sz="1400">
                <a:latin typeface="Arial"/>
                <a:ea typeface="Arial"/>
                <a:cs typeface="Arial"/>
                <a:sym typeface="Arial"/>
              </a:rPr>
              <a:t>SYSTEM</a:t>
            </a:r>
            <a:r>
              <a:rPr lang="ru" sz="1400">
                <a:latin typeface="Arial"/>
                <a:ea typeface="Arial"/>
                <a:cs typeface="Arial"/>
                <a:sym typeface="Arial"/>
              </a:rPr>
              <a:t>: LTL (less than truckload)</a:t>
            </a:r>
          </a:p>
          <a:p>
            <a:pPr lvl="0" rtl="0">
              <a:lnSpc>
                <a:spcPct val="100000"/>
              </a:lnSpc>
              <a:spcBef>
                <a:spcPts val="0"/>
              </a:spcBef>
              <a:buNone/>
            </a:pPr>
            <a:r>
              <a:t/>
            </a:r>
            <a:endParaRPr sz="1400">
              <a:latin typeface="Arial"/>
              <a:ea typeface="Arial"/>
              <a:cs typeface="Arial"/>
              <a:sym typeface="Arial"/>
            </a:endParaRPr>
          </a:p>
          <a:p>
            <a:pPr indent="-317500" lvl="0" marL="457200" rtl="0">
              <a:lnSpc>
                <a:spcPct val="100000"/>
              </a:lnSpc>
              <a:spcBef>
                <a:spcPts val="0"/>
              </a:spcBef>
              <a:buSzPct val="100000"/>
              <a:buFont typeface="Arial"/>
              <a:buChar char="●"/>
            </a:pPr>
            <a:r>
              <a:rPr b="1" lang="ru" sz="1400">
                <a:latin typeface="Arial"/>
                <a:ea typeface="Arial"/>
                <a:cs typeface="Arial"/>
                <a:sym typeface="Arial"/>
              </a:rPr>
              <a:t>HOW</a:t>
            </a:r>
            <a:r>
              <a:rPr lang="ru" sz="1400">
                <a:latin typeface="Arial"/>
                <a:ea typeface="Arial"/>
                <a:cs typeface="Arial"/>
                <a:sym typeface="Arial"/>
              </a:rPr>
              <a:t>: Shipments arrangement made online, customer posts what needs to be ship, service providers (transporters) compete to win the customer, in order to fill the extra space in their trucks.</a:t>
            </a:r>
          </a:p>
          <a:p>
            <a:pPr lvl="0" rtl="0">
              <a:lnSpc>
                <a:spcPct val="100000"/>
              </a:lnSpc>
              <a:spcBef>
                <a:spcPts val="0"/>
              </a:spcBef>
              <a:buNone/>
            </a:pPr>
            <a:r>
              <a:t/>
            </a:r>
            <a:endParaRPr sz="1400">
              <a:latin typeface="Arial"/>
              <a:ea typeface="Arial"/>
              <a:cs typeface="Arial"/>
              <a:sym typeface="Arial"/>
            </a:endParaRPr>
          </a:p>
          <a:p>
            <a:pPr indent="-317500" lvl="0" marL="457200" rtl="0">
              <a:lnSpc>
                <a:spcPct val="100000"/>
              </a:lnSpc>
              <a:spcBef>
                <a:spcPts val="0"/>
              </a:spcBef>
              <a:buSzPct val="100000"/>
              <a:buFont typeface="Arial"/>
              <a:buChar char="●"/>
            </a:pPr>
            <a:r>
              <a:rPr b="1" lang="ru" sz="1400">
                <a:latin typeface="Arial"/>
                <a:ea typeface="Arial"/>
                <a:cs typeface="Arial"/>
                <a:sym typeface="Arial"/>
              </a:rPr>
              <a:t>PROBLEM</a:t>
            </a:r>
            <a:r>
              <a:rPr lang="ru" sz="1400">
                <a:latin typeface="Arial"/>
                <a:ea typeface="Arial"/>
                <a:cs typeface="Arial"/>
                <a:sym typeface="Arial"/>
              </a:rPr>
              <a:t>: Susceptible to damage during mobilization,                                                                             Packaging articles, delivery time</a:t>
            </a:r>
          </a:p>
          <a:p>
            <a:pPr lvl="0" rtl="0">
              <a:lnSpc>
                <a:spcPct val="100000"/>
              </a:lnSpc>
              <a:spcBef>
                <a:spcPts val="0"/>
              </a:spcBef>
              <a:spcAft>
                <a:spcPts val="0"/>
              </a:spcAft>
              <a:buNone/>
            </a:pPr>
            <a:r>
              <a:rPr b="1" lang="ru">
                <a:solidFill>
                  <a:schemeClr val="dk1"/>
                </a:solidFill>
                <a:latin typeface="Arial"/>
                <a:ea typeface="Arial"/>
                <a:cs typeface="Arial"/>
                <a:sym typeface="Arial"/>
              </a:rPr>
              <a:t>Trend 3: Dynamization</a:t>
            </a:r>
          </a:p>
        </p:txBody>
      </p:sp>
      <p:pic>
        <p:nvPicPr>
          <p:cNvPr id="74" name="Shape 74"/>
          <p:cNvPicPr preferRelativeResize="0"/>
          <p:nvPr/>
        </p:nvPicPr>
        <p:blipFill rotWithShape="1">
          <a:blip r:embed="rId3">
            <a:alphaModFix/>
          </a:blip>
          <a:srcRect b="7527" l="0" r="0" t="6242"/>
          <a:stretch/>
        </p:blipFill>
        <p:spPr>
          <a:xfrm>
            <a:off x="5500650" y="3679525"/>
            <a:ext cx="2843926" cy="1329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descr="What do uShip?  Let's face it, shipping can be a pain. But uShip saves you time and money. Watch and learn more about uShip, the online shipping marketplace. Visit http://uship.com to list a shipment now." id="79" name="Shape 79" title="How uShip Works">
            <a:hlinkClick r:id="rId3"/>
          </p:cNvPr>
          <p:cNvSpPr/>
          <p:nvPr/>
        </p:nvSpPr>
        <p:spPr>
          <a:xfrm>
            <a:off x="1734575" y="1042000"/>
            <a:ext cx="5674850" cy="3949299"/>
          </a:xfrm>
          <a:prstGeom prst="rect">
            <a:avLst/>
          </a:prstGeom>
          <a:blipFill>
            <a:blip r:embed="rId4">
              <a:alphaModFix/>
            </a:blip>
            <a:stretch>
              <a:fillRect/>
            </a:stretch>
          </a:blipFill>
          <a:ln>
            <a:noFill/>
          </a:ln>
        </p:spPr>
      </p:sp>
      <p:sp>
        <p:nvSpPr>
          <p:cNvPr id="80" name="Shape 80"/>
          <p:cNvSpPr txBox="1"/>
          <p:nvPr/>
        </p:nvSpPr>
        <p:spPr>
          <a:xfrm>
            <a:off x="336625" y="-305050"/>
            <a:ext cx="2250900" cy="2103600"/>
          </a:xfrm>
          <a:prstGeom prst="rect">
            <a:avLst/>
          </a:prstGeom>
          <a:noFill/>
          <a:ln>
            <a:noFill/>
          </a:ln>
        </p:spPr>
        <p:txBody>
          <a:bodyPr anchorCtr="0" anchor="ctr" bIns="91425" lIns="91425" rIns="91425" tIns="91425">
            <a:noAutofit/>
          </a:bodyPr>
          <a:lstStyle/>
          <a:p>
            <a:pPr lvl="0" rtl="0">
              <a:spcBef>
                <a:spcPts val="0"/>
              </a:spcBef>
              <a:buNone/>
            </a:pPr>
            <a:r>
              <a:rPr lang="ru" sz="3000">
                <a:solidFill>
                  <a:schemeClr val="dk1"/>
                </a:solidFill>
                <a:latin typeface="Oswald"/>
                <a:ea typeface="Oswald"/>
                <a:cs typeface="Oswald"/>
                <a:sym typeface="Oswald"/>
              </a:rPr>
              <a:t>u</a:t>
            </a:r>
            <a:r>
              <a:rPr lang="ru" sz="3000">
                <a:solidFill>
                  <a:schemeClr val="dk1"/>
                </a:solidFill>
                <a:latin typeface="Oswald"/>
                <a:ea typeface="Oswald"/>
                <a:cs typeface="Oswald"/>
                <a:sym typeface="Oswald"/>
              </a:rPr>
              <a:t>SHIP</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ru" sz="3600"/>
              <a:t>iContainers </a:t>
            </a:r>
          </a:p>
        </p:txBody>
      </p:sp>
      <p:sp>
        <p:nvSpPr>
          <p:cNvPr id="86" name="Shape 8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b="1" sz="3000">
              <a:latin typeface="Arial"/>
              <a:ea typeface="Arial"/>
              <a:cs typeface="Arial"/>
              <a:sym typeface="Arial"/>
            </a:endParaRPr>
          </a:p>
          <a:p>
            <a:pPr lvl="0">
              <a:spcBef>
                <a:spcPts val="0"/>
              </a:spcBef>
              <a:buNone/>
            </a:pPr>
            <a:r>
              <a:t/>
            </a:r>
            <a:endParaRPr sz="1150">
              <a:latin typeface="Calibri"/>
              <a:ea typeface="Calibri"/>
              <a:cs typeface="Calibri"/>
              <a:sym typeface="Calibri"/>
            </a:endParaRPr>
          </a:p>
        </p:txBody>
      </p:sp>
      <p:pic>
        <p:nvPicPr>
          <p:cNvPr descr="shutterstock_145340113.jpg" id="87" name="Shape 87"/>
          <p:cNvPicPr preferRelativeResize="0"/>
          <p:nvPr/>
        </p:nvPicPr>
        <p:blipFill>
          <a:blip r:embed="rId3">
            <a:alphaModFix/>
          </a:blip>
          <a:stretch>
            <a:fillRect/>
          </a:stretch>
        </p:blipFill>
        <p:spPr>
          <a:xfrm>
            <a:off x="311699" y="2216150"/>
            <a:ext cx="4252374" cy="1953649"/>
          </a:xfrm>
          <a:prstGeom prst="rect">
            <a:avLst/>
          </a:prstGeom>
          <a:noFill/>
          <a:ln>
            <a:noFill/>
          </a:ln>
        </p:spPr>
      </p:pic>
      <p:pic>
        <p:nvPicPr>
          <p:cNvPr descr="logo.jpg" id="88" name="Shape 88"/>
          <p:cNvPicPr preferRelativeResize="0"/>
          <p:nvPr/>
        </p:nvPicPr>
        <p:blipFill>
          <a:blip r:embed="rId4">
            <a:alphaModFix/>
          </a:blip>
          <a:stretch>
            <a:fillRect/>
          </a:stretch>
        </p:blipFill>
        <p:spPr>
          <a:xfrm>
            <a:off x="4872775" y="359525"/>
            <a:ext cx="4035874" cy="953799"/>
          </a:xfrm>
          <a:prstGeom prst="rect">
            <a:avLst/>
          </a:prstGeom>
          <a:noFill/>
          <a:ln>
            <a:noFill/>
          </a:ln>
        </p:spPr>
      </p:pic>
      <p:sp>
        <p:nvSpPr>
          <p:cNvPr id="89" name="Shape 89"/>
          <p:cNvSpPr txBox="1"/>
          <p:nvPr/>
        </p:nvSpPr>
        <p:spPr>
          <a:xfrm>
            <a:off x="5040050" y="2190150"/>
            <a:ext cx="3015000" cy="2131800"/>
          </a:xfrm>
          <a:prstGeom prst="rect">
            <a:avLst/>
          </a:prstGeom>
          <a:noFill/>
          <a:ln>
            <a:noFill/>
          </a:ln>
        </p:spPr>
        <p:txBody>
          <a:bodyPr anchorCtr="0" anchor="t" bIns="91425" lIns="91425" rIns="91425" tIns="91425">
            <a:noAutofit/>
          </a:bodyPr>
          <a:lstStyle/>
          <a:p>
            <a:pPr indent="-228600" lvl="0" marL="457200">
              <a:lnSpc>
                <a:spcPct val="115000"/>
              </a:lnSpc>
              <a:spcBef>
                <a:spcPts val="0"/>
              </a:spcBef>
              <a:buClr>
                <a:srgbClr val="FFFFFF"/>
              </a:buClr>
              <a:buChar char="●"/>
            </a:pPr>
            <a:r>
              <a:rPr lang="ru">
                <a:solidFill>
                  <a:srgbClr val="FFFFFF"/>
                </a:solidFill>
              </a:rPr>
              <a:t>Startup </a:t>
            </a:r>
          </a:p>
          <a:p>
            <a:pPr indent="-228600" lvl="0" marL="457200">
              <a:lnSpc>
                <a:spcPct val="115000"/>
              </a:lnSpc>
              <a:spcBef>
                <a:spcPts val="0"/>
              </a:spcBef>
              <a:buClr>
                <a:srgbClr val="FFFFFF"/>
              </a:buClr>
              <a:buChar char="●"/>
            </a:pPr>
            <a:r>
              <a:rPr lang="ru">
                <a:solidFill>
                  <a:srgbClr val="FFFFFF"/>
                </a:solidFill>
              </a:rPr>
              <a:t>Moving </a:t>
            </a:r>
          </a:p>
          <a:p>
            <a:pPr indent="-228600" lvl="0" marL="457200">
              <a:lnSpc>
                <a:spcPct val="115000"/>
              </a:lnSpc>
              <a:spcBef>
                <a:spcPts val="0"/>
              </a:spcBef>
              <a:buClr>
                <a:srgbClr val="FFFFFF"/>
              </a:buClr>
              <a:buChar char="●"/>
            </a:pPr>
            <a:r>
              <a:rPr lang="ru">
                <a:solidFill>
                  <a:srgbClr val="FFFFFF"/>
                </a:solidFill>
              </a:rPr>
              <a:t>Warehouse </a:t>
            </a:r>
          </a:p>
          <a:p>
            <a:pPr indent="-228600" lvl="0" marL="457200">
              <a:lnSpc>
                <a:spcPct val="115000"/>
              </a:lnSpc>
              <a:spcBef>
                <a:spcPts val="0"/>
              </a:spcBef>
              <a:buClr>
                <a:srgbClr val="FFFFFF"/>
              </a:buClr>
              <a:buChar char="●"/>
            </a:pPr>
            <a:r>
              <a:rPr lang="ru">
                <a:solidFill>
                  <a:srgbClr val="FFFFFF"/>
                </a:solidFill>
              </a:rPr>
              <a:t>Out-of-date </a:t>
            </a:r>
          </a:p>
          <a:p>
            <a:pPr indent="-228600" lvl="0" marL="457200">
              <a:lnSpc>
                <a:spcPct val="115000"/>
              </a:lnSpc>
              <a:spcBef>
                <a:spcPts val="0"/>
              </a:spcBef>
              <a:buClr>
                <a:srgbClr val="FFFFFF"/>
              </a:buClr>
              <a:buChar char="●"/>
            </a:pPr>
            <a:r>
              <a:rPr lang="ru">
                <a:solidFill>
                  <a:srgbClr val="FFFFFF"/>
                </a:solidFill>
              </a:rPr>
              <a:t>Digitize the ocean freight industry</a:t>
            </a:r>
          </a:p>
          <a:p>
            <a:pPr indent="-228600" lvl="0" marL="457200" rtl="0">
              <a:lnSpc>
                <a:spcPct val="115000"/>
              </a:lnSpc>
              <a:spcBef>
                <a:spcPts val="0"/>
              </a:spcBef>
              <a:buClr>
                <a:srgbClr val="FFFFFF"/>
              </a:buClr>
              <a:buChar char="●"/>
            </a:pPr>
            <a:r>
              <a:rPr lang="ru">
                <a:solidFill>
                  <a:srgbClr val="FFFFFF"/>
                </a:solidFill>
              </a:rPr>
              <a:t>Transparency  </a:t>
            </a:r>
          </a:p>
          <a:p>
            <a:pPr lvl="0">
              <a:spcBef>
                <a:spcPts val="0"/>
              </a:spcBef>
              <a:buNone/>
            </a:pPr>
            <a:r>
              <a:t/>
            </a:r>
            <a:endParaRPr sz="1350">
              <a:solidFill>
                <a:srgbClr val="FFFFFF"/>
              </a:solidFill>
              <a:highlight>
                <a:srgbClr val="FFFFFF"/>
              </a:highlight>
            </a:endParaRPr>
          </a:p>
          <a:p>
            <a:pPr lvl="0">
              <a:spcBef>
                <a:spcPts val="0"/>
              </a:spcBef>
              <a:buNone/>
            </a:pPr>
            <a:r>
              <a:t/>
            </a:r>
            <a:endParaRPr>
              <a:solidFill>
                <a:srgbClr val="FFFFFF"/>
              </a:solidFill>
            </a:endParaRPr>
          </a:p>
        </p:txBody>
      </p:sp>
      <p:sp>
        <p:nvSpPr>
          <p:cNvPr id="90" name="Shape 90"/>
          <p:cNvSpPr txBox="1"/>
          <p:nvPr/>
        </p:nvSpPr>
        <p:spPr>
          <a:xfrm>
            <a:off x="521800" y="1391150"/>
            <a:ext cx="7070700" cy="825000"/>
          </a:xfrm>
          <a:prstGeom prst="rect">
            <a:avLst/>
          </a:prstGeom>
          <a:noFill/>
          <a:ln>
            <a:noFill/>
          </a:ln>
        </p:spPr>
        <p:txBody>
          <a:bodyPr anchorCtr="0" anchor="t" bIns="91425" lIns="91425" rIns="91425" tIns="91425">
            <a:noAutofit/>
          </a:bodyPr>
          <a:lstStyle/>
          <a:p>
            <a:pPr lvl="0">
              <a:spcBef>
                <a:spcPts val="0"/>
              </a:spcBef>
              <a:buNone/>
            </a:pPr>
            <a:r>
              <a:rPr lang="ru" sz="1800">
                <a:solidFill>
                  <a:srgbClr val="FFFFFF"/>
                </a:solidFill>
              </a:rPr>
              <a:t>A freight forwarding service</a:t>
            </a:r>
            <a:r>
              <a:rPr lang="ru" sz="1800">
                <a:solidFill>
                  <a:srgbClr val="516064"/>
                </a:solidFill>
                <a:highlight>
                  <a:srgbClr val="FFFFFF"/>
                </a:highlight>
              </a:rPr>
              <a:t>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idx="1" type="body"/>
          </p:nvPr>
        </p:nvSpPr>
        <p:spPr>
          <a:xfrm>
            <a:off x="73900" y="151425"/>
            <a:ext cx="8758500" cy="4915800"/>
          </a:xfrm>
          <a:prstGeom prst="rect">
            <a:avLst/>
          </a:prstGeom>
        </p:spPr>
        <p:txBody>
          <a:bodyPr anchorCtr="0" anchor="t" bIns="91425" lIns="91425" rIns="91425" tIns="91425">
            <a:noAutofit/>
          </a:bodyPr>
          <a:lstStyle/>
          <a:p>
            <a:pPr lvl="0">
              <a:lnSpc>
                <a:spcPct val="100000"/>
              </a:lnSpc>
              <a:spcBef>
                <a:spcPts val="0"/>
              </a:spcBef>
              <a:spcAft>
                <a:spcPts val="0"/>
              </a:spcAft>
              <a:buNone/>
            </a:pPr>
            <a:r>
              <a:rPr lang="ru" sz="3600">
                <a:solidFill>
                  <a:schemeClr val="dk1"/>
                </a:solidFill>
                <a:latin typeface="Oswald"/>
                <a:ea typeface="Oswald"/>
                <a:cs typeface="Oswald"/>
                <a:sym typeface="Oswald"/>
              </a:rPr>
              <a:t>iContainers </a:t>
            </a:r>
          </a:p>
          <a:p>
            <a:pPr lvl="0">
              <a:spcBef>
                <a:spcPts val="0"/>
              </a:spcBef>
              <a:buNone/>
            </a:pPr>
            <a:r>
              <a:t/>
            </a:r>
            <a:endParaRPr b="1" sz="1400">
              <a:solidFill>
                <a:schemeClr val="lt2"/>
              </a:solidFill>
              <a:latin typeface="Arial"/>
              <a:ea typeface="Arial"/>
              <a:cs typeface="Arial"/>
              <a:sym typeface="Arial"/>
            </a:endParaRPr>
          </a:p>
          <a:p>
            <a:pPr lvl="0">
              <a:lnSpc>
                <a:spcPct val="150000"/>
              </a:lnSpc>
              <a:spcBef>
                <a:spcPts val="0"/>
              </a:spcBef>
              <a:buNone/>
            </a:pPr>
            <a:r>
              <a:rPr b="1" lang="ru" sz="1400">
                <a:solidFill>
                  <a:schemeClr val="lt2"/>
                </a:solidFill>
                <a:latin typeface="Arial"/>
                <a:ea typeface="Arial"/>
                <a:cs typeface="Arial"/>
                <a:sym typeface="Arial"/>
              </a:rPr>
              <a:t>SYSTEM: online option for door-to-door pickup</a:t>
            </a:r>
          </a:p>
          <a:p>
            <a:pPr indent="0" lvl="0" marL="0" rtl="0">
              <a:lnSpc>
                <a:spcPct val="150000"/>
              </a:lnSpc>
              <a:spcBef>
                <a:spcPts val="0"/>
              </a:spcBef>
              <a:buNone/>
            </a:pPr>
            <a:r>
              <a:rPr b="1" lang="ru" sz="1400">
                <a:solidFill>
                  <a:schemeClr val="lt2"/>
                </a:solidFill>
                <a:latin typeface="Arial"/>
                <a:ea typeface="Arial"/>
                <a:cs typeface="Arial"/>
                <a:sym typeface="Arial"/>
              </a:rPr>
              <a:t>HOW : its platform allows users to browse options for freight services, shipping rates, and scheduling times</a:t>
            </a:r>
          </a:p>
          <a:p>
            <a:pPr indent="0" lvl="0" marL="0" rtl="0">
              <a:lnSpc>
                <a:spcPct val="150000"/>
              </a:lnSpc>
              <a:spcBef>
                <a:spcPts val="0"/>
              </a:spcBef>
              <a:buNone/>
            </a:pPr>
            <a:r>
              <a:rPr b="1" lang="ru" sz="1400">
                <a:solidFill>
                  <a:schemeClr val="lt2"/>
                </a:solidFill>
                <a:latin typeface="Arial"/>
                <a:ea typeface="Arial"/>
                <a:cs typeface="Arial"/>
                <a:sym typeface="Arial"/>
              </a:rPr>
              <a:t>PROBLEM: Not enough visibility</a:t>
            </a:r>
            <a:r>
              <a:rPr b="1" lang="ru" sz="1200">
                <a:solidFill>
                  <a:schemeClr val="lt2"/>
                </a:solidFill>
                <a:latin typeface="Arial"/>
                <a:ea typeface="Arial"/>
                <a:cs typeface="Arial"/>
                <a:sym typeface="Arial"/>
              </a:rPr>
              <a:t> </a:t>
            </a:r>
          </a:p>
        </p:txBody>
      </p:sp>
      <p:sp>
        <p:nvSpPr>
          <p:cNvPr descr="Your logistics site on top of the new era  Monetize content and revalue your logistics contents through our affiliate program. The iContainers widget is the only one in the market that offers users shipping quotes on the web." id="96" name="Shape 96" title="The widget of the new era of logistics | iContainers">
            <a:hlinkClick r:id="rId3"/>
          </p:cNvPr>
          <p:cNvSpPr/>
          <p:nvPr/>
        </p:nvSpPr>
        <p:spPr>
          <a:xfrm>
            <a:off x="4217887" y="2059600"/>
            <a:ext cx="4172924" cy="3129699"/>
          </a:xfrm>
          <a:prstGeom prst="rect">
            <a:avLst/>
          </a:prstGeom>
          <a:blipFill>
            <a:blip r:embed="rId4">
              <a:alphaModFix/>
            </a:blip>
            <a:stretch>
              <a:fillRect/>
            </a:stretch>
          </a:blipFill>
          <a:ln>
            <a:noFill/>
          </a:ln>
        </p:spPr>
      </p:sp>
      <p:sp>
        <p:nvSpPr>
          <p:cNvPr id="97" name="Shape 97"/>
          <p:cNvSpPr txBox="1"/>
          <p:nvPr/>
        </p:nvSpPr>
        <p:spPr>
          <a:xfrm>
            <a:off x="73900" y="3536325"/>
            <a:ext cx="5040000" cy="572700"/>
          </a:xfrm>
          <a:prstGeom prst="rect">
            <a:avLst/>
          </a:prstGeom>
          <a:noFill/>
          <a:ln>
            <a:noFill/>
          </a:ln>
        </p:spPr>
        <p:txBody>
          <a:bodyPr anchorCtr="0" anchor="t" bIns="91425" lIns="91425" rIns="91425" tIns="91425">
            <a:noAutofit/>
          </a:bodyPr>
          <a:lstStyle/>
          <a:p>
            <a:pPr lvl="0" rtl="0">
              <a:spcBef>
                <a:spcPts val="0"/>
              </a:spcBef>
              <a:buNone/>
            </a:pPr>
            <a:r>
              <a:rPr b="1" lang="ru" sz="1800">
                <a:solidFill>
                  <a:srgbClr val="FFFFFF"/>
                </a:solidFill>
              </a:rPr>
              <a:t>Trend 6: Increasing transparency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i="1" lang="ru" sz="3600" u="sng">
                <a:solidFill>
                  <a:schemeClr val="accent6"/>
                </a:solidFill>
                <a:latin typeface="Times New Roman"/>
                <a:ea typeface="Times New Roman"/>
                <a:cs typeface="Times New Roman"/>
                <a:sym typeface="Times New Roman"/>
              </a:rPr>
              <a:t>Bellhops</a:t>
            </a:r>
          </a:p>
          <a:p>
            <a:pPr lvl="0">
              <a:spcBef>
                <a:spcPts val="0"/>
              </a:spcBef>
              <a:buNone/>
            </a:pPr>
            <a:r>
              <a:t/>
            </a:r>
            <a:endParaRPr sz="1100">
              <a:solidFill>
                <a:srgbClr val="777777"/>
              </a:solidFill>
              <a:latin typeface="Times New Roman"/>
              <a:ea typeface="Times New Roman"/>
              <a:cs typeface="Times New Roman"/>
              <a:sym typeface="Times New Roman"/>
            </a:endParaRPr>
          </a:p>
        </p:txBody>
      </p:sp>
      <p:sp>
        <p:nvSpPr>
          <p:cNvPr id="103" name="Shape 10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ru">
                <a:solidFill>
                  <a:srgbClr val="FFFFFF"/>
                </a:solidFill>
                <a:latin typeface="Arial"/>
                <a:ea typeface="Arial"/>
                <a:cs typeface="Arial"/>
                <a:sym typeface="Arial"/>
              </a:rPr>
              <a:t>Moving Service</a:t>
            </a:r>
          </a:p>
        </p:txBody>
      </p:sp>
      <p:pic>
        <p:nvPicPr>
          <p:cNvPr descr="Add-text.png" id="104" name="Shape 104"/>
          <p:cNvPicPr preferRelativeResize="0"/>
          <p:nvPr/>
        </p:nvPicPr>
        <p:blipFill>
          <a:blip r:embed="rId3">
            <a:alphaModFix/>
          </a:blip>
          <a:stretch>
            <a:fillRect/>
          </a:stretch>
        </p:blipFill>
        <p:spPr>
          <a:xfrm>
            <a:off x="735925" y="1684850"/>
            <a:ext cx="3773524" cy="2007200"/>
          </a:xfrm>
          <a:prstGeom prst="rect">
            <a:avLst/>
          </a:prstGeom>
          <a:noFill/>
          <a:ln>
            <a:noFill/>
          </a:ln>
        </p:spPr>
      </p:pic>
      <p:sp>
        <p:nvSpPr>
          <p:cNvPr id="105" name="Shape 105"/>
          <p:cNvSpPr txBox="1"/>
          <p:nvPr/>
        </p:nvSpPr>
        <p:spPr>
          <a:xfrm>
            <a:off x="4603375" y="1956900"/>
            <a:ext cx="4228800" cy="17352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buClr>
                <a:srgbClr val="FFFFFF"/>
              </a:buClr>
              <a:buSzPct val="100000"/>
              <a:buChar char="●"/>
            </a:pPr>
            <a:r>
              <a:rPr lang="ru" sz="1800">
                <a:solidFill>
                  <a:srgbClr val="FFFFFF"/>
                </a:solidFill>
              </a:rPr>
              <a:t>S</a:t>
            </a:r>
            <a:r>
              <a:rPr lang="ru" sz="1800">
                <a:solidFill>
                  <a:srgbClr val="FFFFFF"/>
                </a:solidFill>
              </a:rPr>
              <a:t>tudents </a:t>
            </a:r>
          </a:p>
          <a:p>
            <a:pPr indent="-342900" lvl="0" marL="457200" rtl="0">
              <a:lnSpc>
                <a:spcPct val="115000"/>
              </a:lnSpc>
              <a:spcBef>
                <a:spcPts val="0"/>
              </a:spcBef>
              <a:buClr>
                <a:srgbClr val="FFFFFF"/>
              </a:buClr>
              <a:buSzPct val="100000"/>
              <a:buChar char="●"/>
            </a:pPr>
            <a:r>
              <a:rPr lang="ru" sz="1800">
                <a:solidFill>
                  <a:srgbClr val="FFFFFF"/>
                </a:solidFill>
              </a:rPr>
              <a:t>Startup</a:t>
            </a:r>
          </a:p>
          <a:p>
            <a:pPr indent="-342900" lvl="0" marL="457200" rtl="0">
              <a:lnSpc>
                <a:spcPct val="115000"/>
              </a:lnSpc>
              <a:spcBef>
                <a:spcPts val="0"/>
              </a:spcBef>
              <a:buClr>
                <a:srgbClr val="FFFFFF"/>
              </a:buClr>
              <a:buSzPct val="100000"/>
              <a:buChar char="●"/>
            </a:pPr>
            <a:r>
              <a:rPr lang="ru" sz="1800">
                <a:solidFill>
                  <a:srgbClr val="FFFFFF"/>
                </a:solidFill>
              </a:rPr>
              <a:t>Small- and medium residential moves</a:t>
            </a:r>
          </a:p>
          <a:p>
            <a:pPr indent="-342900" lvl="0" marL="457200">
              <a:lnSpc>
                <a:spcPct val="115000"/>
              </a:lnSpc>
              <a:spcBef>
                <a:spcPts val="0"/>
              </a:spcBef>
              <a:buClr>
                <a:srgbClr val="FFFFFF"/>
              </a:buClr>
              <a:buSzPct val="100000"/>
              <a:buChar char="●"/>
            </a:pPr>
            <a:r>
              <a:rPr lang="ru" sz="1800">
                <a:solidFill>
                  <a:srgbClr val="FFFFFF"/>
                </a:solidFill>
              </a:rPr>
              <a:t>Fit the needs of the DIY movers. </a:t>
            </a:r>
          </a:p>
        </p:txBody>
      </p:sp>
      <p:sp>
        <p:nvSpPr>
          <p:cNvPr id="106" name="Shape 106"/>
          <p:cNvSpPr txBox="1"/>
          <p:nvPr/>
        </p:nvSpPr>
        <p:spPr>
          <a:xfrm>
            <a:off x="346587" y="3996175"/>
            <a:ext cx="4552200" cy="572700"/>
          </a:xfrm>
          <a:prstGeom prst="rect">
            <a:avLst/>
          </a:prstGeom>
          <a:noFill/>
          <a:ln>
            <a:noFill/>
          </a:ln>
        </p:spPr>
        <p:txBody>
          <a:bodyPr anchorCtr="0" anchor="t" bIns="91425" lIns="91425" rIns="91425" tIns="91425">
            <a:noAutofit/>
          </a:bodyPr>
          <a:lstStyle/>
          <a:p>
            <a:pPr lvl="0">
              <a:spcBef>
                <a:spcPts val="0"/>
              </a:spcBef>
              <a:buNone/>
            </a:pPr>
            <a:r>
              <a:rPr b="1" lang="ru" sz="1800">
                <a:solidFill>
                  <a:srgbClr val="FFFFFF"/>
                </a:solidFill>
              </a:rPr>
              <a:t>Trend 7: Trimming/reducing complexity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FFFFFF"/>
              </a:buClr>
              <a:buFont typeface="Arial"/>
              <a:buChar char="-"/>
            </a:pPr>
            <a:r>
              <a:rPr b="1" lang="ru">
                <a:solidFill>
                  <a:srgbClr val="FFFFFF"/>
                </a:solidFill>
                <a:latin typeface="Arial"/>
                <a:ea typeface="Arial"/>
                <a:cs typeface="Arial"/>
                <a:sym typeface="Arial"/>
              </a:rPr>
              <a:t>SYSTEM</a:t>
            </a:r>
            <a:r>
              <a:rPr lang="ru">
                <a:solidFill>
                  <a:srgbClr val="FFFFFF"/>
                </a:solidFill>
                <a:latin typeface="Arial"/>
                <a:ea typeface="Arial"/>
                <a:cs typeface="Arial"/>
                <a:sym typeface="Arial"/>
              </a:rPr>
              <a:t>: DIY (Do it yourself system) </a:t>
            </a:r>
          </a:p>
          <a:p>
            <a:pPr lvl="0">
              <a:spcBef>
                <a:spcPts val="0"/>
              </a:spcBef>
              <a:buNone/>
            </a:pPr>
            <a:r>
              <a:t/>
            </a:r>
            <a:endParaRPr>
              <a:solidFill>
                <a:srgbClr val="FFFFFF"/>
              </a:solidFill>
              <a:latin typeface="Arial"/>
              <a:ea typeface="Arial"/>
              <a:cs typeface="Arial"/>
              <a:sym typeface="Arial"/>
            </a:endParaRPr>
          </a:p>
          <a:p>
            <a:pPr indent="-228600" lvl="0" marL="457200" rtl="0">
              <a:spcBef>
                <a:spcPts val="0"/>
              </a:spcBef>
              <a:buClr>
                <a:srgbClr val="FFFFFF"/>
              </a:buClr>
              <a:buChar char="-"/>
            </a:pPr>
            <a:r>
              <a:rPr b="1" lang="ru">
                <a:solidFill>
                  <a:srgbClr val="FFFFFF"/>
                </a:solidFill>
                <a:latin typeface="Arial"/>
                <a:ea typeface="Arial"/>
                <a:cs typeface="Arial"/>
                <a:sym typeface="Arial"/>
              </a:rPr>
              <a:t>HOW</a:t>
            </a:r>
            <a:r>
              <a:rPr lang="ru">
                <a:solidFill>
                  <a:srgbClr val="FFFFFF"/>
                </a:solidFill>
                <a:latin typeface="Arial"/>
                <a:ea typeface="Arial"/>
                <a:cs typeface="Arial"/>
                <a:sym typeface="Arial"/>
              </a:rPr>
              <a:t> : Customers can submit requests for movers through the app, online or over the phone</a:t>
            </a:r>
          </a:p>
          <a:p>
            <a:pPr lvl="0" rtl="0">
              <a:spcBef>
                <a:spcPts val="0"/>
              </a:spcBef>
              <a:buNone/>
            </a:pPr>
            <a:r>
              <a:t/>
            </a:r>
            <a:endParaRPr>
              <a:solidFill>
                <a:srgbClr val="FFFFFF"/>
              </a:solidFill>
              <a:latin typeface="Arial"/>
              <a:ea typeface="Arial"/>
              <a:cs typeface="Arial"/>
              <a:sym typeface="Arial"/>
            </a:endParaRPr>
          </a:p>
          <a:p>
            <a:pPr indent="-228600" lvl="0" marL="457200">
              <a:spcBef>
                <a:spcPts val="0"/>
              </a:spcBef>
              <a:buClr>
                <a:srgbClr val="FFFFFF"/>
              </a:buClr>
              <a:buFont typeface="Arial"/>
              <a:buChar char="-"/>
            </a:pPr>
            <a:r>
              <a:rPr b="1" lang="ru">
                <a:solidFill>
                  <a:srgbClr val="FFFFFF"/>
                </a:solidFill>
                <a:latin typeface="Arial"/>
                <a:ea typeface="Arial"/>
                <a:cs typeface="Arial"/>
                <a:sym typeface="Arial"/>
              </a:rPr>
              <a:t>PROBLEM</a:t>
            </a:r>
            <a:r>
              <a:rPr lang="ru">
                <a:solidFill>
                  <a:srgbClr val="FFFFFF"/>
                </a:solidFill>
                <a:latin typeface="Arial"/>
                <a:ea typeface="Arial"/>
                <a:cs typeface="Arial"/>
                <a:sym typeface="Arial"/>
              </a:rPr>
              <a:t>: No trucks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ru">
                <a:solidFill>
                  <a:schemeClr val="accent6"/>
                </a:solidFill>
              </a:rPr>
              <a:t>Amazon Air Prime</a:t>
            </a:r>
          </a:p>
        </p:txBody>
      </p:sp>
      <p:pic>
        <p:nvPicPr>
          <p:cNvPr descr="amazon-prime-air-drone.png" id="117" name="Shape 117">
            <a:hlinkClick r:id="rId3"/>
          </p:cNvPr>
          <p:cNvPicPr preferRelativeResize="0"/>
          <p:nvPr/>
        </p:nvPicPr>
        <p:blipFill>
          <a:blip r:embed="rId4">
            <a:alphaModFix/>
          </a:blip>
          <a:stretch>
            <a:fillRect/>
          </a:stretch>
        </p:blipFill>
        <p:spPr>
          <a:xfrm>
            <a:off x="4045000" y="437562"/>
            <a:ext cx="4268375" cy="4268375"/>
          </a:xfrm>
          <a:prstGeom prst="rect">
            <a:avLst/>
          </a:prstGeom>
          <a:noFill/>
          <a:ln>
            <a:noFill/>
          </a:ln>
        </p:spPr>
      </p:pic>
      <p:sp>
        <p:nvSpPr>
          <p:cNvPr id="118" name="Shape 118"/>
          <p:cNvSpPr txBox="1"/>
          <p:nvPr/>
        </p:nvSpPr>
        <p:spPr>
          <a:xfrm>
            <a:off x="389250" y="1017725"/>
            <a:ext cx="1717200" cy="572700"/>
          </a:xfrm>
          <a:prstGeom prst="rect">
            <a:avLst/>
          </a:prstGeom>
          <a:noFill/>
          <a:ln>
            <a:noFill/>
          </a:ln>
        </p:spPr>
        <p:txBody>
          <a:bodyPr anchorCtr="0" anchor="t" bIns="91425" lIns="91425" rIns="91425" tIns="91425">
            <a:noAutofit/>
          </a:bodyPr>
          <a:lstStyle/>
          <a:p>
            <a:pPr lvl="0">
              <a:spcBef>
                <a:spcPts val="0"/>
              </a:spcBef>
              <a:buNone/>
            </a:pPr>
            <a:r>
              <a:t/>
            </a:r>
            <a:endParaRPr>
              <a:solidFill>
                <a:schemeClr val="accent3"/>
              </a:solidFill>
            </a:endParaRPr>
          </a:p>
        </p:txBody>
      </p:sp>
      <p:sp>
        <p:nvSpPr>
          <p:cNvPr id="119" name="Shape 119"/>
          <p:cNvSpPr txBox="1"/>
          <p:nvPr>
            <p:ph idx="1" type="body"/>
          </p:nvPr>
        </p:nvSpPr>
        <p:spPr>
          <a:xfrm>
            <a:off x="389250" y="1331100"/>
            <a:ext cx="3539400" cy="3315000"/>
          </a:xfrm>
          <a:prstGeom prst="rect">
            <a:avLst/>
          </a:prstGeom>
          <a:ln>
            <a:noFill/>
          </a:ln>
        </p:spPr>
        <p:txBody>
          <a:bodyPr anchorCtr="0" anchor="t" bIns="91425" lIns="91425" rIns="91425" tIns="91425">
            <a:noAutofit/>
          </a:bodyPr>
          <a:lstStyle/>
          <a:p>
            <a:pPr lvl="0">
              <a:spcBef>
                <a:spcPts val="0"/>
              </a:spcBef>
              <a:buNone/>
            </a:pPr>
            <a:r>
              <a:t/>
            </a:r>
            <a:endParaRPr>
              <a:latin typeface="Arial"/>
              <a:ea typeface="Arial"/>
              <a:cs typeface="Arial"/>
              <a:sym typeface="Arial"/>
            </a:endParaRPr>
          </a:p>
          <a:p>
            <a:pPr lvl="0">
              <a:spcBef>
                <a:spcPts val="0"/>
              </a:spcBef>
              <a:buNone/>
            </a:pPr>
            <a:r>
              <a:rPr b="1" lang="ru" sz="2500">
                <a:latin typeface="Arial"/>
                <a:ea typeface="Arial"/>
                <a:cs typeface="Arial"/>
                <a:sym typeface="Arial"/>
              </a:rPr>
              <a:t>To enhance services, increase overall safety &amp; efficiency...</a:t>
            </a:r>
          </a:p>
          <a:p>
            <a:pPr indent="-228600" lvl="0" marL="457200" rtl="0">
              <a:spcBef>
                <a:spcPts val="0"/>
              </a:spcBef>
              <a:buFont typeface="Arial"/>
            </a:pPr>
            <a:r>
              <a:rPr lang="ru">
                <a:latin typeface="Arial"/>
                <a:ea typeface="Arial"/>
                <a:cs typeface="Arial"/>
                <a:sym typeface="Arial"/>
              </a:rPr>
              <a:t>Decreased human interaction </a:t>
            </a:r>
          </a:p>
          <a:p>
            <a:pPr indent="-228600" lvl="0" marL="457200">
              <a:spcBef>
                <a:spcPts val="0"/>
              </a:spcBef>
              <a:buFont typeface="Arial"/>
            </a:pPr>
            <a:r>
              <a:rPr lang="ru">
                <a:latin typeface="Arial"/>
                <a:ea typeface="Arial"/>
                <a:cs typeface="Arial"/>
                <a:sym typeface="Arial"/>
              </a:rPr>
              <a:t>Trimming/ Reducing complexity</a:t>
            </a: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