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notesMasterIdLst>
    <p:notesMasterId r:id="rId32"/>
  </p:notesMasterIdLst>
  <p:sldIdLst>
    <p:sldId id="270" r:id="rId2"/>
    <p:sldId id="272" r:id="rId3"/>
    <p:sldId id="273" r:id="rId4"/>
    <p:sldId id="271" r:id="rId5"/>
    <p:sldId id="256" r:id="rId6"/>
    <p:sldId id="257" r:id="rId7"/>
    <p:sldId id="258" r:id="rId8"/>
    <p:sldId id="266" r:id="rId9"/>
    <p:sldId id="274" r:id="rId10"/>
    <p:sldId id="267" r:id="rId11"/>
    <p:sldId id="275" r:id="rId12"/>
    <p:sldId id="276" r:id="rId13"/>
    <p:sldId id="277" r:id="rId14"/>
    <p:sldId id="278" r:id="rId15"/>
    <p:sldId id="279" r:id="rId16"/>
    <p:sldId id="260" r:id="rId17"/>
    <p:sldId id="259" r:id="rId18"/>
    <p:sldId id="261" r:id="rId19"/>
    <p:sldId id="264" r:id="rId20"/>
    <p:sldId id="280" r:id="rId21"/>
    <p:sldId id="265" r:id="rId22"/>
    <p:sldId id="281" r:id="rId23"/>
    <p:sldId id="282" r:id="rId24"/>
    <p:sldId id="283" r:id="rId25"/>
    <p:sldId id="284" r:id="rId26"/>
    <p:sldId id="268" r:id="rId27"/>
    <p:sldId id="285" r:id="rId28"/>
    <p:sldId id="269" r:id="rId29"/>
    <p:sldId id="262" r:id="rId30"/>
    <p:sldId id="263" r:id="rId3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4141" autoAdjust="0"/>
  </p:normalViewPr>
  <p:slideViewPr>
    <p:cSldViewPr snapToGrid="0" snapToObjects="1">
      <p:cViewPr varScale="1">
        <p:scale>
          <a:sx n="55" d="100"/>
          <a:sy n="55" d="100"/>
        </p:scale>
        <p:origin x="184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6350CD-E4C8-F340-A7CF-D008FFC88D1F}" type="datetimeFigureOut">
              <a:rPr lang="fr-FR" smtClean="0"/>
              <a:t>15/10/2015</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124827-9619-8346-9F9C-ADDAA5968671}" type="slidenum">
              <a:rPr lang="en-GB" smtClean="0"/>
              <a:t>‹N°›</a:t>
            </a:fld>
            <a:endParaRPr lang="en-GB"/>
          </a:p>
        </p:txBody>
      </p:sp>
    </p:spTree>
    <p:extLst>
      <p:ext uri="{BB962C8B-B14F-4D97-AF65-F5344CB8AC3E}">
        <p14:creationId xmlns:p14="http://schemas.microsoft.com/office/powerpoint/2010/main" val="39264232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Serious Games: </a:t>
            </a:r>
          </a:p>
          <a:p>
            <a:r>
              <a:rPr lang="en-GB" dirty="0" smtClean="0"/>
              <a:t>-Video game for companies, that will permit employee to understand a business and acquire skills that video</a:t>
            </a:r>
            <a:r>
              <a:rPr lang="en-GB" baseline="0" dirty="0" smtClean="0"/>
              <a:t> games can offer (games about</a:t>
            </a:r>
          </a:p>
          <a:p>
            <a:r>
              <a:rPr lang="en-GB" baseline="0" dirty="0" smtClean="0"/>
              <a:t>-Video games bring lot of different skills that you will use for work like… </a:t>
            </a:r>
          </a:p>
          <a:p>
            <a:r>
              <a:rPr lang="en-GB" baseline="0" dirty="0" smtClean="0"/>
              <a:t>-We can use the the spirit of competition in order to motivate people, for example, in order to help you guys in your attention towards our presentation, we decided to incorporate a game</a:t>
            </a:r>
          </a:p>
          <a:p>
            <a:r>
              <a:rPr lang="en-GB" dirty="0" smtClean="0"/>
              <a:t>-Help employees to learn</a:t>
            </a:r>
            <a:r>
              <a:rPr lang="en-GB" baseline="0" dirty="0" smtClean="0"/>
              <a:t> freely about the company and make experience on the processes//Helps the interactions between employees, you have the </a:t>
            </a:r>
            <a:r>
              <a:rPr lang="en-GB" baseline="0" dirty="0" err="1" smtClean="0"/>
              <a:t>sims</a:t>
            </a:r>
            <a:r>
              <a:rPr lang="en-GB" baseline="0" dirty="0" smtClean="0"/>
              <a:t>, and you may have your task for the day, and recall </a:t>
            </a:r>
            <a:r>
              <a:rPr lang="en-GB" baseline="0" smtClean="0"/>
              <a:t>for birthdays…</a:t>
            </a:r>
            <a:endParaRPr lang="en-GB" dirty="0"/>
          </a:p>
        </p:txBody>
      </p:sp>
      <p:sp>
        <p:nvSpPr>
          <p:cNvPr id="4" name="Espace réservé du numéro de diapositive 3"/>
          <p:cNvSpPr>
            <a:spLocks noGrp="1"/>
          </p:cNvSpPr>
          <p:nvPr>
            <p:ph type="sldNum" sz="quarter" idx="10"/>
          </p:nvPr>
        </p:nvSpPr>
        <p:spPr/>
        <p:txBody>
          <a:bodyPr/>
          <a:lstStyle/>
          <a:p>
            <a:fld id="{C5124827-9619-8346-9F9C-ADDAA5968671}" type="slidenum">
              <a:rPr lang="en-GB" smtClean="0"/>
              <a:t>5</a:t>
            </a:fld>
            <a:endParaRPr lang="en-GB"/>
          </a:p>
        </p:txBody>
      </p:sp>
    </p:spTree>
    <p:extLst>
      <p:ext uri="{BB962C8B-B14F-4D97-AF65-F5344CB8AC3E}">
        <p14:creationId xmlns:p14="http://schemas.microsoft.com/office/powerpoint/2010/main" val="4016278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24827-9619-8346-9F9C-ADDAA5968671}" type="slidenum">
              <a:rPr lang="en-GB" smtClean="0"/>
              <a:t>10</a:t>
            </a:fld>
            <a:endParaRPr lang="en-GB"/>
          </a:p>
        </p:txBody>
      </p:sp>
    </p:spTree>
    <p:extLst>
      <p:ext uri="{BB962C8B-B14F-4D97-AF65-F5344CB8AC3E}">
        <p14:creationId xmlns:p14="http://schemas.microsoft.com/office/powerpoint/2010/main" val="182237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5124827-9619-8346-9F9C-ADDAA5968671}" type="slidenum">
              <a:rPr lang="en-GB" smtClean="0"/>
              <a:t>11</a:t>
            </a:fld>
            <a:endParaRPr lang="en-GB"/>
          </a:p>
        </p:txBody>
      </p:sp>
    </p:spTree>
    <p:extLst>
      <p:ext uri="{BB962C8B-B14F-4D97-AF65-F5344CB8AC3E}">
        <p14:creationId xmlns:p14="http://schemas.microsoft.com/office/powerpoint/2010/main" val="104808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Developing</a:t>
            </a:r>
            <a:r>
              <a:rPr lang="en-GB" baseline="0" dirty="0" smtClean="0"/>
              <a:t> technology: </a:t>
            </a:r>
          </a:p>
          <a:p>
            <a:r>
              <a:rPr lang="en-GB" baseline="0" dirty="0" smtClean="0"/>
              <a:t>-using the voice, you actually interact with the game, with the environment, this gives the possibility in the customers experience. Who played Halo in the room? Who would have which to interact with </a:t>
            </a:r>
            <a:r>
              <a:rPr lang="en-GB" baseline="0" dirty="0" err="1" smtClean="0"/>
              <a:t>cortana</a:t>
            </a:r>
            <a:r>
              <a:rPr lang="en-GB" baseline="0" dirty="0" smtClean="0"/>
              <a:t> during the game.</a:t>
            </a:r>
          </a:p>
          <a:p>
            <a:endParaRPr lang="en-GB" baseline="0" dirty="0" smtClean="0"/>
          </a:p>
          <a:p>
            <a:r>
              <a:rPr lang="en-GB" baseline="0" dirty="0" smtClean="0"/>
              <a:t>-it’s going to permit people that cannot use their hand, and in the future will assist pro gamers. But it is still in </a:t>
            </a:r>
            <a:r>
              <a:rPr lang="en-GB" baseline="0" dirty="0" err="1" smtClean="0"/>
              <a:t>devellopement</a:t>
            </a:r>
            <a:r>
              <a:rPr lang="en-GB" baseline="0" dirty="0" smtClean="0"/>
              <a:t> and as you will see in the video, it is not that fast.</a:t>
            </a:r>
          </a:p>
          <a:p>
            <a:endParaRPr lang="en-GB" baseline="0" dirty="0" smtClean="0"/>
          </a:p>
          <a:p>
            <a:r>
              <a:rPr lang="en-GB" baseline="0" dirty="0" smtClean="0"/>
              <a:t>-many applications: write stories on your computer, just by speaking, entering a journal, enter notes, this began with </a:t>
            </a:r>
            <a:r>
              <a:rPr lang="en-GB" baseline="0" dirty="0" err="1" smtClean="0"/>
              <a:t>siri</a:t>
            </a:r>
            <a:r>
              <a:rPr lang="en-GB" baseline="0" dirty="0" smtClean="0"/>
              <a:t>.</a:t>
            </a:r>
          </a:p>
          <a:p>
            <a:endParaRPr lang="en-GB" baseline="0" dirty="0" smtClean="0"/>
          </a:p>
          <a:p>
            <a:r>
              <a:rPr lang="en-GB" baseline="0" dirty="0" smtClean="0"/>
              <a:t>-Voice recognition helps people to reduce the difficulty between the language of the computer by making the computer learn your language//Help the customer to have a better experience with the game// Using a new sense</a:t>
            </a:r>
          </a:p>
          <a:p>
            <a:endParaRPr lang="en-GB" baseline="0" dirty="0" smtClean="0"/>
          </a:p>
          <a:p>
            <a:endParaRPr lang="en-GB" baseline="0" dirty="0" smtClean="0"/>
          </a:p>
          <a:p>
            <a:endParaRPr lang="en-GB" dirty="0"/>
          </a:p>
        </p:txBody>
      </p:sp>
      <p:sp>
        <p:nvSpPr>
          <p:cNvPr id="4" name="Espace réservé du numéro de diapositive 3"/>
          <p:cNvSpPr>
            <a:spLocks noGrp="1"/>
          </p:cNvSpPr>
          <p:nvPr>
            <p:ph type="sldNum" sz="quarter" idx="10"/>
          </p:nvPr>
        </p:nvSpPr>
        <p:spPr/>
        <p:txBody>
          <a:bodyPr/>
          <a:lstStyle/>
          <a:p>
            <a:fld id="{C5124827-9619-8346-9F9C-ADDAA5968671}" type="slidenum">
              <a:rPr lang="en-GB" smtClean="0"/>
              <a:t>17</a:t>
            </a:fld>
            <a:endParaRPr lang="en-GB"/>
          </a:p>
        </p:txBody>
      </p:sp>
    </p:spTree>
    <p:extLst>
      <p:ext uri="{BB962C8B-B14F-4D97-AF65-F5344CB8AC3E}">
        <p14:creationId xmlns:p14="http://schemas.microsoft.com/office/powerpoint/2010/main" val="339149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-innovation new ways of</a:t>
            </a:r>
            <a:r>
              <a:rPr lang="en-GB" baseline="0" dirty="0" smtClean="0"/>
              <a:t> interacting with the game, new emotions</a:t>
            </a:r>
          </a:p>
          <a:p>
            <a:r>
              <a:rPr lang="en-GB" baseline="0" dirty="0" smtClean="0"/>
              <a:t>-people get bored easily, games have to get updates all the time</a:t>
            </a:r>
          </a:p>
          <a:p>
            <a:r>
              <a:rPr lang="en-GB" baseline="0" dirty="0" smtClean="0"/>
              <a:t>-those games are not only for having fun, but discovering the new world, our real world, new people, or even your future job and experiment on it</a:t>
            </a:r>
            <a:endParaRPr lang="en-GB" dirty="0"/>
          </a:p>
        </p:txBody>
      </p:sp>
      <p:sp>
        <p:nvSpPr>
          <p:cNvPr id="4" name="Espace réservé du numéro de diapositive 3"/>
          <p:cNvSpPr>
            <a:spLocks noGrp="1"/>
          </p:cNvSpPr>
          <p:nvPr>
            <p:ph type="sldNum" sz="quarter" idx="10"/>
          </p:nvPr>
        </p:nvSpPr>
        <p:spPr/>
        <p:txBody>
          <a:bodyPr/>
          <a:lstStyle/>
          <a:p>
            <a:fld id="{C5124827-9619-8346-9F9C-ADDAA5968671}" type="slidenum">
              <a:rPr lang="en-GB" smtClean="0"/>
              <a:t>29</a:t>
            </a:fld>
            <a:endParaRPr lang="en-GB"/>
          </a:p>
        </p:txBody>
      </p:sp>
    </p:spTree>
    <p:extLst>
      <p:ext uri="{BB962C8B-B14F-4D97-AF65-F5344CB8AC3E}">
        <p14:creationId xmlns:p14="http://schemas.microsoft.com/office/powerpoint/2010/main" val="452197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F0EFFBFF-7426-2045-B77B-8DC131B7DE97}" type="datetimeFigureOut">
              <a:rPr lang="fr-FR" smtClean="0"/>
              <a:t>15/10/2015</a:t>
            </a:fld>
            <a:endParaRPr lang="en-GB"/>
          </a:p>
        </p:txBody>
      </p:sp>
      <p:sp>
        <p:nvSpPr>
          <p:cNvPr id="5" name="Footer Placeholder 4"/>
          <p:cNvSpPr>
            <a:spLocks noGrp="1"/>
          </p:cNvSpPr>
          <p:nvPr>
            <p:ph type="ftr" sz="quarter" idx="11"/>
          </p:nvPr>
        </p:nvSpPr>
        <p:spPr>
          <a:xfrm>
            <a:off x="533401" y="5936189"/>
            <a:ext cx="4021666" cy="365125"/>
          </a:xfrm>
        </p:spPr>
        <p:txBody>
          <a:bodyPr/>
          <a:lstStyle/>
          <a:p>
            <a:endParaRPr lang="en-GB"/>
          </a:p>
        </p:txBody>
      </p:sp>
      <p:sp>
        <p:nvSpPr>
          <p:cNvPr id="6" name="Slide Number Placeholder 5"/>
          <p:cNvSpPr>
            <a:spLocks noGrp="1"/>
          </p:cNvSpPr>
          <p:nvPr>
            <p:ph type="sldNum" sz="quarter" idx="12"/>
          </p:nvPr>
        </p:nvSpPr>
        <p:spPr>
          <a:xfrm>
            <a:off x="7010399" y="2750337"/>
            <a:ext cx="1370293" cy="1356442"/>
          </a:xfrm>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72313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FFBFF-7426-2045-B77B-8DC131B7DE97}" type="datetimeFigureOut">
              <a:rPr lang="fr-FR" smtClean="0"/>
              <a:t>15/10/2015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856438" y="4711310"/>
            <a:ext cx="1149836" cy="1090789"/>
          </a:xfrm>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221457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FFBFF-7426-2045-B77B-8DC131B7DE97}" type="datetimeFigureOut">
              <a:rPr lang="fr-FR" smtClean="0"/>
              <a:t>15/10/2015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856438" y="4711616"/>
            <a:ext cx="1149836" cy="1090789"/>
          </a:xfrm>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414717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FFBFF-7426-2045-B77B-8DC131B7DE97}" type="datetimeFigureOut">
              <a:rPr lang="fr-FR" smtClean="0"/>
              <a:t>15/10/2015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856438" y="4709926"/>
            <a:ext cx="1149836" cy="1090789"/>
          </a:xfrm>
        </p:spPr>
        <p:txBody>
          <a:bodyPr/>
          <a:lstStyle/>
          <a:p>
            <a:fld id="{0A36A4C2-585C-4247-882B-4A55D1FB83DB}" type="slidenum">
              <a:rPr lang="en-GB" smtClean="0"/>
              <a:t>‹N°›</a:t>
            </a:fld>
            <a:endParaRPr lang="en-GB"/>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80145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FFBFF-7426-2045-B77B-8DC131B7DE97}" type="datetimeFigureOut">
              <a:rPr lang="fr-FR" smtClean="0"/>
              <a:t>15/10/2015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856438" y="4709926"/>
            <a:ext cx="1149836" cy="1090789"/>
          </a:xfrm>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3548874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0EFFBFF-7426-2045-B77B-8DC131B7DE97}" type="datetimeFigureOut">
              <a:rPr lang="fr-FR" smtClean="0"/>
              <a:t>15/10/2015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3827780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0EFFBFF-7426-2045-B77B-8DC131B7DE97}" type="datetimeFigureOut">
              <a:rPr lang="fr-FR" smtClean="0"/>
              <a:t>15/10/2015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3750991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EFFBFF-7426-2045-B77B-8DC131B7DE97}" type="datetimeFigureOut">
              <a:rPr lang="fr-FR" smtClean="0"/>
              <a:t>15/10/2015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1745431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F0EFFBFF-7426-2045-B77B-8DC131B7DE97}" type="datetimeFigureOut">
              <a:rPr lang="fr-FR" smtClean="0"/>
              <a:t>15/10/2015</a:t>
            </a:fld>
            <a:endParaRPr lang="en-GB"/>
          </a:p>
        </p:txBody>
      </p:sp>
      <p:sp>
        <p:nvSpPr>
          <p:cNvPr id="5" name="Footer Placeholder 4"/>
          <p:cNvSpPr>
            <a:spLocks noGrp="1"/>
          </p:cNvSpPr>
          <p:nvPr>
            <p:ph type="ftr" sz="quarter" idx="11"/>
          </p:nvPr>
        </p:nvSpPr>
        <p:spPr>
          <a:xfrm>
            <a:off x="510241" y="5936189"/>
            <a:ext cx="4518959" cy="365125"/>
          </a:xfrm>
        </p:spPr>
        <p:txBody>
          <a:bodyPr/>
          <a:lstStyle/>
          <a:p>
            <a:endParaRPr lang="en-GB"/>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0A36A4C2-585C-4247-882B-4A55D1FB83DB}" type="slidenum">
              <a:rPr lang="en-GB" smtClean="0"/>
              <a:t>‹N°›</a:t>
            </a:fld>
            <a:endParaRPr lang="en-GB"/>
          </a:p>
        </p:txBody>
      </p:sp>
    </p:spTree>
    <p:extLst>
      <p:ext uri="{BB962C8B-B14F-4D97-AF65-F5344CB8AC3E}">
        <p14:creationId xmlns:p14="http://schemas.microsoft.com/office/powerpoint/2010/main" val="132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EFFBFF-7426-2045-B77B-8DC131B7DE97}" type="datetimeFigureOut">
              <a:rPr lang="fr-FR" smtClean="0"/>
              <a:t>15/10/2015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167463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F0EFFBFF-7426-2045-B77B-8DC131B7DE97}" type="datetimeFigureOut">
              <a:rPr lang="fr-FR" smtClean="0"/>
              <a:t>15/10/2015</a:t>
            </a:fld>
            <a:endParaRPr lang="en-GB"/>
          </a:p>
        </p:txBody>
      </p:sp>
      <p:sp>
        <p:nvSpPr>
          <p:cNvPr id="5" name="Footer Placeholder 4"/>
          <p:cNvSpPr>
            <a:spLocks noGrp="1"/>
          </p:cNvSpPr>
          <p:nvPr>
            <p:ph type="ftr" sz="quarter" idx="11"/>
          </p:nvPr>
        </p:nvSpPr>
        <p:spPr>
          <a:xfrm>
            <a:off x="533400" y="5936189"/>
            <a:ext cx="4834673" cy="365125"/>
          </a:xfrm>
        </p:spPr>
        <p:txBody>
          <a:bodyPr/>
          <a:lstStyle/>
          <a:p>
            <a:endParaRPr lang="en-GB"/>
          </a:p>
        </p:txBody>
      </p:sp>
      <p:sp>
        <p:nvSpPr>
          <p:cNvPr id="6" name="Slide Number Placeholder 5"/>
          <p:cNvSpPr>
            <a:spLocks noGrp="1"/>
          </p:cNvSpPr>
          <p:nvPr>
            <p:ph type="sldNum" sz="quarter" idx="12"/>
          </p:nvPr>
        </p:nvSpPr>
        <p:spPr>
          <a:xfrm>
            <a:off x="7856438" y="2869896"/>
            <a:ext cx="1149836" cy="1090789"/>
          </a:xfrm>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266301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EFFBFF-7426-2045-B77B-8DC131B7DE97}" type="datetimeFigureOut">
              <a:rPr lang="fr-FR" smtClean="0"/>
              <a:t>15/10/2015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47588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EFFBFF-7426-2045-B77B-8DC131B7DE97}" type="datetimeFigureOut">
              <a:rPr lang="fr-FR" smtClean="0"/>
              <a:t>15/10/2015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118509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EFFBFF-7426-2045-B77B-8DC131B7DE97}" type="datetimeFigureOut">
              <a:rPr lang="fr-FR" smtClean="0"/>
              <a:t>15/10/2015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137052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0EFFBFF-7426-2045-B77B-8DC131B7DE97}" type="datetimeFigureOut">
              <a:rPr lang="fr-FR" smtClean="0"/>
              <a:t>15/10/2015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342563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FFBFF-7426-2045-B77B-8DC131B7DE97}" type="datetimeFigureOut">
              <a:rPr lang="fr-FR" smtClean="0"/>
              <a:t>15/10/2015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154538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FFBFF-7426-2045-B77B-8DC131B7DE97}" type="datetimeFigureOut">
              <a:rPr lang="fr-FR" smtClean="0"/>
              <a:t>15/10/2015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36A4C2-585C-4247-882B-4A55D1FB83DB}" type="slidenum">
              <a:rPr lang="en-GB" smtClean="0"/>
              <a:t>‹N°›</a:t>
            </a:fld>
            <a:endParaRPr lang="en-GB"/>
          </a:p>
        </p:txBody>
      </p:sp>
    </p:spTree>
    <p:extLst>
      <p:ext uri="{BB962C8B-B14F-4D97-AF65-F5344CB8AC3E}">
        <p14:creationId xmlns:p14="http://schemas.microsoft.com/office/powerpoint/2010/main" val="184026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0EFFBFF-7426-2045-B77B-8DC131B7DE97}" type="datetimeFigureOut">
              <a:rPr lang="fr-FR" smtClean="0"/>
              <a:t>15/10/2015</a:t>
            </a:fld>
            <a:endParaRPr lang="en-GB"/>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A36A4C2-585C-4247-882B-4A55D1FB83DB}" type="slidenum">
              <a:rPr lang="en-GB" smtClean="0"/>
              <a:t>‹N°›</a:t>
            </a:fld>
            <a:endParaRPr lang="en-GB"/>
          </a:p>
        </p:txBody>
      </p:sp>
    </p:spTree>
    <p:extLst>
      <p:ext uri="{BB962C8B-B14F-4D97-AF65-F5344CB8AC3E}">
        <p14:creationId xmlns:p14="http://schemas.microsoft.com/office/powerpoint/2010/main" val="2278401080"/>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Games &amp; Toys</a:t>
            </a:r>
            <a:endParaRPr lang="en-US" dirty="0"/>
          </a:p>
        </p:txBody>
      </p:sp>
      <p:sp>
        <p:nvSpPr>
          <p:cNvPr id="3" name="Subtitle 2"/>
          <p:cNvSpPr>
            <a:spLocks noGrp="1"/>
          </p:cNvSpPr>
          <p:nvPr>
            <p:ph type="subTitle" idx="1"/>
          </p:nvPr>
        </p:nvSpPr>
        <p:spPr/>
        <p:txBody>
          <a:bodyPr>
            <a:normAutofit fontScale="92500" lnSpcReduction="10000"/>
          </a:bodyPr>
          <a:lstStyle/>
          <a:p>
            <a:r>
              <a:rPr lang="en-US" dirty="0" err="1" smtClean="0"/>
              <a:t>Grégoire</a:t>
            </a:r>
            <a:r>
              <a:rPr lang="en-US" dirty="0" smtClean="0"/>
              <a:t> DUBOIS</a:t>
            </a:r>
          </a:p>
          <a:p>
            <a:r>
              <a:rPr lang="en-US" dirty="0" smtClean="0"/>
              <a:t>Julien METIVIER</a:t>
            </a:r>
          </a:p>
          <a:p>
            <a:r>
              <a:rPr lang="en-US" dirty="0" smtClean="0"/>
              <a:t>Jessica ROUILLON</a:t>
            </a:r>
            <a:endParaRPr lang="en-US" dirty="0"/>
          </a:p>
        </p:txBody>
      </p:sp>
      <p:pic>
        <p:nvPicPr>
          <p:cNvPr id="4" name="Picture 3"/>
          <p:cNvPicPr>
            <a:picLocks noChangeAspect="1"/>
          </p:cNvPicPr>
          <p:nvPr/>
        </p:nvPicPr>
        <p:blipFill>
          <a:blip r:embed="rId2"/>
          <a:stretch>
            <a:fillRect/>
          </a:stretch>
        </p:blipFill>
        <p:spPr>
          <a:xfrm>
            <a:off x="510241" y="317622"/>
            <a:ext cx="2705100" cy="1685925"/>
          </a:xfrm>
          <a:prstGeom prst="rect">
            <a:avLst/>
          </a:prstGeom>
        </p:spPr>
      </p:pic>
      <p:pic>
        <p:nvPicPr>
          <p:cNvPr id="5" name="Picture 4"/>
          <p:cNvPicPr>
            <a:picLocks noChangeAspect="1"/>
          </p:cNvPicPr>
          <p:nvPr/>
        </p:nvPicPr>
        <p:blipFill>
          <a:blip r:embed="rId3"/>
          <a:stretch>
            <a:fillRect/>
          </a:stretch>
        </p:blipFill>
        <p:spPr>
          <a:xfrm>
            <a:off x="510241" y="4894113"/>
            <a:ext cx="2533650" cy="1809750"/>
          </a:xfrm>
          <a:prstGeom prst="rect">
            <a:avLst/>
          </a:prstGeom>
        </p:spPr>
      </p:pic>
      <p:pic>
        <p:nvPicPr>
          <p:cNvPr id="6" name="Picture 5"/>
          <p:cNvPicPr>
            <a:picLocks noChangeAspect="1"/>
          </p:cNvPicPr>
          <p:nvPr/>
        </p:nvPicPr>
        <p:blipFill>
          <a:blip r:embed="rId4"/>
          <a:stretch>
            <a:fillRect/>
          </a:stretch>
        </p:blipFill>
        <p:spPr>
          <a:xfrm>
            <a:off x="3643054" y="478070"/>
            <a:ext cx="1640315" cy="1968378"/>
          </a:xfrm>
          <a:prstGeom prst="rect">
            <a:avLst/>
          </a:prstGeom>
        </p:spPr>
      </p:pic>
      <p:pic>
        <p:nvPicPr>
          <p:cNvPr id="7" name="Picture 6"/>
          <p:cNvPicPr>
            <a:picLocks noChangeAspect="1"/>
          </p:cNvPicPr>
          <p:nvPr/>
        </p:nvPicPr>
        <p:blipFill>
          <a:blip r:embed="rId5"/>
          <a:stretch>
            <a:fillRect/>
          </a:stretch>
        </p:blipFill>
        <p:spPr>
          <a:xfrm>
            <a:off x="3302354" y="4836941"/>
            <a:ext cx="1019175" cy="1733550"/>
          </a:xfrm>
          <a:prstGeom prst="rect">
            <a:avLst/>
          </a:prstGeom>
        </p:spPr>
      </p:pic>
      <p:pic>
        <p:nvPicPr>
          <p:cNvPr id="8" name="Picture 7"/>
          <p:cNvPicPr>
            <a:picLocks noChangeAspect="1"/>
          </p:cNvPicPr>
          <p:nvPr/>
        </p:nvPicPr>
        <p:blipFill>
          <a:blip r:embed="rId6"/>
          <a:stretch>
            <a:fillRect/>
          </a:stretch>
        </p:blipFill>
        <p:spPr>
          <a:xfrm>
            <a:off x="5711082" y="317622"/>
            <a:ext cx="2705100" cy="1685925"/>
          </a:xfrm>
          <a:prstGeom prst="rect">
            <a:avLst/>
          </a:prstGeom>
        </p:spPr>
      </p:pic>
      <p:pic>
        <p:nvPicPr>
          <p:cNvPr id="9" name="Picture 8"/>
          <p:cNvPicPr>
            <a:picLocks noChangeAspect="1"/>
          </p:cNvPicPr>
          <p:nvPr/>
        </p:nvPicPr>
        <p:blipFill>
          <a:blip r:embed="rId7"/>
          <a:stretch>
            <a:fillRect/>
          </a:stretch>
        </p:blipFill>
        <p:spPr>
          <a:xfrm>
            <a:off x="6394939" y="5511727"/>
            <a:ext cx="2438400" cy="1219200"/>
          </a:xfrm>
          <a:prstGeom prst="rect">
            <a:avLst/>
          </a:prstGeom>
        </p:spPr>
      </p:pic>
    </p:spTree>
    <p:extLst>
      <p:ext uri="{BB962C8B-B14F-4D97-AF65-F5344CB8AC3E}">
        <p14:creationId xmlns:p14="http://schemas.microsoft.com/office/powerpoint/2010/main" val="3162357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Quizz</a:t>
            </a:r>
            <a:endParaRPr lang="en-US" dirty="0"/>
          </a:p>
        </p:txBody>
      </p:sp>
      <p:sp>
        <p:nvSpPr>
          <p:cNvPr id="3" name="Content Placeholder 2"/>
          <p:cNvSpPr>
            <a:spLocks noGrp="1"/>
          </p:cNvSpPr>
          <p:nvPr>
            <p:ph idx="1"/>
          </p:nvPr>
        </p:nvSpPr>
        <p:spPr/>
        <p:txBody>
          <a:bodyPr/>
          <a:lstStyle/>
          <a:p>
            <a:pPr marL="0" indent="0">
              <a:buNone/>
            </a:pPr>
            <a:r>
              <a:rPr lang="en-US" dirty="0" smtClean="0"/>
              <a:t>What is the name of this game ?</a:t>
            </a:r>
          </a:p>
          <a:p>
            <a:pPr marL="0" indent="0">
              <a:buNone/>
            </a:pPr>
            <a:endParaRPr lang="en-US" dirty="0"/>
          </a:p>
          <a:p>
            <a:pPr marL="385763" indent="-385763">
              <a:buFont typeface="+mj-lt"/>
              <a:buAutoNum type="alphaLcParenR"/>
            </a:pPr>
            <a:r>
              <a:rPr lang="en-US" dirty="0" smtClean="0"/>
              <a:t>World of Yolo</a:t>
            </a:r>
          </a:p>
          <a:p>
            <a:pPr marL="385763" indent="-385763">
              <a:buFont typeface="+mj-lt"/>
              <a:buAutoNum type="alphaLcParenR"/>
            </a:pPr>
            <a:r>
              <a:rPr lang="en-US" dirty="0" smtClean="0"/>
              <a:t>Word of Yow</a:t>
            </a:r>
          </a:p>
          <a:p>
            <a:pPr marL="385763" indent="-385763">
              <a:buFont typeface="+mj-lt"/>
              <a:buAutoNum type="alphaLcParenR"/>
            </a:pPr>
            <a:r>
              <a:rPr lang="en-US" dirty="0" smtClean="0"/>
              <a:t>World of </a:t>
            </a:r>
            <a:r>
              <a:rPr lang="en-US" dirty="0" err="1" smtClean="0"/>
              <a:t>Yo</a:t>
            </a:r>
            <a:r>
              <a:rPr lang="en-US" dirty="0" smtClean="0"/>
              <a:t>-Ho</a:t>
            </a:r>
          </a:p>
          <a:p>
            <a:pPr marL="385763" indent="-385763">
              <a:buFont typeface="+mj-lt"/>
              <a:buAutoNum type="alphaLcParenR"/>
            </a:pPr>
            <a:r>
              <a:rPr lang="en-US" dirty="0" smtClean="0"/>
              <a:t>Word of </a:t>
            </a:r>
            <a:r>
              <a:rPr lang="en-US" dirty="0" err="1" smtClean="0"/>
              <a:t>Yo-Hoo</a:t>
            </a:r>
            <a:endParaRPr lang="en-US" dirty="0"/>
          </a:p>
        </p:txBody>
      </p:sp>
      <p:pic>
        <p:nvPicPr>
          <p:cNvPr id="5" name="Picture 4"/>
          <p:cNvPicPr>
            <a:picLocks noChangeAspect="1"/>
          </p:cNvPicPr>
          <p:nvPr/>
        </p:nvPicPr>
        <p:blipFill>
          <a:blip r:embed="rId3"/>
          <a:stretch>
            <a:fillRect/>
          </a:stretch>
        </p:blipFill>
        <p:spPr>
          <a:xfrm>
            <a:off x="3763850" y="3178676"/>
            <a:ext cx="4572000" cy="3043238"/>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7231" y="636958"/>
            <a:ext cx="1406768" cy="1313478"/>
          </a:xfrm>
          <a:prstGeom prst="rect">
            <a:avLst/>
          </a:prstGeom>
        </p:spPr>
      </p:pic>
    </p:spTree>
    <p:extLst>
      <p:ext uri="{BB962C8B-B14F-4D97-AF65-F5344CB8AC3E}">
        <p14:creationId xmlns:p14="http://schemas.microsoft.com/office/powerpoint/2010/main" val="2650741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Ingress technology</a:t>
            </a:r>
            <a:endParaRPr lang="en-GB" dirty="0"/>
          </a:p>
        </p:txBody>
      </p:sp>
      <p:pic>
        <p:nvPicPr>
          <p:cNvPr id="4" name="Espace réservé du conten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5830" y="4777619"/>
            <a:ext cx="3020524" cy="1510262"/>
          </a:xfrm>
          <a:prstGeom prst="rect">
            <a:avLst/>
          </a:prstGeom>
        </p:spPr>
      </p:pic>
      <p:sp>
        <p:nvSpPr>
          <p:cNvPr id="5" name="Content Placeholder 2"/>
          <p:cNvSpPr>
            <a:spLocks noGrp="1"/>
          </p:cNvSpPr>
          <p:nvPr>
            <p:ph idx="1"/>
          </p:nvPr>
        </p:nvSpPr>
        <p:spPr>
          <a:xfrm>
            <a:off x="533400" y="2336873"/>
            <a:ext cx="6887389" cy="3599316"/>
          </a:xfrm>
        </p:spPr>
        <p:txBody>
          <a:bodyPr>
            <a:normAutofit/>
          </a:bodyPr>
          <a:lstStyle/>
          <a:p>
            <a:r>
              <a:rPr lang="en-US" dirty="0" smtClean="0"/>
              <a:t>Made by Google</a:t>
            </a:r>
          </a:p>
          <a:p>
            <a:endParaRPr lang="en-US" dirty="0" smtClean="0"/>
          </a:p>
          <a:p>
            <a:r>
              <a:rPr lang="en-US" dirty="0" smtClean="0"/>
              <a:t>Augmented reality game in your own city</a:t>
            </a:r>
          </a:p>
          <a:p>
            <a:endParaRPr lang="en-US" dirty="0"/>
          </a:p>
          <a:p>
            <a:r>
              <a:rPr lang="en-US" dirty="0" smtClean="0"/>
              <a:t>First aim was to develop Google Maps</a:t>
            </a:r>
            <a:endParaRPr lang="en-US" dirty="0" smtClean="0"/>
          </a:p>
          <a:p>
            <a:endParaRPr lang="en-US" dirty="0"/>
          </a:p>
        </p:txBody>
      </p:sp>
    </p:spTree>
    <p:extLst>
      <p:ext uri="{BB962C8B-B14F-4D97-AF65-F5344CB8AC3E}">
        <p14:creationId xmlns:p14="http://schemas.microsoft.com/office/powerpoint/2010/main" val="485990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New trend : </a:t>
            </a:r>
            <a:r>
              <a:rPr lang="en-US" dirty="0"/>
              <a:t>Action coordination</a:t>
            </a:r>
            <a:endParaRPr lang="de-DE" dirty="0"/>
          </a:p>
        </p:txBody>
      </p:sp>
      <p:sp>
        <p:nvSpPr>
          <p:cNvPr id="3" name="Espace réservé du contenu 2"/>
          <p:cNvSpPr>
            <a:spLocks noGrp="1"/>
          </p:cNvSpPr>
          <p:nvPr>
            <p:ph idx="1"/>
          </p:nvPr>
        </p:nvSpPr>
        <p:spPr/>
        <p:txBody>
          <a:bodyPr/>
          <a:lstStyle/>
          <a:p>
            <a:pPr marL="0" indent="0">
              <a:buNone/>
            </a:pPr>
            <a:endParaRPr lang="en-US" dirty="0" smtClean="0">
              <a:effectLst/>
            </a:endParaRPr>
          </a:p>
          <a:p>
            <a:r>
              <a:rPr lang="en-US" dirty="0"/>
              <a:t>C</a:t>
            </a:r>
            <a:r>
              <a:rPr lang="en-US" dirty="0" smtClean="0">
                <a:effectLst/>
              </a:rPr>
              <a:t>oordinating </a:t>
            </a:r>
            <a:r>
              <a:rPr lang="en-US" dirty="0" smtClean="0">
                <a:effectLst/>
              </a:rPr>
              <a:t>people who do not know themselves </a:t>
            </a:r>
            <a:r>
              <a:rPr lang="en-US" dirty="0" smtClean="0">
                <a:effectLst/>
              </a:rPr>
              <a:t>towards a common goal</a:t>
            </a:r>
          </a:p>
          <a:p>
            <a:endParaRPr lang="en-US" dirty="0" smtClean="0"/>
          </a:p>
          <a:p>
            <a:endParaRPr lang="en-US" dirty="0"/>
          </a:p>
          <a:p>
            <a:endParaRPr lang="en-US" dirty="0" smtClean="0"/>
          </a:p>
          <a:p>
            <a:endParaRPr lang="de-DE" dirty="0"/>
          </a:p>
        </p:txBody>
      </p:sp>
    </p:spTree>
    <p:extLst>
      <p:ext uri="{BB962C8B-B14F-4D97-AF65-F5344CB8AC3E}">
        <p14:creationId xmlns:p14="http://schemas.microsoft.com/office/powerpoint/2010/main" val="9238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Go </a:t>
            </a:r>
            <a:r>
              <a:rPr lang="fr-FR" dirty="0" err="1" smtClean="0"/>
              <a:t>outside</a:t>
            </a:r>
            <a:r>
              <a:rPr lang="fr-FR" dirty="0" smtClean="0"/>
              <a:t>, </a:t>
            </a:r>
            <a:r>
              <a:rPr lang="fr-FR" dirty="0" err="1" smtClean="0"/>
              <a:t>meet</a:t>
            </a:r>
            <a:r>
              <a:rPr lang="de-DE" dirty="0" smtClean="0"/>
              <a:t> </a:t>
            </a:r>
            <a:r>
              <a:rPr lang="de-DE" dirty="0" err="1" smtClean="0"/>
              <a:t>people</a:t>
            </a:r>
            <a:endParaRPr lang="de-DE" dirty="0" smtClean="0"/>
          </a:p>
          <a:p>
            <a:endParaRPr lang="fr-FR" dirty="0" smtClean="0"/>
          </a:p>
          <a:p>
            <a:r>
              <a:rPr lang="fr-FR" dirty="0" smtClean="0"/>
              <a:t>You </a:t>
            </a:r>
            <a:r>
              <a:rPr lang="fr-FR" dirty="0" err="1" smtClean="0"/>
              <a:t>will</a:t>
            </a:r>
            <a:r>
              <a:rPr lang="fr-FR" dirty="0" smtClean="0"/>
              <a:t> have to </a:t>
            </a:r>
            <a:r>
              <a:rPr lang="fr-FR" dirty="0" err="1"/>
              <a:t>c</a:t>
            </a:r>
            <a:r>
              <a:rPr lang="fr-FR" dirty="0" err="1" smtClean="0"/>
              <a:t>oordinate</a:t>
            </a:r>
            <a:r>
              <a:rPr lang="fr-FR" dirty="0" smtClean="0"/>
              <a:t> </a:t>
            </a:r>
            <a:r>
              <a:rPr lang="fr-FR" dirty="0" err="1" smtClean="0"/>
              <a:t>with</a:t>
            </a:r>
            <a:r>
              <a:rPr lang="fr-FR" dirty="0" smtClean="0"/>
              <a:t> </a:t>
            </a:r>
            <a:r>
              <a:rPr lang="fr-FR" dirty="0" err="1" smtClean="0"/>
              <a:t>them</a:t>
            </a:r>
            <a:r>
              <a:rPr lang="fr-FR" dirty="0" smtClean="0"/>
              <a:t> </a:t>
            </a:r>
          </a:p>
          <a:p>
            <a:endParaRPr lang="fr-FR" dirty="0"/>
          </a:p>
          <a:p>
            <a:r>
              <a:rPr lang="fr-FR" dirty="0" err="1" smtClean="0"/>
              <a:t>Historical</a:t>
            </a:r>
            <a:r>
              <a:rPr lang="fr-FR" dirty="0" smtClean="0"/>
              <a:t> </a:t>
            </a:r>
            <a:r>
              <a:rPr lang="fr-FR" dirty="0" err="1" smtClean="0"/>
              <a:t>side</a:t>
            </a:r>
            <a:r>
              <a:rPr lang="fr-FR" dirty="0" smtClean="0"/>
              <a:t> </a:t>
            </a:r>
            <a:r>
              <a:rPr lang="fr-FR" dirty="0" err="1" smtClean="0"/>
              <a:t>because</a:t>
            </a:r>
            <a:r>
              <a:rPr lang="fr-FR" dirty="0" smtClean="0"/>
              <a:t> </a:t>
            </a:r>
            <a:r>
              <a:rPr lang="fr-FR" dirty="0" err="1" smtClean="0"/>
              <a:t>famous</a:t>
            </a:r>
            <a:r>
              <a:rPr lang="fr-FR" dirty="0" smtClean="0"/>
              <a:t> monuments</a:t>
            </a:r>
          </a:p>
          <a:p>
            <a:endParaRPr lang="fr-FR" dirty="0"/>
          </a:p>
        </p:txBody>
      </p:sp>
      <p:sp>
        <p:nvSpPr>
          <p:cNvPr id="4" name="ZoneTexte 3"/>
          <p:cNvSpPr txBox="1"/>
          <p:nvPr/>
        </p:nvSpPr>
        <p:spPr>
          <a:xfrm>
            <a:off x="628650" y="1102910"/>
            <a:ext cx="6121021" cy="507831"/>
          </a:xfrm>
          <a:prstGeom prst="rect">
            <a:avLst/>
          </a:prstGeom>
          <a:noFill/>
        </p:spPr>
        <p:txBody>
          <a:bodyPr wrap="square" rtlCol="0">
            <a:spAutoFit/>
          </a:bodyPr>
          <a:lstStyle/>
          <a:p>
            <a:r>
              <a:rPr lang="fr-FR" sz="2700" dirty="0" err="1"/>
              <a:t>Why</a:t>
            </a:r>
            <a:r>
              <a:rPr lang="fr-FR" sz="2700" dirty="0"/>
              <a:t> </a:t>
            </a:r>
            <a:r>
              <a:rPr lang="fr-FR" sz="2700" dirty="0" err="1"/>
              <a:t>useful</a:t>
            </a:r>
            <a:r>
              <a:rPr lang="fr-FR" sz="2700" dirty="0"/>
              <a:t> trend </a:t>
            </a:r>
            <a:r>
              <a:rPr lang="fr-FR" sz="2700" dirty="0" smtClean="0"/>
              <a:t>?</a:t>
            </a:r>
            <a:endParaRPr lang="de-DE" sz="2700" dirty="0"/>
          </a:p>
        </p:txBody>
      </p:sp>
    </p:spTree>
    <p:extLst>
      <p:ext uri="{BB962C8B-B14F-4D97-AF65-F5344CB8AC3E}">
        <p14:creationId xmlns:p14="http://schemas.microsoft.com/office/powerpoint/2010/main" val="3662388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a:t>
            </a:r>
            <a:r>
              <a:rPr lang="fr-FR" dirty="0" err="1" smtClean="0"/>
              <a:t>ombining</a:t>
            </a:r>
            <a:r>
              <a:rPr lang="fr-FR" dirty="0" smtClean="0"/>
              <a:t> </a:t>
            </a:r>
            <a:r>
              <a:rPr lang="fr-FR" dirty="0" err="1" smtClean="0"/>
              <a:t>game</a:t>
            </a:r>
            <a:r>
              <a:rPr lang="fr-FR" dirty="0" smtClean="0"/>
              <a:t> and </a:t>
            </a:r>
            <a:r>
              <a:rPr lang="fr-FR" dirty="0" smtClean="0"/>
              <a:t>science to </a:t>
            </a:r>
            <a:r>
              <a:rPr lang="fr-FR" dirty="0" err="1" smtClean="0"/>
              <a:t>fight</a:t>
            </a:r>
            <a:r>
              <a:rPr lang="fr-FR" dirty="0" smtClean="0"/>
              <a:t> AIDS</a:t>
            </a:r>
            <a:endParaRPr lang="de-DE" dirty="0"/>
          </a:p>
        </p:txBody>
      </p:sp>
      <p:pic>
        <p:nvPicPr>
          <p:cNvPr id="6" name="Espace réservé du conten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250" y="2612231"/>
            <a:ext cx="6096000" cy="3048000"/>
          </a:xfrm>
          <a:prstGeom prst="rect">
            <a:avLst/>
          </a:prstGeom>
        </p:spPr>
      </p:pic>
    </p:spTree>
    <p:extLst>
      <p:ext uri="{BB962C8B-B14F-4D97-AF65-F5344CB8AC3E}">
        <p14:creationId xmlns:p14="http://schemas.microsoft.com/office/powerpoint/2010/main" val="46684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0493" y="2838526"/>
            <a:ext cx="2143125" cy="1600200"/>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165" y="2116053"/>
            <a:ext cx="2309793" cy="3458943"/>
          </a:xfrm>
          <a:prstGeom prst="rect">
            <a:avLst/>
          </a:prstGeom>
        </p:spPr>
      </p:pic>
      <p:sp>
        <p:nvSpPr>
          <p:cNvPr id="2" name="Rectangle 1"/>
          <p:cNvSpPr/>
          <p:nvPr/>
        </p:nvSpPr>
        <p:spPr>
          <a:xfrm>
            <a:off x="3516924" y="3223127"/>
            <a:ext cx="1901935" cy="830997"/>
          </a:xfrm>
          <a:prstGeom prst="rect">
            <a:avLst/>
          </a:prstGeom>
        </p:spPr>
        <p:txBody>
          <a:bodyPr wrap="square">
            <a:spAutoFit/>
          </a:bodyPr>
          <a:lstStyle/>
          <a:p>
            <a:r>
              <a:rPr lang="en-US" sz="2400" dirty="0"/>
              <a:t>Avoid traffic </a:t>
            </a:r>
            <a:r>
              <a:rPr lang="en-US" sz="2400" dirty="0" smtClean="0"/>
              <a:t>congestion</a:t>
            </a:r>
            <a:endParaRPr lang="en-US" sz="2400" dirty="0"/>
          </a:p>
        </p:txBody>
      </p:sp>
    </p:spTree>
    <p:extLst>
      <p:ext uri="{BB962C8B-B14F-4D97-AF65-F5344CB8AC3E}">
        <p14:creationId xmlns:p14="http://schemas.microsoft.com/office/powerpoint/2010/main" val="2059061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V</a:t>
            </a:r>
            <a:r>
              <a:rPr lang="en-GB" dirty="0" smtClean="0"/>
              <a:t>oice </a:t>
            </a:r>
            <a:r>
              <a:rPr lang="en-GB" dirty="0"/>
              <a:t>R</a:t>
            </a:r>
            <a:r>
              <a:rPr lang="en-GB" dirty="0" smtClean="0"/>
              <a:t>ecognition</a:t>
            </a:r>
            <a:endParaRPr lang="en-GB" dirty="0"/>
          </a:p>
        </p:txBody>
      </p:sp>
      <p:pic>
        <p:nvPicPr>
          <p:cNvPr id="4" name="Espace réservé du conten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250" y="2612231"/>
            <a:ext cx="6096000" cy="3048000"/>
          </a:xfrm>
          <a:prstGeom prst="rect">
            <a:avLst/>
          </a:prstGeom>
        </p:spPr>
      </p:pic>
    </p:spTree>
    <p:extLst>
      <p:ext uri="{BB962C8B-B14F-4D97-AF65-F5344CB8AC3E}">
        <p14:creationId xmlns:p14="http://schemas.microsoft.com/office/powerpoint/2010/main" val="1834976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dirty="0"/>
              <a:t>V</a:t>
            </a:r>
            <a:r>
              <a:rPr lang="en-GB" dirty="0" smtClean="0"/>
              <a:t>oice </a:t>
            </a:r>
            <a:r>
              <a:rPr lang="en-GB" dirty="0"/>
              <a:t>R</a:t>
            </a:r>
            <a:r>
              <a:rPr lang="en-GB" dirty="0" smtClean="0"/>
              <a:t>ecognition</a:t>
            </a:r>
            <a:endParaRPr lang="en-GB" dirty="0"/>
          </a:p>
        </p:txBody>
      </p:sp>
      <p:sp>
        <p:nvSpPr>
          <p:cNvPr id="3" name="Espace réservé du contenu 2"/>
          <p:cNvSpPr>
            <a:spLocks noGrp="1"/>
          </p:cNvSpPr>
          <p:nvPr>
            <p:ph idx="1"/>
          </p:nvPr>
        </p:nvSpPr>
        <p:spPr/>
        <p:txBody>
          <a:bodyPr>
            <a:normAutofit lnSpcReduction="10000"/>
          </a:bodyPr>
          <a:lstStyle/>
          <a:p>
            <a:r>
              <a:rPr lang="en-GB" dirty="0" smtClean="0"/>
              <a:t>Use voice to command your character in a video game</a:t>
            </a:r>
          </a:p>
          <a:p>
            <a:endParaRPr lang="en-GB" dirty="0"/>
          </a:p>
          <a:p>
            <a:r>
              <a:rPr lang="en-GB" dirty="0" smtClean="0"/>
              <a:t>Developing technology</a:t>
            </a:r>
          </a:p>
          <a:p>
            <a:endParaRPr lang="en-GB" dirty="0"/>
          </a:p>
          <a:p>
            <a:r>
              <a:rPr lang="en-GB" dirty="0" smtClean="0"/>
              <a:t>Many other applications</a:t>
            </a:r>
          </a:p>
          <a:p>
            <a:endParaRPr lang="en-GB" dirty="0"/>
          </a:p>
          <a:p>
            <a:r>
              <a:rPr lang="en-GB" dirty="0" smtClean="0"/>
              <a:t>Trends: Simplicity, Expectation, Increasing the senses</a:t>
            </a:r>
          </a:p>
          <a:p>
            <a:endParaRPr lang="en-GB" dirty="0"/>
          </a:p>
          <a:p>
            <a:endParaRPr lang="en-GB" dirty="0"/>
          </a:p>
        </p:txBody>
      </p:sp>
    </p:spTree>
    <p:extLst>
      <p:ext uri="{BB962C8B-B14F-4D97-AF65-F5344CB8AC3E}">
        <p14:creationId xmlns:p14="http://schemas.microsoft.com/office/powerpoint/2010/main" val="1651220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Quiz</a:t>
            </a:r>
            <a:endParaRPr lang="en-GB" dirty="0"/>
          </a:p>
        </p:txBody>
      </p:sp>
      <p:sp>
        <p:nvSpPr>
          <p:cNvPr id="3" name="Espace réservé du contenu 2"/>
          <p:cNvSpPr>
            <a:spLocks noGrp="1"/>
          </p:cNvSpPr>
          <p:nvPr>
            <p:ph idx="1"/>
          </p:nvPr>
        </p:nvSpPr>
        <p:spPr/>
        <p:txBody>
          <a:bodyPr>
            <a:normAutofit/>
          </a:bodyPr>
          <a:lstStyle/>
          <a:p>
            <a:r>
              <a:rPr lang="en-GB" dirty="0" smtClean="0"/>
              <a:t>Voice recognition will in the future:</a:t>
            </a:r>
          </a:p>
          <a:p>
            <a:endParaRPr lang="en-GB" dirty="0"/>
          </a:p>
          <a:p>
            <a:pPr marL="457200" lvl="1" indent="-457200">
              <a:spcBef>
                <a:spcPts val="1000"/>
              </a:spcBef>
              <a:buFont typeface="+mj-lt"/>
              <a:buAutoNum type="alphaLcParenR"/>
            </a:pPr>
            <a:r>
              <a:rPr lang="en-GB" dirty="0"/>
              <a:t>Enable pro gamers into acquiring speed</a:t>
            </a:r>
          </a:p>
          <a:p>
            <a:pPr marL="457200" lvl="1" indent="-457200">
              <a:spcBef>
                <a:spcPts val="1000"/>
              </a:spcBef>
              <a:buFont typeface="+mj-lt"/>
              <a:buAutoNum type="alphaLcParenR"/>
            </a:pPr>
            <a:r>
              <a:rPr lang="en-GB" dirty="0"/>
              <a:t>Enable emotional connection between people and the </a:t>
            </a:r>
            <a:r>
              <a:rPr lang="en-GB" dirty="0" smtClean="0"/>
              <a:t>game</a:t>
            </a:r>
          </a:p>
          <a:p>
            <a:pPr marL="457200" lvl="1" indent="-457200">
              <a:spcBef>
                <a:spcPts val="1000"/>
              </a:spcBef>
              <a:buFont typeface="+mj-lt"/>
              <a:buAutoNum type="alphaLcParenR"/>
            </a:pPr>
            <a:r>
              <a:rPr lang="en-GB" dirty="0"/>
              <a:t>Enable gamers to fall in love with the </a:t>
            </a:r>
            <a:r>
              <a:rPr lang="en-GB" dirty="0" smtClean="0"/>
              <a:t>game</a:t>
            </a:r>
            <a:endParaRPr lang="en-GB"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31" y="636958"/>
            <a:ext cx="1406768" cy="1313478"/>
          </a:xfrm>
          <a:prstGeom prst="rect">
            <a:avLst/>
          </a:prstGeom>
        </p:spPr>
      </p:pic>
    </p:spTree>
    <p:extLst>
      <p:ext uri="{BB962C8B-B14F-4D97-AF65-F5344CB8AC3E}">
        <p14:creationId xmlns:p14="http://schemas.microsoft.com/office/powerpoint/2010/main" val="845751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Robotic toys</a:t>
            </a:r>
            <a:endParaRPr lang="en-US" dirty="0"/>
          </a:p>
        </p:txBody>
      </p:sp>
      <p:sp>
        <p:nvSpPr>
          <p:cNvPr id="3" name="Content Placeholder 2"/>
          <p:cNvSpPr>
            <a:spLocks noGrp="1"/>
          </p:cNvSpPr>
          <p:nvPr>
            <p:ph idx="1"/>
          </p:nvPr>
        </p:nvSpPr>
        <p:spPr/>
        <p:txBody>
          <a:bodyPr/>
          <a:lstStyle/>
          <a:p>
            <a:r>
              <a:rPr lang="en-US" dirty="0" smtClean="0"/>
              <a:t>Intelligent toys that are able to converse/interact with humans</a:t>
            </a:r>
          </a:p>
          <a:p>
            <a:r>
              <a:rPr lang="en-US" dirty="0" smtClean="0"/>
              <a:t>For kids and adults</a:t>
            </a:r>
          </a:p>
          <a:p>
            <a:pPr lvl="1"/>
            <a:r>
              <a:rPr lang="en-US" dirty="0" smtClean="0"/>
              <a:t>Lucrative &amp; educational</a:t>
            </a:r>
          </a:p>
          <a:p>
            <a:r>
              <a:rPr lang="en-US" dirty="0" smtClean="0"/>
              <a:t>Robots competitions</a:t>
            </a:r>
          </a:p>
          <a:p>
            <a:pPr lvl="1"/>
            <a:r>
              <a:rPr lang="en-US" dirty="0" smtClean="0"/>
              <a:t>New findings </a:t>
            </a:r>
          </a:p>
          <a:p>
            <a:pPr lvl="1"/>
            <a:r>
              <a:rPr lang="en-US" dirty="0" smtClean="0"/>
              <a:t>Breakthroughs</a:t>
            </a:r>
          </a:p>
          <a:p>
            <a:pPr lvl="1"/>
            <a:endParaRPr lang="en-US" dirty="0"/>
          </a:p>
          <a:p>
            <a:pPr lvl="1"/>
            <a:endParaRPr lang="en-US" dirty="0" smtClean="0"/>
          </a:p>
        </p:txBody>
      </p:sp>
      <p:pic>
        <p:nvPicPr>
          <p:cNvPr id="4" name="Picture 3"/>
          <p:cNvPicPr>
            <a:picLocks noChangeAspect="1"/>
          </p:cNvPicPr>
          <p:nvPr/>
        </p:nvPicPr>
        <p:blipFill rotWithShape="1">
          <a:blip r:embed="rId2"/>
          <a:srcRect l="30431" r="32005"/>
          <a:stretch/>
        </p:blipFill>
        <p:spPr>
          <a:xfrm>
            <a:off x="7069819" y="2336873"/>
            <a:ext cx="1275008" cy="1910652"/>
          </a:xfrm>
          <a:prstGeom prst="rect">
            <a:avLst/>
          </a:prstGeom>
        </p:spPr>
      </p:pic>
      <p:pic>
        <p:nvPicPr>
          <p:cNvPr id="5" name="Picture 4"/>
          <p:cNvPicPr>
            <a:picLocks noChangeAspect="1"/>
          </p:cNvPicPr>
          <p:nvPr/>
        </p:nvPicPr>
        <p:blipFill>
          <a:blip r:embed="rId3"/>
          <a:stretch>
            <a:fillRect/>
          </a:stretch>
        </p:blipFill>
        <p:spPr>
          <a:xfrm>
            <a:off x="4266917" y="4136531"/>
            <a:ext cx="2580805" cy="2055086"/>
          </a:xfrm>
          <a:prstGeom prst="rect">
            <a:avLst/>
          </a:prstGeom>
        </p:spPr>
      </p:pic>
    </p:spTree>
    <p:extLst>
      <p:ext uri="{BB962C8B-B14F-4D97-AF65-F5344CB8AC3E}">
        <p14:creationId xmlns:p14="http://schemas.microsoft.com/office/powerpoint/2010/main" val="3282457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de-DE" dirty="0"/>
          </a:p>
        </p:txBody>
      </p:sp>
      <p:sp>
        <p:nvSpPr>
          <p:cNvPr id="3" name="Espace réservé du contenu 2"/>
          <p:cNvSpPr>
            <a:spLocks noGrp="1"/>
          </p:cNvSpPr>
          <p:nvPr>
            <p:ph idx="1"/>
          </p:nvPr>
        </p:nvSpPr>
        <p:spPr/>
        <p:txBody>
          <a:bodyPr>
            <a:normAutofit lnSpcReduction="10000"/>
          </a:bodyPr>
          <a:lstStyle/>
          <a:p>
            <a:endParaRPr lang="fr-FR" dirty="0" smtClean="0"/>
          </a:p>
          <a:p>
            <a:r>
              <a:rPr lang="en-GB" dirty="0" smtClean="0"/>
              <a:t>Implementations</a:t>
            </a:r>
            <a:r>
              <a:rPr lang="fr-FR" dirty="0" smtClean="0"/>
              <a:t> </a:t>
            </a:r>
            <a:r>
              <a:rPr lang="fr-FR" dirty="0" smtClean="0"/>
              <a:t>of new technologies </a:t>
            </a:r>
            <a:r>
              <a:rPr lang="en-GB" dirty="0" smtClean="0"/>
              <a:t>bring</a:t>
            </a:r>
            <a:r>
              <a:rPr lang="fr-FR" dirty="0" smtClean="0"/>
              <a:t> </a:t>
            </a:r>
            <a:r>
              <a:rPr lang="fr-FR" dirty="0" smtClean="0"/>
              <a:t>new businesses</a:t>
            </a:r>
          </a:p>
          <a:p>
            <a:endParaRPr lang="fr-FR" dirty="0" smtClean="0"/>
          </a:p>
          <a:p>
            <a:r>
              <a:rPr lang="fr-FR" dirty="0" smtClean="0"/>
              <a:t>Interaction </a:t>
            </a:r>
            <a:r>
              <a:rPr lang="fr-FR" dirty="0" err="1" smtClean="0"/>
              <a:t>with</a:t>
            </a:r>
            <a:r>
              <a:rPr lang="fr-FR" dirty="0" smtClean="0"/>
              <a:t> the machines are </a:t>
            </a:r>
            <a:r>
              <a:rPr lang="fr-FR" dirty="0" err="1" smtClean="0"/>
              <a:t>much</a:t>
            </a:r>
            <a:r>
              <a:rPr lang="fr-FR" dirty="0" smtClean="0"/>
              <a:t> more </a:t>
            </a:r>
            <a:r>
              <a:rPr lang="en-US" dirty="0" smtClean="0"/>
              <a:t>developed</a:t>
            </a:r>
          </a:p>
          <a:p>
            <a:endParaRPr lang="fr-FR" dirty="0" smtClean="0"/>
          </a:p>
          <a:p>
            <a:r>
              <a:rPr lang="de-DE" dirty="0"/>
              <a:t>C</a:t>
            </a:r>
            <a:r>
              <a:rPr lang="de-DE" dirty="0" smtClean="0"/>
              <a:t>ommunity </a:t>
            </a:r>
            <a:r>
              <a:rPr lang="de-DE" dirty="0" err="1" smtClean="0"/>
              <a:t>aspect</a:t>
            </a:r>
            <a:r>
              <a:rPr lang="de-DE" dirty="0" smtClean="0"/>
              <a:t> </a:t>
            </a:r>
            <a:r>
              <a:rPr lang="de-DE" dirty="0" err="1" smtClean="0"/>
              <a:t>took</a:t>
            </a:r>
            <a:r>
              <a:rPr lang="de-DE" dirty="0" smtClean="0"/>
              <a:t> </a:t>
            </a:r>
            <a:r>
              <a:rPr lang="de-DE" dirty="0" err="1" smtClean="0"/>
              <a:t>advantage</a:t>
            </a:r>
            <a:r>
              <a:rPr lang="de-DE" dirty="0" smtClean="0"/>
              <a:t> </a:t>
            </a:r>
            <a:r>
              <a:rPr lang="de-DE" dirty="0" smtClean="0"/>
              <a:t>on </a:t>
            </a:r>
            <a:r>
              <a:rPr lang="de-DE" dirty="0" err="1" smtClean="0"/>
              <a:t>self-based</a:t>
            </a:r>
            <a:r>
              <a:rPr lang="de-DE" dirty="0" smtClean="0"/>
              <a:t> </a:t>
            </a:r>
            <a:r>
              <a:rPr lang="de-DE" dirty="0" err="1" smtClean="0"/>
              <a:t>games</a:t>
            </a:r>
            <a:endParaRPr lang="fr-FR" dirty="0" smtClean="0"/>
          </a:p>
          <a:p>
            <a:pPr marL="0" indent="0">
              <a:buNone/>
            </a:pPr>
            <a:endParaRPr lang="fr-FR" dirty="0" err="1" smtClean="0"/>
          </a:p>
        </p:txBody>
      </p:sp>
    </p:spTree>
    <p:extLst>
      <p:ext uri="{BB962C8B-B14F-4D97-AF65-F5344CB8AC3E}">
        <p14:creationId xmlns:p14="http://schemas.microsoft.com/office/powerpoint/2010/main" val="3245935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Robot</a:t>
            </a:r>
            <a:endParaRPr lang="en-GB" dirty="0"/>
          </a:p>
        </p:txBody>
      </p:sp>
      <p:pic>
        <p:nvPicPr>
          <p:cNvPr id="4" name="Espace réservé du conten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250" y="2612231"/>
            <a:ext cx="6096000" cy="3048000"/>
          </a:xfrm>
          <a:prstGeom prst="rect">
            <a:avLst/>
          </a:prstGeom>
        </p:spPr>
      </p:pic>
    </p:spTree>
    <p:extLst>
      <p:ext uri="{BB962C8B-B14F-4D97-AF65-F5344CB8AC3E}">
        <p14:creationId xmlns:p14="http://schemas.microsoft.com/office/powerpoint/2010/main" val="1209650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r>
              <a:rPr lang="en-US" dirty="0" smtClean="0"/>
              <a:t>Which organization benefits from technological advances thanks to robotic games ?</a:t>
            </a:r>
          </a:p>
          <a:p>
            <a:pPr marL="0" indent="0">
              <a:buNone/>
            </a:pPr>
            <a:endParaRPr lang="en-US" dirty="0" smtClean="0"/>
          </a:p>
          <a:p>
            <a:pPr marL="385763" indent="-385763">
              <a:buFont typeface="+mj-lt"/>
              <a:buAutoNum type="alphaLcParenR"/>
            </a:pPr>
            <a:r>
              <a:rPr lang="en-US" dirty="0" smtClean="0"/>
              <a:t>FBI</a:t>
            </a:r>
          </a:p>
          <a:p>
            <a:pPr marL="385763" indent="-385763">
              <a:buFont typeface="+mj-lt"/>
              <a:buAutoNum type="alphaLcParenR"/>
            </a:pPr>
            <a:r>
              <a:rPr lang="en-US" dirty="0" smtClean="0"/>
              <a:t>NSA</a:t>
            </a:r>
          </a:p>
          <a:p>
            <a:pPr marL="385763" indent="-385763">
              <a:buFont typeface="+mj-lt"/>
              <a:buAutoNum type="alphaLcParenR"/>
            </a:pPr>
            <a:r>
              <a:rPr lang="en-US" dirty="0" smtClean="0"/>
              <a:t>WWF</a:t>
            </a:r>
          </a:p>
          <a:p>
            <a:pPr marL="385763" indent="-385763">
              <a:buFont typeface="+mj-lt"/>
              <a:buAutoNum type="alphaLcParenR"/>
            </a:pPr>
            <a:r>
              <a:rPr lang="en-US" dirty="0" smtClean="0"/>
              <a:t>NASA</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31" y="636958"/>
            <a:ext cx="1406768" cy="1313478"/>
          </a:xfrm>
          <a:prstGeom prst="rect">
            <a:avLst/>
          </a:prstGeom>
        </p:spPr>
      </p:pic>
    </p:spTree>
    <p:extLst>
      <p:ext uri="{BB962C8B-B14F-4D97-AF65-F5344CB8AC3E}">
        <p14:creationId xmlns:p14="http://schemas.microsoft.com/office/powerpoint/2010/main" val="1383936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dirty="0" smtClean="0"/>
              <a:t>Quiz</a:t>
            </a:r>
            <a:endParaRPr lang="de-DE" dirty="0"/>
          </a:p>
        </p:txBody>
      </p:sp>
      <p:graphicFrame>
        <p:nvGraphicFramePr>
          <p:cNvPr id="4" name="Tableau 3"/>
          <p:cNvGraphicFramePr>
            <a:graphicFrameLocks noGrp="1"/>
          </p:cNvGraphicFramePr>
          <p:nvPr>
            <p:extLst>
              <p:ext uri="{D42A27DB-BD31-4B8C-83A1-F6EECF244321}">
                <p14:modId xmlns:p14="http://schemas.microsoft.com/office/powerpoint/2010/main" val="1827187362"/>
              </p:ext>
            </p:extLst>
          </p:nvPr>
        </p:nvGraphicFramePr>
        <p:xfrm>
          <a:off x="1332173" y="3922083"/>
          <a:ext cx="6096000" cy="1906178"/>
        </p:xfrm>
        <a:graphic>
          <a:graphicData uri="http://schemas.openxmlformats.org/drawingml/2006/table">
            <a:tbl>
              <a:tblPr firstRow="1" bandRow="1">
                <a:tableStyleId>{5C22544A-7EE6-4342-B048-85BDC9FD1C3A}</a:tableStyleId>
              </a:tblPr>
              <a:tblGrid>
                <a:gridCol w="3048000"/>
                <a:gridCol w="3048000"/>
              </a:tblGrid>
              <a:tr h="891540">
                <a:tc>
                  <a:txBody>
                    <a:bodyPr/>
                    <a:lstStyle/>
                    <a:p>
                      <a:pPr algn="ctr"/>
                      <a:endParaRPr lang="fr-FR"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HALO</a:t>
                      </a:r>
                      <a:endParaRPr lang="de-DE"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de-DE" sz="1400" dirty="0" smtClean="0"/>
                    </a:p>
                    <a:p>
                      <a:pPr algn="ctr"/>
                      <a:endParaRPr lang="de-DE"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dirty="0" smtClean="0"/>
                    </a:p>
                    <a:p>
                      <a:pPr algn="ctr"/>
                      <a:r>
                        <a:rPr lang="fr-FR" sz="1400" dirty="0" smtClean="0"/>
                        <a:t>CALL</a:t>
                      </a:r>
                      <a:r>
                        <a:rPr lang="fr-FR" sz="1400" baseline="0" dirty="0" smtClean="0"/>
                        <a:t> OF DUTY</a:t>
                      </a:r>
                      <a:endParaRPr lang="de-DE" sz="1400" dirty="0"/>
                    </a:p>
                  </a:txBody>
                  <a:tcPr marL="68580" marR="68580" marT="34290" marB="34290"/>
                </a:tc>
              </a:tr>
              <a:tr h="984158">
                <a:tc>
                  <a:txBody>
                    <a:bodyPr/>
                    <a:lstStyle/>
                    <a:p>
                      <a:pPr algn="ctr"/>
                      <a:endParaRPr lang="fr-FR"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MARIO</a:t>
                      </a:r>
                      <a:endParaRPr lang="de-DE" sz="1400" dirty="0" smtClean="0"/>
                    </a:p>
                    <a:p>
                      <a:pPr algn="ctr"/>
                      <a:endParaRPr lang="de-DE"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GTA</a:t>
                      </a:r>
                      <a:endParaRPr lang="de-DE" sz="1400" dirty="0" smtClean="0"/>
                    </a:p>
                    <a:p>
                      <a:pPr algn="ctr"/>
                      <a:endParaRPr lang="de-DE" sz="1400" dirty="0"/>
                    </a:p>
                  </a:txBody>
                  <a:tcPr marL="68580" marR="68580" marT="34290" marB="34290"/>
                </a:tc>
              </a:tr>
            </a:tbl>
          </a:graphicData>
        </a:graphic>
      </p:graphicFrame>
      <p:sp>
        <p:nvSpPr>
          <p:cNvPr id="3" name="ZoneTexte 2"/>
          <p:cNvSpPr txBox="1"/>
          <p:nvPr/>
        </p:nvSpPr>
        <p:spPr>
          <a:xfrm>
            <a:off x="896815" y="2426677"/>
            <a:ext cx="6531358" cy="757130"/>
          </a:xfrm>
          <a:prstGeom prst="rect">
            <a:avLst/>
          </a:prstGeom>
          <a:noFill/>
        </p:spPr>
        <p:txBody>
          <a:bodyPr wrap="square" rtlCol="0">
            <a:spAutoFit/>
          </a:bodyPr>
          <a:lstStyle/>
          <a:p>
            <a:pPr defTabSz="914400">
              <a:lnSpc>
                <a:spcPct val="90000"/>
              </a:lnSpc>
              <a:spcBef>
                <a:spcPts val="1000"/>
              </a:spcBef>
            </a:pPr>
            <a:r>
              <a:rPr lang="en-GB" sz="2400" dirty="0"/>
              <a:t>What </a:t>
            </a:r>
            <a:r>
              <a:rPr lang="en-GB" sz="2400" dirty="0"/>
              <a:t>is the </a:t>
            </a:r>
            <a:r>
              <a:rPr lang="en-US" sz="2400" dirty="0"/>
              <a:t>best-selling shooter game in the world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31" y="636958"/>
            <a:ext cx="1406768" cy="1313478"/>
          </a:xfrm>
          <a:prstGeom prst="rect">
            <a:avLst/>
          </a:prstGeom>
        </p:spPr>
      </p:pic>
    </p:spTree>
    <p:extLst>
      <p:ext uri="{BB962C8B-B14F-4D97-AF65-F5344CB8AC3E}">
        <p14:creationId xmlns:p14="http://schemas.microsoft.com/office/powerpoint/2010/main" val="1537358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0563" y="2431186"/>
            <a:ext cx="7886700" cy="3263504"/>
          </a:xfrm>
        </p:spPr>
        <p:txBody>
          <a:bodyPr/>
          <a:lstStyle/>
          <a:p>
            <a:r>
              <a:rPr lang="en-US" dirty="0"/>
              <a:t>T</a:t>
            </a:r>
            <a:r>
              <a:rPr lang="en-US" dirty="0" smtClean="0"/>
              <a:t>he franchise still dominates the gaming industry.</a:t>
            </a:r>
          </a:p>
          <a:p>
            <a:endParaRPr lang="en-US" dirty="0" smtClean="0"/>
          </a:p>
          <a:p>
            <a:r>
              <a:rPr lang="en-US" dirty="0" smtClean="0"/>
              <a:t>Sales </a:t>
            </a:r>
            <a:r>
              <a:rPr lang="en-US" dirty="0" smtClean="0"/>
              <a:t>of Call of Duty have fallen for the past three years although</a:t>
            </a:r>
          </a:p>
          <a:p>
            <a:pPr marL="0" indent="0">
              <a:buNone/>
            </a:pPr>
            <a:endParaRPr lang="en-US" dirty="0" smtClean="0"/>
          </a:p>
          <a:p>
            <a:pPr marL="0" indent="0">
              <a:buNone/>
            </a:pPr>
            <a:r>
              <a:rPr lang="en-US" dirty="0" smtClean="0"/>
              <a:t> Opening </a:t>
            </a:r>
            <a:r>
              <a:rPr lang="en-US" dirty="0"/>
              <a:t>QUIZ question !! </a:t>
            </a:r>
            <a:r>
              <a:rPr lang="en-US" dirty="0" smtClean="0"/>
              <a:t>: </a:t>
            </a:r>
            <a:r>
              <a:rPr lang="en-US" dirty="0" smtClean="0"/>
              <a:t>Why ? </a:t>
            </a:r>
          </a:p>
          <a:p>
            <a:endParaRPr lang="en-US" dirty="0"/>
          </a:p>
          <a:p>
            <a:endParaRPr lang="de-DE"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31" y="636958"/>
            <a:ext cx="1406768" cy="1313478"/>
          </a:xfrm>
          <a:prstGeom prst="rect">
            <a:avLst/>
          </a:prstGeom>
        </p:spPr>
      </p:pic>
    </p:spTree>
    <p:extLst>
      <p:ext uri="{BB962C8B-B14F-4D97-AF65-F5344CB8AC3E}">
        <p14:creationId xmlns:p14="http://schemas.microsoft.com/office/powerpoint/2010/main" val="513885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1661" y="2108273"/>
            <a:ext cx="6887389" cy="3599316"/>
          </a:xfrm>
        </p:spPr>
        <p:txBody>
          <a:bodyPr>
            <a:normAutofit/>
          </a:bodyPr>
          <a:lstStyle/>
          <a:p>
            <a:pPr marL="0" indent="0">
              <a:buNone/>
            </a:pPr>
            <a:endParaRPr lang="en-GB" dirty="0" smtClean="0"/>
          </a:p>
          <a:p>
            <a:r>
              <a:rPr lang="en-GB" dirty="0" smtClean="0"/>
              <a:t>Once something works, large developers are slower to change</a:t>
            </a:r>
          </a:p>
          <a:p>
            <a:endParaRPr lang="en-GB" i="1" dirty="0" smtClean="0"/>
          </a:p>
          <a:p>
            <a:r>
              <a:rPr lang="en-US" b="1" dirty="0" smtClean="0"/>
              <a:t>INDIE </a:t>
            </a:r>
            <a:r>
              <a:rPr lang="en-US" b="1" dirty="0" smtClean="0"/>
              <a:t>games = Independent games</a:t>
            </a:r>
          </a:p>
          <a:p>
            <a:endParaRPr lang="fr-FR" dirty="0" smtClean="0"/>
          </a:p>
          <a:p>
            <a:r>
              <a:rPr lang="en-US" dirty="0" smtClean="0"/>
              <a:t>Due </a:t>
            </a:r>
            <a:r>
              <a:rPr lang="en-US" dirty="0"/>
              <a:t>to new online distribution methods and development tools</a:t>
            </a:r>
            <a:endParaRPr lang="fr-FR" dirty="0" smtClean="0"/>
          </a:p>
          <a:p>
            <a:endParaRPr lang="fr-FR" dirty="0" smtClean="0"/>
          </a:p>
        </p:txBody>
      </p:sp>
    </p:spTree>
    <p:extLst>
      <p:ext uri="{BB962C8B-B14F-4D97-AF65-F5344CB8AC3E}">
        <p14:creationId xmlns:p14="http://schemas.microsoft.com/office/powerpoint/2010/main" val="3109312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INDIE game</a:t>
            </a:r>
            <a:endParaRPr lang="en-GB" dirty="0"/>
          </a:p>
        </p:txBody>
      </p:sp>
      <p:pic>
        <p:nvPicPr>
          <p:cNvPr id="4" name="Espace réservé du conten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250" y="2612231"/>
            <a:ext cx="6096000" cy="3048000"/>
          </a:xfrm>
          <a:prstGeom prst="rect">
            <a:avLst/>
          </a:prstGeom>
        </p:spPr>
      </p:pic>
    </p:spTree>
    <p:extLst>
      <p:ext uri="{BB962C8B-B14F-4D97-AF65-F5344CB8AC3E}">
        <p14:creationId xmlns:p14="http://schemas.microsoft.com/office/powerpoint/2010/main" val="3218848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The Oculus Rift</a:t>
            </a:r>
            <a:endParaRPr lang="fr-FR" dirty="0"/>
          </a:p>
        </p:txBody>
      </p:sp>
      <p:sp>
        <p:nvSpPr>
          <p:cNvPr id="3" name="Content Placeholder 2"/>
          <p:cNvSpPr>
            <a:spLocks noGrp="1"/>
          </p:cNvSpPr>
          <p:nvPr>
            <p:ph idx="1"/>
          </p:nvPr>
        </p:nvSpPr>
        <p:spPr/>
        <p:txBody>
          <a:bodyPr>
            <a:normAutofit fontScale="70000" lnSpcReduction="20000"/>
          </a:bodyPr>
          <a:lstStyle/>
          <a:p>
            <a:r>
              <a:rPr lang="en-US" dirty="0" smtClean="0"/>
              <a:t>A virtual head-mounted display </a:t>
            </a:r>
          </a:p>
          <a:p>
            <a:r>
              <a:rPr lang="en-US" dirty="0" smtClean="0"/>
              <a:t>Living the game</a:t>
            </a:r>
          </a:p>
          <a:p>
            <a:r>
              <a:rPr lang="en-US" dirty="0" smtClean="0"/>
              <a:t>Customer expectation : the “wow” creation that consumers needed</a:t>
            </a:r>
          </a:p>
          <a:p>
            <a:endParaRPr lang="en-US" dirty="0" smtClean="0"/>
          </a:p>
          <a:p>
            <a:pPr marL="0" indent="0">
              <a:buNone/>
            </a:pPr>
            <a:r>
              <a:rPr lang="en-US" dirty="0" smtClean="0"/>
              <a:t>For work:</a:t>
            </a:r>
          </a:p>
          <a:p>
            <a:r>
              <a:rPr lang="en-US" dirty="0" smtClean="0"/>
              <a:t>A big visual help for architecture and design</a:t>
            </a:r>
          </a:p>
          <a:p>
            <a:pPr marL="0" indent="0">
              <a:buNone/>
            </a:pPr>
            <a:r>
              <a:rPr lang="en-US" dirty="0" smtClean="0"/>
              <a:t>For the Army:</a:t>
            </a:r>
          </a:p>
          <a:p>
            <a:r>
              <a:rPr lang="en-US" dirty="0" smtClean="0"/>
              <a:t>Real life situations – Prepare themselves to react accordingly and have greater awareness</a:t>
            </a:r>
          </a:p>
          <a:p>
            <a:pPr marL="0" indent="0">
              <a:buNone/>
            </a:pPr>
            <a:r>
              <a:rPr lang="en-US" dirty="0" smtClean="0"/>
              <a:t>For industries:</a:t>
            </a:r>
          </a:p>
          <a:p>
            <a:r>
              <a:rPr lang="en-US" dirty="0" smtClean="0"/>
              <a:t>Good tool for advertising products </a:t>
            </a:r>
          </a:p>
        </p:txBody>
      </p:sp>
      <p:pic>
        <p:nvPicPr>
          <p:cNvPr id="5" name="Picture 4"/>
          <p:cNvPicPr>
            <a:picLocks noChangeAspect="1"/>
          </p:cNvPicPr>
          <p:nvPr/>
        </p:nvPicPr>
        <p:blipFill>
          <a:blip r:embed="rId2"/>
          <a:stretch>
            <a:fillRect/>
          </a:stretch>
        </p:blipFill>
        <p:spPr>
          <a:xfrm>
            <a:off x="5073065" y="291487"/>
            <a:ext cx="3620855" cy="2172514"/>
          </a:xfrm>
          <a:prstGeom prst="rect">
            <a:avLst/>
          </a:prstGeom>
        </p:spPr>
      </p:pic>
      <p:pic>
        <p:nvPicPr>
          <p:cNvPr id="6" name="Picture 5"/>
          <p:cNvPicPr>
            <a:picLocks noChangeAspect="1"/>
          </p:cNvPicPr>
          <p:nvPr/>
        </p:nvPicPr>
        <p:blipFill rotWithShape="1">
          <a:blip r:embed="rId3"/>
          <a:srcRect l="13721" t="30457" r="13928" b="19973"/>
          <a:stretch/>
        </p:blipFill>
        <p:spPr>
          <a:xfrm>
            <a:off x="5515377" y="3410054"/>
            <a:ext cx="2327857" cy="896333"/>
          </a:xfrm>
          <a:prstGeom prst="rect">
            <a:avLst/>
          </a:prstGeom>
        </p:spPr>
      </p:pic>
    </p:spTree>
    <p:extLst>
      <p:ext uri="{BB962C8B-B14F-4D97-AF65-F5344CB8AC3E}">
        <p14:creationId xmlns:p14="http://schemas.microsoft.com/office/powerpoint/2010/main" val="2705775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Last video </a:t>
            </a:r>
            <a:r>
              <a:rPr lang="en-GB" dirty="0" smtClean="0">
                <a:sym typeface="Wingdings" panose="05000000000000000000" pitchFamily="2" charset="2"/>
              </a:rPr>
              <a:t></a:t>
            </a:r>
            <a:endParaRPr lang="en-GB" dirty="0"/>
          </a:p>
        </p:txBody>
      </p:sp>
      <p:pic>
        <p:nvPicPr>
          <p:cNvPr id="4" name="Espace réservé du conten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250" y="2612231"/>
            <a:ext cx="6096000" cy="3048000"/>
          </a:xfrm>
          <a:prstGeom prst="rect">
            <a:avLst/>
          </a:prstGeom>
        </p:spPr>
      </p:pic>
    </p:spTree>
    <p:extLst>
      <p:ext uri="{BB962C8B-B14F-4D97-AF65-F5344CB8AC3E}">
        <p14:creationId xmlns:p14="http://schemas.microsoft.com/office/powerpoint/2010/main" val="3721186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Quiz </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p:txBody>
          <a:bodyPr/>
          <a:lstStyle/>
          <a:p>
            <a:pPr marL="0" indent="0">
              <a:buNone/>
            </a:pPr>
            <a:r>
              <a:rPr lang="en-US" dirty="0" smtClean="0"/>
              <a:t>Which trend does it also belong to ?</a:t>
            </a:r>
          </a:p>
          <a:p>
            <a:pPr marL="0" indent="0">
              <a:buNone/>
            </a:pPr>
            <a:endParaRPr lang="en-US" dirty="0"/>
          </a:p>
          <a:p>
            <a:pPr marL="385763" indent="-385763">
              <a:buFont typeface="+mj-lt"/>
              <a:buAutoNum type="alphaLcParenR"/>
            </a:pPr>
            <a:r>
              <a:rPr lang="en-US" dirty="0" smtClean="0"/>
              <a:t>Segmentation</a:t>
            </a:r>
          </a:p>
          <a:p>
            <a:pPr marL="385763" indent="-385763">
              <a:buFont typeface="+mj-lt"/>
              <a:buAutoNum type="alphaLcParenR"/>
            </a:pPr>
            <a:r>
              <a:rPr lang="en-US" dirty="0" smtClean="0"/>
              <a:t>Increasing dimensionality</a:t>
            </a:r>
          </a:p>
          <a:p>
            <a:pPr marL="385763" indent="-385763">
              <a:buFont typeface="+mj-lt"/>
              <a:buAutoNum type="alphaLcParenR"/>
            </a:pPr>
            <a:r>
              <a:rPr lang="en-US" dirty="0" smtClean="0"/>
              <a:t>Design point</a:t>
            </a:r>
          </a:p>
          <a:p>
            <a:pPr marL="385763" indent="-385763">
              <a:buFont typeface="+mj-lt"/>
              <a:buAutoNum type="alphaLcParenR"/>
            </a:pPr>
            <a:r>
              <a:rPr lang="en-US" dirty="0" smtClean="0"/>
              <a:t>Increasing asymmetry</a:t>
            </a:r>
            <a:endParaRPr lang="en-US"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31" y="636958"/>
            <a:ext cx="1406768" cy="1313478"/>
          </a:xfrm>
          <a:prstGeom prst="rect">
            <a:avLst/>
          </a:prstGeom>
        </p:spPr>
      </p:pic>
    </p:spTree>
    <p:extLst>
      <p:ext uri="{BB962C8B-B14F-4D97-AF65-F5344CB8AC3E}">
        <p14:creationId xmlns:p14="http://schemas.microsoft.com/office/powerpoint/2010/main" val="3716059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Conclusion</a:t>
            </a:r>
            <a:endParaRPr lang="en-GB" dirty="0"/>
          </a:p>
        </p:txBody>
      </p:sp>
      <p:sp>
        <p:nvSpPr>
          <p:cNvPr id="3" name="Espace réservé du contenu 2"/>
          <p:cNvSpPr>
            <a:spLocks noGrp="1"/>
          </p:cNvSpPr>
          <p:nvPr>
            <p:ph idx="1"/>
          </p:nvPr>
        </p:nvSpPr>
        <p:spPr/>
        <p:txBody>
          <a:bodyPr/>
          <a:lstStyle/>
          <a:p>
            <a:r>
              <a:rPr lang="en-GB" dirty="0" smtClean="0"/>
              <a:t>Innovation at the </a:t>
            </a:r>
            <a:r>
              <a:rPr lang="en-GB" dirty="0" err="1" smtClean="0"/>
              <a:t>center</a:t>
            </a:r>
            <a:r>
              <a:rPr lang="en-GB" dirty="0" smtClean="0"/>
              <a:t> of the industry</a:t>
            </a:r>
          </a:p>
          <a:p>
            <a:endParaRPr lang="en-GB" dirty="0"/>
          </a:p>
          <a:p>
            <a:r>
              <a:rPr lang="en-GB" dirty="0" smtClean="0"/>
              <a:t>Need of the “new”</a:t>
            </a:r>
          </a:p>
          <a:p>
            <a:endParaRPr lang="en-GB" dirty="0"/>
          </a:p>
          <a:p>
            <a:r>
              <a:rPr lang="en-GB" dirty="0" smtClean="0"/>
              <a:t>Not only games</a:t>
            </a:r>
            <a:endParaRPr lang="en-GB" dirty="0"/>
          </a:p>
          <a:p>
            <a:endParaRPr lang="en-GB" dirty="0"/>
          </a:p>
        </p:txBody>
      </p:sp>
    </p:spTree>
    <p:extLst>
      <p:ext uri="{BB962C8B-B14F-4D97-AF65-F5344CB8AC3E}">
        <p14:creationId xmlns:p14="http://schemas.microsoft.com/office/powerpoint/2010/main" val="247063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122836" y="2283174"/>
            <a:ext cx="4313133" cy="2827497"/>
          </a:xfrm>
          <a:prstGeom prst="rect">
            <a:avLst/>
          </a:prstGeom>
        </p:spPr>
      </p:pic>
      <p:cxnSp>
        <p:nvCxnSpPr>
          <p:cNvPr id="4" name="Connecteur droit 3"/>
          <p:cNvCxnSpPr/>
          <p:nvPr/>
        </p:nvCxnSpPr>
        <p:spPr>
          <a:xfrm>
            <a:off x="2989385" y="3938958"/>
            <a:ext cx="2373923" cy="0"/>
          </a:xfrm>
          <a:prstGeom prst="line">
            <a:avLst/>
          </a:prstGeom>
          <a:ln w="241300"/>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245928" y="4378569"/>
            <a:ext cx="4313134" cy="769441"/>
          </a:xfrm>
          <a:prstGeom prst="rect">
            <a:avLst/>
          </a:prstGeom>
          <a:noFill/>
        </p:spPr>
        <p:txBody>
          <a:bodyPr wrap="square" rtlCol="0">
            <a:spAutoFit/>
          </a:bodyPr>
          <a:lstStyle/>
          <a:p>
            <a:r>
              <a:rPr lang="en-US" sz="4400" b="1" dirty="0" smtClean="0">
                <a:solidFill>
                  <a:schemeClr val="accent6">
                    <a:lumMod val="75000"/>
                  </a:schemeClr>
                </a:solidFill>
              </a:rPr>
              <a:t>FRAISE TAGADA </a:t>
            </a:r>
            <a:endParaRPr lang="en-US" sz="4400" b="1" dirty="0">
              <a:solidFill>
                <a:schemeClr val="accent6">
                  <a:lumMod val="75000"/>
                </a:schemeClr>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415" y="2502387"/>
            <a:ext cx="2303585" cy="1753089"/>
          </a:xfrm>
          <a:prstGeom prst="rect">
            <a:avLst/>
          </a:prstGeom>
        </p:spPr>
      </p:pic>
    </p:spTree>
    <p:extLst>
      <p:ext uri="{BB962C8B-B14F-4D97-AF65-F5344CB8AC3E}">
        <p14:creationId xmlns:p14="http://schemas.microsoft.com/office/powerpoint/2010/main" val="737458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en-GB" dirty="0" smtClean="0"/>
              <a:t>Thank you for your attention</a:t>
            </a:r>
            <a:endParaRPr lang="en-GB" dirty="0"/>
          </a:p>
        </p:txBody>
      </p:sp>
    </p:spTree>
    <p:extLst>
      <p:ext uri="{BB962C8B-B14F-4D97-AF65-F5344CB8AC3E}">
        <p14:creationId xmlns:p14="http://schemas.microsoft.com/office/powerpoint/2010/main" val="182432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&amp; Toys</a:t>
            </a:r>
            <a:endParaRPr lang="en-US" dirty="0"/>
          </a:p>
        </p:txBody>
      </p:sp>
      <p:sp>
        <p:nvSpPr>
          <p:cNvPr id="3" name="Content Placeholder 2"/>
          <p:cNvSpPr>
            <a:spLocks noGrp="1"/>
          </p:cNvSpPr>
          <p:nvPr>
            <p:ph idx="1"/>
          </p:nvPr>
        </p:nvSpPr>
        <p:spPr/>
        <p:txBody>
          <a:bodyPr/>
          <a:lstStyle/>
          <a:p>
            <a:r>
              <a:rPr lang="en-US" dirty="0"/>
              <a:t>Video games</a:t>
            </a:r>
          </a:p>
          <a:p>
            <a:pPr lvl="1"/>
            <a:r>
              <a:rPr lang="en-US" dirty="0"/>
              <a:t>PC</a:t>
            </a:r>
          </a:p>
          <a:p>
            <a:pPr lvl="1"/>
            <a:r>
              <a:rPr lang="en-US" dirty="0"/>
              <a:t>Console</a:t>
            </a:r>
          </a:p>
          <a:p>
            <a:r>
              <a:rPr lang="en-US" dirty="0"/>
              <a:t>Toys</a:t>
            </a:r>
          </a:p>
          <a:p>
            <a:r>
              <a:rPr lang="en-US" dirty="0"/>
              <a:t>Smart devices</a:t>
            </a:r>
          </a:p>
          <a:p>
            <a:endParaRPr lang="en-US" dirty="0"/>
          </a:p>
        </p:txBody>
      </p:sp>
      <p:pic>
        <p:nvPicPr>
          <p:cNvPr id="4" name="Picture 3"/>
          <p:cNvPicPr>
            <a:picLocks noChangeAspect="1"/>
          </p:cNvPicPr>
          <p:nvPr/>
        </p:nvPicPr>
        <p:blipFill>
          <a:blip r:embed="rId2"/>
          <a:stretch>
            <a:fillRect/>
          </a:stretch>
        </p:blipFill>
        <p:spPr>
          <a:xfrm>
            <a:off x="1793264" y="4705346"/>
            <a:ext cx="2638425" cy="1733550"/>
          </a:xfrm>
          <a:prstGeom prst="rect">
            <a:avLst/>
          </a:prstGeom>
        </p:spPr>
      </p:pic>
      <p:pic>
        <p:nvPicPr>
          <p:cNvPr id="5" name="Picture 4"/>
          <p:cNvPicPr>
            <a:picLocks noChangeAspect="1"/>
          </p:cNvPicPr>
          <p:nvPr/>
        </p:nvPicPr>
        <p:blipFill>
          <a:blip r:embed="rId3"/>
          <a:stretch>
            <a:fillRect/>
          </a:stretch>
        </p:blipFill>
        <p:spPr>
          <a:xfrm>
            <a:off x="5548312" y="2336873"/>
            <a:ext cx="2619375" cy="1743075"/>
          </a:xfrm>
          <a:prstGeom prst="rect">
            <a:avLst/>
          </a:prstGeom>
        </p:spPr>
      </p:pic>
      <p:pic>
        <p:nvPicPr>
          <p:cNvPr id="6" name="Picture 5"/>
          <p:cNvPicPr>
            <a:picLocks noChangeAspect="1"/>
          </p:cNvPicPr>
          <p:nvPr/>
        </p:nvPicPr>
        <p:blipFill>
          <a:blip r:embed="rId4"/>
          <a:stretch>
            <a:fillRect/>
          </a:stretch>
        </p:blipFill>
        <p:spPr>
          <a:xfrm>
            <a:off x="5548312" y="4444467"/>
            <a:ext cx="2619375" cy="1743075"/>
          </a:xfrm>
          <a:prstGeom prst="rect">
            <a:avLst/>
          </a:prstGeom>
        </p:spPr>
      </p:pic>
      <p:pic>
        <p:nvPicPr>
          <p:cNvPr id="7" name="Picture 6"/>
          <p:cNvPicPr>
            <a:picLocks noChangeAspect="1"/>
          </p:cNvPicPr>
          <p:nvPr/>
        </p:nvPicPr>
        <p:blipFill>
          <a:blip r:embed="rId5"/>
          <a:stretch>
            <a:fillRect/>
          </a:stretch>
        </p:blipFill>
        <p:spPr>
          <a:xfrm>
            <a:off x="3500438" y="2586354"/>
            <a:ext cx="1493594" cy="1493594"/>
          </a:xfrm>
          <a:prstGeom prst="rect">
            <a:avLst/>
          </a:prstGeom>
        </p:spPr>
      </p:pic>
    </p:spTree>
    <p:extLst>
      <p:ext uri="{BB962C8B-B14F-4D97-AF65-F5344CB8AC3E}">
        <p14:creationId xmlns:p14="http://schemas.microsoft.com/office/powerpoint/2010/main" val="2433854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GB" dirty="0" smtClean="0"/>
              <a:t>Serious Game</a:t>
            </a:r>
            <a:endParaRPr lang="en-GB" dirty="0"/>
          </a:p>
        </p:txBody>
      </p:sp>
      <p:sp>
        <p:nvSpPr>
          <p:cNvPr id="5" name="Espace réservé du contenu 4"/>
          <p:cNvSpPr>
            <a:spLocks noGrp="1"/>
          </p:cNvSpPr>
          <p:nvPr>
            <p:ph idx="1"/>
          </p:nvPr>
        </p:nvSpPr>
        <p:spPr/>
        <p:txBody>
          <a:bodyPr>
            <a:normAutofit/>
          </a:bodyPr>
          <a:lstStyle/>
          <a:p>
            <a:r>
              <a:rPr lang="en-GB" dirty="0" smtClean="0"/>
              <a:t>A Video Game for your job</a:t>
            </a:r>
          </a:p>
          <a:p>
            <a:endParaRPr lang="en-GB" dirty="0"/>
          </a:p>
          <a:p>
            <a:r>
              <a:rPr lang="en-GB" dirty="0" smtClean="0"/>
              <a:t>Video Games : Decision making, strategy, problem solving, fast reactions, creativity.</a:t>
            </a:r>
          </a:p>
          <a:p>
            <a:endParaRPr lang="en-GB" dirty="0"/>
          </a:p>
          <a:p>
            <a:r>
              <a:rPr lang="en-GB" dirty="0" smtClean="0"/>
              <a:t>Use competition for efficiency</a:t>
            </a:r>
          </a:p>
          <a:p>
            <a:endParaRPr lang="en-GB" dirty="0"/>
          </a:p>
          <a:p>
            <a:r>
              <a:rPr lang="en-GB" dirty="0" smtClean="0"/>
              <a:t>Trends: degrees of freedom, listening </a:t>
            </a:r>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214652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Serious Game</a:t>
            </a:r>
            <a:endParaRPr lang="en-GB" dirty="0"/>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250" y="2612231"/>
            <a:ext cx="6096000" cy="3048000"/>
          </a:xfrm>
        </p:spPr>
      </p:pic>
    </p:spTree>
    <p:extLst>
      <p:ext uri="{BB962C8B-B14F-4D97-AF65-F5344CB8AC3E}">
        <p14:creationId xmlns:p14="http://schemas.microsoft.com/office/powerpoint/2010/main" val="711183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Quizz</a:t>
            </a:r>
            <a:endParaRPr lang="en-GB" dirty="0"/>
          </a:p>
        </p:txBody>
      </p:sp>
      <p:sp>
        <p:nvSpPr>
          <p:cNvPr id="3" name="Espace réservé du contenu 2"/>
          <p:cNvSpPr>
            <a:spLocks noGrp="1"/>
          </p:cNvSpPr>
          <p:nvPr>
            <p:ph idx="1"/>
          </p:nvPr>
        </p:nvSpPr>
        <p:spPr/>
        <p:txBody>
          <a:bodyPr/>
          <a:lstStyle/>
          <a:p>
            <a:r>
              <a:rPr lang="en-GB" dirty="0" smtClean="0"/>
              <a:t>Serious Game Permits Companies to:</a:t>
            </a:r>
          </a:p>
          <a:p>
            <a:endParaRPr lang="en-GB" dirty="0"/>
          </a:p>
          <a:p>
            <a:pPr marL="914400" lvl="1" indent="-457200">
              <a:buFont typeface="+mj-lt"/>
              <a:buAutoNum type="alphaLcParenR"/>
            </a:pPr>
            <a:r>
              <a:rPr lang="en-GB" dirty="0" smtClean="0"/>
              <a:t>Make the employees feel at home</a:t>
            </a:r>
          </a:p>
          <a:p>
            <a:pPr marL="914400" lvl="1" indent="-457200">
              <a:buFont typeface="+mj-lt"/>
              <a:buAutoNum type="alphaLcParenR"/>
            </a:pPr>
            <a:r>
              <a:rPr lang="en-GB" dirty="0" smtClean="0"/>
              <a:t>Complete the formation of the employees</a:t>
            </a:r>
          </a:p>
          <a:p>
            <a:pPr marL="914400" lvl="1" indent="-457200">
              <a:buFont typeface="+mj-lt"/>
              <a:buAutoNum type="alphaLcParenR"/>
            </a:pPr>
            <a:r>
              <a:rPr lang="en-GB" dirty="0" smtClean="0"/>
              <a:t>Help its employees in the understanding of the business</a:t>
            </a:r>
          </a:p>
          <a:p>
            <a:pPr marL="914400" lvl="1" indent="-457200">
              <a:buFont typeface="+mj-lt"/>
              <a:buAutoNum type="alphaLcParenR"/>
            </a:pPr>
            <a:endParaRPr lang="en-GB"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31" y="636958"/>
            <a:ext cx="1406768" cy="1313478"/>
          </a:xfrm>
          <a:prstGeom prst="rect">
            <a:avLst/>
          </a:prstGeom>
        </p:spPr>
      </p:pic>
    </p:spTree>
    <p:extLst>
      <p:ext uri="{BB962C8B-B14F-4D97-AF65-F5344CB8AC3E}">
        <p14:creationId xmlns:p14="http://schemas.microsoft.com/office/powerpoint/2010/main" val="3153511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17827"/>
            <a:ext cx="4699392" cy="994172"/>
          </a:xfrm>
        </p:spPr>
        <p:txBody>
          <a:bodyPr>
            <a:normAutofit fontScale="90000"/>
          </a:bodyPr>
          <a:lstStyle/>
          <a:p>
            <a:r>
              <a:rPr lang="en-US" dirty="0" smtClean="0"/>
              <a:t>Your smartphone becomes your pawn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World of </a:t>
            </a:r>
            <a:r>
              <a:rPr lang="en-US" dirty="0" err="1" smtClean="0"/>
              <a:t>Yo</a:t>
            </a:r>
            <a:r>
              <a:rPr lang="en-US" dirty="0" smtClean="0"/>
              <a:t>-Ho</a:t>
            </a:r>
          </a:p>
          <a:p>
            <a:r>
              <a:rPr lang="en-US" dirty="0" smtClean="0"/>
              <a:t>A board game in the universe of piracy </a:t>
            </a:r>
          </a:p>
          <a:p>
            <a:pPr marL="0" indent="0">
              <a:buNone/>
            </a:pPr>
            <a:r>
              <a:rPr lang="en-US" dirty="0" smtClean="0"/>
              <a:t>where your smartphone becomes the ship</a:t>
            </a:r>
          </a:p>
          <a:p>
            <a:pPr marL="0" indent="0">
              <a:buNone/>
            </a:pPr>
            <a:endParaRPr lang="en-US" dirty="0" smtClean="0"/>
          </a:p>
          <a:p>
            <a:r>
              <a:rPr lang="en-US" dirty="0" smtClean="0"/>
              <a:t>Increasing dimensionality – Virtual embracing Reality</a:t>
            </a:r>
          </a:p>
          <a:p>
            <a:pPr marL="0" indent="0">
              <a:buNone/>
            </a:pPr>
            <a:endParaRPr lang="en-US" dirty="0"/>
          </a:p>
          <a:p>
            <a:r>
              <a:rPr lang="en-US" dirty="0" smtClean="0"/>
              <a:t>Helps companies to get a better visual, bigger picture of their projects</a:t>
            </a:r>
          </a:p>
          <a:p>
            <a:r>
              <a:rPr lang="en-US" dirty="0" smtClean="0"/>
              <a:t>Example : EDF</a:t>
            </a:r>
          </a:p>
          <a:p>
            <a:endParaRPr lang="en-US" dirty="0"/>
          </a:p>
        </p:txBody>
      </p:sp>
      <p:pic>
        <p:nvPicPr>
          <p:cNvPr id="5" name="Picture 4"/>
          <p:cNvPicPr>
            <a:picLocks noChangeAspect="1"/>
          </p:cNvPicPr>
          <p:nvPr/>
        </p:nvPicPr>
        <p:blipFill>
          <a:blip r:embed="rId2"/>
          <a:stretch>
            <a:fillRect/>
          </a:stretch>
        </p:blipFill>
        <p:spPr>
          <a:xfrm>
            <a:off x="5418786" y="172725"/>
            <a:ext cx="3597609" cy="2400149"/>
          </a:xfrm>
          <a:prstGeom prst="rect">
            <a:avLst/>
          </a:prstGeom>
        </p:spPr>
      </p:pic>
    </p:spTree>
    <p:extLst>
      <p:ext uri="{BB962C8B-B14F-4D97-AF65-F5344CB8AC3E}">
        <p14:creationId xmlns:p14="http://schemas.microsoft.com/office/powerpoint/2010/main" val="3165564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250" y="2612231"/>
            <a:ext cx="6096000" cy="3048000"/>
          </a:xfrm>
          <a:prstGeom prst="rect">
            <a:avLst/>
          </a:prstGeom>
        </p:spPr>
      </p:pic>
    </p:spTree>
    <p:extLst>
      <p:ext uri="{BB962C8B-B14F-4D97-AF65-F5344CB8AC3E}">
        <p14:creationId xmlns:p14="http://schemas.microsoft.com/office/powerpoint/2010/main" val="2205388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0</TotalTime>
  <Words>851</Words>
  <Application>Microsoft Office PowerPoint</Application>
  <PresentationFormat>Affichage à l'écran (4:3)</PresentationFormat>
  <Paragraphs>169</Paragraphs>
  <Slides>30</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Trebuchet MS</vt:lpstr>
      <vt:lpstr>Wingdings</vt:lpstr>
      <vt:lpstr>Berlin</vt:lpstr>
      <vt:lpstr>Games &amp; Toys</vt:lpstr>
      <vt:lpstr>Introduction</vt:lpstr>
      <vt:lpstr>Présentation PowerPoint</vt:lpstr>
      <vt:lpstr>Games &amp; Toys</vt:lpstr>
      <vt:lpstr>Serious Game</vt:lpstr>
      <vt:lpstr>Serious Game</vt:lpstr>
      <vt:lpstr>Quizz</vt:lpstr>
      <vt:lpstr>Your smartphone becomes your pawn</vt:lpstr>
      <vt:lpstr>Présentation PowerPoint</vt:lpstr>
      <vt:lpstr>Quizz</vt:lpstr>
      <vt:lpstr>Ingress technology</vt:lpstr>
      <vt:lpstr>New trend : Action coordination</vt:lpstr>
      <vt:lpstr>Présentation PowerPoint</vt:lpstr>
      <vt:lpstr>Combining game and science to fight AIDS</vt:lpstr>
      <vt:lpstr>Présentation PowerPoint</vt:lpstr>
      <vt:lpstr>Voice Recognition</vt:lpstr>
      <vt:lpstr>Voice Recognition</vt:lpstr>
      <vt:lpstr>Quiz</vt:lpstr>
      <vt:lpstr>Robotic toys</vt:lpstr>
      <vt:lpstr>Robot</vt:lpstr>
      <vt:lpstr>Quiz</vt:lpstr>
      <vt:lpstr>Quiz</vt:lpstr>
      <vt:lpstr>Présentation PowerPoint</vt:lpstr>
      <vt:lpstr>Présentation PowerPoint</vt:lpstr>
      <vt:lpstr>INDIE game</vt:lpstr>
      <vt:lpstr>The Oculus Rift</vt:lpstr>
      <vt:lpstr>Last video </vt:lpstr>
      <vt:lpstr>Last Quiz </vt:lpstr>
      <vt:lpstr>Conclusion</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Gregoire Dubois</cp:lastModifiedBy>
  <cp:revision>39</cp:revision>
  <dcterms:created xsi:type="dcterms:W3CDTF">2015-10-14T18:08:30Z</dcterms:created>
  <dcterms:modified xsi:type="dcterms:W3CDTF">2015-10-15T00:31:16Z</dcterms:modified>
</cp:coreProperties>
</file>