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57" r:id="rId3"/>
    <p:sldId id="273" r:id="rId4"/>
    <p:sldId id="270" r:id="rId5"/>
    <p:sldId id="274" r:id="rId6"/>
    <p:sldId id="277" r:id="rId7"/>
    <p:sldId id="278" r:id="rId8"/>
    <p:sldId id="262" r:id="rId9"/>
    <p:sldId id="263" r:id="rId10"/>
    <p:sldId id="272" r:id="rId11"/>
    <p:sldId id="264" r:id="rId12"/>
    <p:sldId id="266" r:id="rId13"/>
    <p:sldId id="265" r:id="rId14"/>
    <p:sldId id="268" r:id="rId15"/>
    <p:sldId id="267" r:id="rId16"/>
    <p:sldId id="269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4423" autoAdjust="0"/>
  </p:normalViewPr>
  <p:slideViewPr>
    <p:cSldViewPr>
      <p:cViewPr varScale="1">
        <p:scale>
          <a:sx n="44" d="100"/>
          <a:sy n="44" d="100"/>
        </p:scale>
        <p:origin x="142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39E52-20C0-4961-B886-767D0CDC07B1}" type="datetimeFigureOut">
              <a:rPr lang="fr-FR" smtClean="0"/>
              <a:pPr/>
              <a:t>10/11/2015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7522B-60C0-4EDF-9E2B-016DFA45B46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403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7522B-60C0-4EDF-9E2B-016DFA45B46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2204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Augmented</a:t>
            </a:r>
            <a:r>
              <a:rPr lang="en-US" baseline="0" dirty="0" smtClean="0"/>
              <a:t> reality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7522B-60C0-4EDF-9E2B-016DFA45B463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584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the small RFID chip , Casino increased its inventory by leaps and bounds . The brand uses the radio frequency identification technology for six months in the labeling of his jewelry.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with the aim to optimize inventory control and reduce costs, Carrefour launched four pilot projects, to implant RFID, after two years: gain time for its review during the receipt of goods ( - 57%), Inventory ( - 78%) and return management suppliers ( - 85%).</a:t>
            </a:r>
            <a:endParaRPr lang="fr-FR" dirty="0" smtClean="0"/>
          </a:p>
          <a:p>
            <a:endParaRPr lang="en-US" dirty="0" smtClean="0"/>
          </a:p>
          <a:p>
            <a:r>
              <a:rPr lang="fr-FR" dirty="0" err="1" smtClean="0"/>
              <a:t>Then</a:t>
            </a:r>
            <a:r>
              <a:rPr lang="fr-FR" dirty="0" smtClean="0"/>
              <a:t> a short </a:t>
            </a:r>
            <a:r>
              <a:rPr lang="fr-FR" dirty="0" err="1" smtClean="0"/>
              <a:t>video</a:t>
            </a:r>
            <a:r>
              <a:rPr lang="fr-FR" dirty="0" smtClean="0"/>
              <a:t> about RFID in TESCO (US)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7522B-60C0-4EDF-9E2B-016DFA45B463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836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CF99-7E1E-45BC-BBB3-1A6EAD5813FA}" type="datetimeFigureOut">
              <a:rPr lang="fr-FR" smtClean="0"/>
              <a:pPr/>
              <a:t>10/11/2015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C697-ED17-43FF-B050-568A67F68239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CF99-7E1E-45BC-BBB3-1A6EAD5813FA}" type="datetimeFigureOut">
              <a:rPr lang="fr-FR" smtClean="0"/>
              <a:pPr/>
              <a:t>10/11/2015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C697-ED17-43FF-B050-568A67F6823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CF99-7E1E-45BC-BBB3-1A6EAD5813FA}" type="datetimeFigureOut">
              <a:rPr lang="fr-FR" smtClean="0"/>
              <a:pPr/>
              <a:t>10/11/2015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C697-ED17-43FF-B050-568A67F6823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CF99-7E1E-45BC-BBB3-1A6EAD5813FA}" type="datetimeFigureOut">
              <a:rPr lang="fr-FR" smtClean="0"/>
              <a:pPr/>
              <a:t>10/11/2015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C697-ED17-43FF-B050-568A67F6823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CF99-7E1E-45BC-BBB3-1A6EAD5813FA}" type="datetimeFigureOut">
              <a:rPr lang="fr-FR" smtClean="0"/>
              <a:pPr/>
              <a:t>10/11/2015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C697-ED17-43FF-B050-568A67F68239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CF99-7E1E-45BC-BBB3-1A6EAD5813FA}" type="datetimeFigureOut">
              <a:rPr lang="fr-FR" smtClean="0"/>
              <a:pPr/>
              <a:t>10/11/2015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C697-ED17-43FF-B050-568A67F6823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CF99-7E1E-45BC-BBB3-1A6EAD5813FA}" type="datetimeFigureOut">
              <a:rPr lang="fr-FR" smtClean="0"/>
              <a:pPr/>
              <a:t>10/11/2015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C697-ED17-43FF-B050-568A67F68239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CF99-7E1E-45BC-BBB3-1A6EAD5813FA}" type="datetimeFigureOut">
              <a:rPr lang="fr-FR" smtClean="0"/>
              <a:pPr/>
              <a:t>10/11/2015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C697-ED17-43FF-B050-568A67F6823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CF99-7E1E-45BC-BBB3-1A6EAD5813FA}" type="datetimeFigureOut">
              <a:rPr lang="fr-FR" smtClean="0"/>
              <a:pPr/>
              <a:t>10/11/2015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C697-ED17-43FF-B050-568A67F6823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CF99-7E1E-45BC-BBB3-1A6EAD5813FA}" type="datetimeFigureOut">
              <a:rPr lang="fr-FR" smtClean="0"/>
              <a:pPr/>
              <a:t>10/11/2015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C697-ED17-43FF-B050-568A67F68239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CF99-7E1E-45BC-BBB3-1A6EAD5813FA}" type="datetimeFigureOut">
              <a:rPr lang="fr-FR" smtClean="0"/>
              <a:pPr/>
              <a:t>10/11/2015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C697-ED17-43FF-B050-568A67F6823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A31CF99-7E1E-45BC-BBB3-1A6EAD5813FA}" type="datetimeFigureOut">
              <a:rPr lang="fr-FR" smtClean="0"/>
              <a:pPr/>
              <a:t>10/11/2015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64CC697-ED17-43FF-B050-568A67F68239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latin typeface="Antique Olive" pitchFamily="34" charset="0"/>
              </a:rPr>
              <a:t>Information System in </a:t>
            </a:r>
            <a:r>
              <a:rPr lang="fr-FR" dirty="0" smtClean="0">
                <a:solidFill>
                  <a:srgbClr val="FF0000"/>
                </a:solidFill>
                <a:latin typeface="Antique Olive" pitchFamily="34" charset="0"/>
              </a:rPr>
              <a:t>Hypermarkets</a:t>
            </a:r>
            <a:r>
              <a:rPr lang="fr-FR" dirty="0" smtClean="0">
                <a:latin typeface="Antique Olive" pitchFamily="34" charset="0"/>
              </a:rPr>
              <a:t> </a:t>
            </a:r>
            <a:endParaRPr lang="fr-FR" dirty="0">
              <a:latin typeface="Antique Olive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b="1" dirty="0">
                <a:latin typeface="Antique Olive" pitchFamily="34" charset="0"/>
              </a:rPr>
              <a:t>Mathias Antunes, Thanh-An Nicolas Lê, Marie El Guedj</a:t>
            </a:r>
            <a:endParaRPr lang="fr-FR" sz="1600" dirty="0">
              <a:latin typeface="Antique Olive" pitchFamily="34" charset="0"/>
            </a:endParaRPr>
          </a:p>
          <a:p>
            <a:endParaRPr lang="fr-FR" sz="1600" dirty="0">
              <a:latin typeface="Antique Oliv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301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53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1"/>
          <p:cNvSpPr>
            <a:spLocks noGrp="1"/>
          </p:cNvSpPr>
          <p:nvPr>
            <p:ph idx="1"/>
          </p:nvPr>
        </p:nvSpPr>
        <p:spPr>
          <a:xfrm>
            <a:off x="144016" y="648072"/>
            <a:ext cx="9036496" cy="6237312"/>
          </a:xfrm>
        </p:spPr>
        <p:txBody>
          <a:bodyPr vert="horz" lIns="45720" tIns="45720" rIns="45720" bIns="45720" rtlCol="0">
            <a:normAutofit/>
          </a:bodyPr>
          <a:lstStyle/>
          <a:p>
            <a:pPr marL="285750" marR="64008" indent="-285750">
              <a:buFontTx/>
              <a:buChar char="-"/>
            </a:pPr>
            <a:endParaRPr lang="en-US" sz="2000" b="1" dirty="0">
              <a:solidFill>
                <a:schemeClr val="tx2"/>
              </a:solidFill>
              <a:latin typeface="Antique Olive" pitchFamily="34" charset="0"/>
            </a:endParaRPr>
          </a:p>
          <a:p>
            <a:pPr marL="285750" marR="64008" indent="-285750">
              <a:buFontTx/>
              <a:buChar char="-"/>
            </a:pPr>
            <a:endParaRPr lang="fr-FR" sz="2000" b="1" dirty="0" smtClean="0">
              <a:solidFill>
                <a:schemeClr val="tx2"/>
              </a:solidFill>
              <a:latin typeface="Antique Olive" pitchFamily="34" charset="0"/>
            </a:endParaRPr>
          </a:p>
          <a:p>
            <a:pPr marL="0" marR="64008" indent="0">
              <a:buNone/>
            </a:pPr>
            <a:endParaRPr lang="fr-FR" sz="1800" b="1" dirty="0" smtClean="0">
              <a:solidFill>
                <a:schemeClr val="tx2"/>
              </a:solidFill>
              <a:latin typeface="Antique Olive" pitchFamily="34" charset="0"/>
            </a:endParaRPr>
          </a:p>
        </p:txBody>
      </p:sp>
      <p:sp>
        <p:nvSpPr>
          <p:cNvPr id="8" name="Titre 2"/>
          <p:cNvSpPr>
            <a:spLocks noGrp="1"/>
          </p:cNvSpPr>
          <p:nvPr>
            <p:ph type="title"/>
          </p:nvPr>
        </p:nvSpPr>
        <p:spPr>
          <a:xfrm>
            <a:off x="0" y="-531440"/>
            <a:ext cx="9252520" cy="2276872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fr-FR" sz="3600" dirty="0" smtClean="0">
                <a:latin typeface="Antique Olive" pitchFamily="34" charset="0"/>
              </a:rPr>
              <a:t>Case 6 – </a:t>
            </a:r>
            <a:r>
              <a:rPr lang="en-US" sz="3600" dirty="0"/>
              <a:t>Future Food District </a:t>
            </a:r>
            <a:r>
              <a:rPr lang="en-US" sz="3600" dirty="0" smtClean="0"/>
              <a:t>Concept</a:t>
            </a:r>
            <a:r>
              <a:rPr lang="fr-FR" sz="3600" dirty="0" smtClean="0">
                <a:latin typeface="Antique Olive" pitchFamily="34" charset="0"/>
              </a:rPr>
              <a:t> </a:t>
            </a:r>
            <a:r>
              <a:rPr lang="en-US" sz="3600" dirty="0"/>
              <a:t/>
            </a:r>
            <a:br>
              <a:rPr lang="en-US" sz="3600" dirty="0"/>
            </a:br>
            <a:endParaRPr lang="fr-FR" sz="3600" dirty="0">
              <a:latin typeface="Antique Olive" pitchFamily="34" charset="0"/>
            </a:endParaRPr>
          </a:p>
        </p:txBody>
      </p:sp>
      <p:sp>
        <p:nvSpPr>
          <p:cNvPr id="6" name="Espace réservé du contenu 1"/>
          <p:cNvSpPr txBox="1">
            <a:spLocks/>
          </p:cNvSpPr>
          <p:nvPr/>
        </p:nvSpPr>
        <p:spPr>
          <a:xfrm>
            <a:off x="144016" y="1224136"/>
            <a:ext cx="9036496" cy="623731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64008" indent="0" algn="just">
              <a:buFont typeface="Arial" pitchFamily="34" charset="0"/>
              <a:buNone/>
            </a:pPr>
            <a:endParaRPr lang="en-US" sz="2000" b="1" dirty="0">
              <a:solidFill>
                <a:schemeClr val="tx2"/>
              </a:solidFill>
              <a:latin typeface="Antique Olive" pitchFamily="34" charset="0"/>
            </a:endParaRPr>
          </a:p>
          <a:p>
            <a:pPr marL="0" marR="64008" indent="0" algn="just">
              <a:buNone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  <a:sym typeface="Wingdings" panose="05000000000000000000" pitchFamily="2" charset="2"/>
              </a:rPr>
              <a:t> 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How it works ? </a:t>
            </a:r>
          </a:p>
          <a:p>
            <a:pPr marL="0" marR="64008" indent="0" algn="just">
              <a:buFont typeface="Arial" pitchFamily="34" charset="0"/>
              <a:buNone/>
            </a:pP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The Future Food District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is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using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robots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instead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of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humans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workers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for the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manual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tasks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.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Touching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screens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are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here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to guide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you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for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your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purchases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.</a:t>
            </a:r>
          </a:p>
          <a:p>
            <a:pPr marL="0" marR="64008" indent="0" algn="just">
              <a:buFont typeface="Arial" pitchFamily="34" charset="0"/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0" marR="64008" indent="0" algn="just">
              <a:buNone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  <a:sym typeface="Wingdings" panose="05000000000000000000" pitchFamily="2" charset="2"/>
              </a:rPr>
              <a:t> 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Opportunity ?</a:t>
            </a:r>
          </a:p>
          <a:p>
            <a:pPr marL="0" marR="64008" indent="0" algn="just">
              <a:buFont typeface="Arial" pitchFamily="34" charset="0"/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Improve the experience of the customer when they do their groceries</a:t>
            </a:r>
          </a:p>
          <a:p>
            <a:pPr marL="0" marR="64008" indent="0" algn="just"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0" marR="64008" indent="0" algn="just">
              <a:buNone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  <a:sym typeface="Wingdings" panose="05000000000000000000" pitchFamily="2" charset="2"/>
              </a:rPr>
              <a:t> 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Trends ?</a:t>
            </a:r>
          </a:p>
          <a:p>
            <a:pPr marL="0" marR="64008" indent="0" algn="just">
              <a:buFont typeface="Arial" pitchFamily="34" charset="0"/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- Human Involvement</a:t>
            </a:r>
          </a:p>
        </p:txBody>
      </p:sp>
    </p:spTree>
    <p:extLst>
      <p:ext uri="{BB962C8B-B14F-4D97-AF65-F5344CB8AC3E}">
        <p14:creationId xmlns:p14="http://schemas.microsoft.com/office/powerpoint/2010/main" val="1027933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VIDEO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208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1"/>
          <p:cNvSpPr>
            <a:spLocks noGrp="1"/>
          </p:cNvSpPr>
          <p:nvPr>
            <p:ph idx="1"/>
          </p:nvPr>
        </p:nvSpPr>
        <p:spPr>
          <a:xfrm>
            <a:off x="144016" y="648072"/>
            <a:ext cx="9036496" cy="6237312"/>
          </a:xfrm>
        </p:spPr>
        <p:txBody>
          <a:bodyPr vert="horz" lIns="45720" tIns="45720" rIns="45720" bIns="45720" rtlCol="0">
            <a:normAutofit/>
          </a:bodyPr>
          <a:lstStyle/>
          <a:p>
            <a:pPr marL="285750" marR="64008" indent="-285750">
              <a:buFontTx/>
              <a:buChar char="-"/>
            </a:pPr>
            <a:endParaRPr lang="en-US" sz="2000" b="1" dirty="0">
              <a:solidFill>
                <a:schemeClr val="tx2"/>
              </a:solidFill>
              <a:latin typeface="Antique Olive" pitchFamily="34" charset="0"/>
            </a:endParaRPr>
          </a:p>
          <a:p>
            <a:pPr marL="285750" marR="64008" indent="-285750">
              <a:buFontTx/>
              <a:buChar char="-"/>
            </a:pPr>
            <a:endParaRPr lang="fr-FR" sz="2000" b="1" dirty="0" smtClean="0">
              <a:solidFill>
                <a:schemeClr val="tx2"/>
              </a:solidFill>
              <a:latin typeface="Antique Olive" pitchFamily="34" charset="0"/>
            </a:endParaRPr>
          </a:p>
          <a:p>
            <a:pPr marL="0" marR="64008" indent="0">
              <a:buNone/>
            </a:pPr>
            <a:endParaRPr lang="fr-FR" sz="1800" b="1" dirty="0" smtClean="0">
              <a:solidFill>
                <a:schemeClr val="tx2"/>
              </a:solidFill>
              <a:latin typeface="Antique Olive" pitchFamily="34" charset="0"/>
            </a:endParaRPr>
          </a:p>
        </p:txBody>
      </p:sp>
      <p:sp>
        <p:nvSpPr>
          <p:cNvPr id="8" name="Titre 2"/>
          <p:cNvSpPr>
            <a:spLocks noGrp="1"/>
          </p:cNvSpPr>
          <p:nvPr>
            <p:ph type="title"/>
          </p:nvPr>
        </p:nvSpPr>
        <p:spPr>
          <a:xfrm>
            <a:off x="0" y="-531440"/>
            <a:ext cx="9252520" cy="2276872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fr-FR" sz="3600" dirty="0" smtClean="0">
                <a:latin typeface="Antique Olive" pitchFamily="34" charset="0"/>
              </a:rPr>
              <a:t>Case </a:t>
            </a:r>
            <a:r>
              <a:rPr lang="fr-FR" sz="3600" dirty="0">
                <a:latin typeface="Antique Olive" pitchFamily="34" charset="0"/>
              </a:rPr>
              <a:t>7</a:t>
            </a:r>
            <a:r>
              <a:rPr lang="fr-FR" sz="3600" dirty="0" smtClean="0">
                <a:latin typeface="Antique Olive" pitchFamily="34" charset="0"/>
              </a:rPr>
              <a:t> – RFID</a:t>
            </a:r>
            <a:r>
              <a:rPr lang="en-US" sz="3600" dirty="0"/>
              <a:t/>
            </a:r>
            <a:br>
              <a:rPr lang="en-US" sz="3600" dirty="0"/>
            </a:br>
            <a:endParaRPr lang="fr-FR" sz="3600" dirty="0">
              <a:latin typeface="Antique Olive" pitchFamily="34" charset="0"/>
            </a:endParaRPr>
          </a:p>
        </p:txBody>
      </p:sp>
      <p:sp>
        <p:nvSpPr>
          <p:cNvPr id="6" name="Espace réservé du contenu 1"/>
          <p:cNvSpPr txBox="1">
            <a:spLocks/>
          </p:cNvSpPr>
          <p:nvPr/>
        </p:nvSpPr>
        <p:spPr>
          <a:xfrm>
            <a:off x="144016" y="1224136"/>
            <a:ext cx="9036496" cy="623731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64008" indent="0" algn="just">
              <a:buFont typeface="Arial" pitchFamily="34" charset="0"/>
              <a:buNone/>
            </a:pPr>
            <a:endParaRPr lang="fr-FR" sz="1800" b="1" dirty="0" smtClean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0" marR="64008" indent="0" algn="just">
              <a:buNone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  <a:sym typeface="Wingdings" panose="05000000000000000000" pitchFamily="2" charset="2"/>
              </a:rPr>
              <a:t> 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How it works ? </a:t>
            </a:r>
          </a:p>
          <a:p>
            <a:pPr marL="0" marR="64008" indent="0" algn="just"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Radio-frequency identification (RFID) is a technology to record the presence of an object using radio signals</a:t>
            </a:r>
          </a:p>
          <a:p>
            <a:pPr marL="0" marR="64008" indent="0" algn="just"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0" marR="64008" indent="0" algn="just">
              <a:buNone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  <a:sym typeface="Wingdings" panose="05000000000000000000" pitchFamily="2" charset="2"/>
              </a:rPr>
              <a:t> 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Opportunity ?</a:t>
            </a:r>
          </a:p>
          <a:p>
            <a:pPr marL="0" marR="64008" indent="0" algn="just"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To optimize inventory control and reduce costs</a:t>
            </a:r>
          </a:p>
          <a:p>
            <a:pPr marL="0" marR="64008" indent="0" algn="just"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To prevent expensive products to be stolen</a:t>
            </a:r>
          </a:p>
          <a:p>
            <a:pPr marL="0" marR="64008" indent="0" algn="just"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0" marR="64008" indent="0" algn="just">
              <a:buNone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  <a:sym typeface="Wingdings" panose="05000000000000000000" pitchFamily="2" charset="2"/>
              </a:rPr>
              <a:t> 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Trends ?</a:t>
            </a:r>
          </a:p>
          <a:p>
            <a:pPr marL="0" marR="64008" indent="0" algn="just"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Trend 4: Increasing dimensionality</a:t>
            </a:r>
          </a:p>
          <a:p>
            <a:pPr marL="0" marR="64008" indent="0" algn="just">
              <a:buFont typeface="Arial" pitchFamily="34" charset="0"/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718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476672"/>
            <a:ext cx="8229600" cy="4876800"/>
          </a:xfrm>
        </p:spPr>
        <p:txBody>
          <a:bodyPr/>
          <a:lstStyle/>
          <a:p>
            <a:r>
              <a:rPr lang="fr-FR" dirty="0" smtClean="0"/>
              <a:t>VIDEO TESCO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1"/>
          <p:cNvSpPr>
            <a:spLocks noGrp="1"/>
          </p:cNvSpPr>
          <p:nvPr>
            <p:ph idx="1"/>
          </p:nvPr>
        </p:nvSpPr>
        <p:spPr>
          <a:xfrm>
            <a:off x="144016" y="648072"/>
            <a:ext cx="9036496" cy="6237312"/>
          </a:xfrm>
        </p:spPr>
        <p:txBody>
          <a:bodyPr vert="horz" lIns="45720" tIns="45720" rIns="45720" bIns="45720" rtlCol="0">
            <a:normAutofit/>
          </a:bodyPr>
          <a:lstStyle/>
          <a:p>
            <a:pPr marL="285750" marR="64008" indent="-285750">
              <a:buFontTx/>
              <a:buChar char="-"/>
            </a:pPr>
            <a:endParaRPr lang="en-US" sz="2000" b="1" dirty="0">
              <a:solidFill>
                <a:schemeClr val="tx2"/>
              </a:solidFill>
              <a:latin typeface="Antique Olive" pitchFamily="34" charset="0"/>
            </a:endParaRPr>
          </a:p>
          <a:p>
            <a:pPr marL="285750" marR="64008" indent="-285750">
              <a:buFontTx/>
              <a:buChar char="-"/>
            </a:pPr>
            <a:endParaRPr lang="fr-FR" sz="2000" b="1" dirty="0" smtClean="0">
              <a:solidFill>
                <a:schemeClr val="tx2"/>
              </a:solidFill>
              <a:latin typeface="Antique Olive" pitchFamily="34" charset="0"/>
            </a:endParaRPr>
          </a:p>
          <a:p>
            <a:pPr marL="0" marR="64008" indent="0">
              <a:buNone/>
            </a:pPr>
            <a:endParaRPr lang="fr-FR" sz="1800" b="1" dirty="0" smtClean="0">
              <a:solidFill>
                <a:schemeClr val="tx2"/>
              </a:solidFill>
              <a:latin typeface="Antique Olive" pitchFamily="34" charset="0"/>
            </a:endParaRPr>
          </a:p>
        </p:txBody>
      </p:sp>
      <p:sp>
        <p:nvSpPr>
          <p:cNvPr id="8" name="Titre 2"/>
          <p:cNvSpPr>
            <a:spLocks noGrp="1"/>
          </p:cNvSpPr>
          <p:nvPr>
            <p:ph type="title"/>
          </p:nvPr>
        </p:nvSpPr>
        <p:spPr>
          <a:xfrm>
            <a:off x="0" y="-531440"/>
            <a:ext cx="9252520" cy="2276872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fr-FR" sz="3600" dirty="0" smtClean="0">
                <a:latin typeface="Antique Olive" pitchFamily="34" charset="0"/>
              </a:rPr>
              <a:t>Case 8 – Future RFID</a:t>
            </a:r>
            <a:r>
              <a:rPr lang="en-US" sz="3600" dirty="0"/>
              <a:t/>
            </a:r>
            <a:br>
              <a:rPr lang="en-US" sz="3600" dirty="0"/>
            </a:br>
            <a:endParaRPr lang="fr-FR" sz="3600" dirty="0">
              <a:latin typeface="Antique Olive" pitchFamily="34" charset="0"/>
            </a:endParaRPr>
          </a:p>
        </p:txBody>
      </p:sp>
      <p:sp>
        <p:nvSpPr>
          <p:cNvPr id="6" name="Espace réservé du contenu 1"/>
          <p:cNvSpPr txBox="1">
            <a:spLocks/>
          </p:cNvSpPr>
          <p:nvPr/>
        </p:nvSpPr>
        <p:spPr>
          <a:xfrm>
            <a:off x="144016" y="1224136"/>
            <a:ext cx="9036496" cy="623731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64008" indent="0" algn="just">
              <a:buFont typeface="Arial" pitchFamily="34" charset="0"/>
              <a:buNone/>
            </a:pPr>
            <a:endParaRPr lang="fr-FR" sz="1800" b="1" dirty="0" smtClean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0" marR="64008" indent="0" algn="just">
              <a:buNone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  <a:sym typeface="Wingdings" panose="05000000000000000000" pitchFamily="2" charset="2"/>
              </a:rPr>
              <a:t> 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How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it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Works ?</a:t>
            </a:r>
          </a:p>
          <a:p>
            <a:pPr marL="0" marR="64008" indent="0" algn="just"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terminal directly scan each item in the basket thanks to the reading of RFID of these product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</a:t>
            </a:r>
          </a:p>
          <a:p>
            <a:pPr marL="0" marR="64008" indent="0" algn="just">
              <a:buFont typeface="Arial" pitchFamily="34" charset="0"/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0" marR="64008" indent="0" algn="just">
              <a:buNone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  <a:sym typeface="Wingdings" panose="05000000000000000000" pitchFamily="2" charset="2"/>
              </a:rPr>
              <a:t> 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Opportunity ?</a:t>
            </a:r>
          </a:p>
          <a:p>
            <a:pPr marL="0" marR="64008" indent="0" algn="just"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The objective is to minimize time spend in desk</a:t>
            </a:r>
          </a:p>
          <a:p>
            <a:pPr marL="0" marR="64008" indent="0" algn="just"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It also permit to avoid human error</a:t>
            </a:r>
          </a:p>
          <a:p>
            <a:pPr marL="0" marR="64008" indent="0" algn="just"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0" marR="64008" indent="0" algn="just">
              <a:buNone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  <a:sym typeface="Wingdings" panose="05000000000000000000" pitchFamily="2" charset="2"/>
              </a:rPr>
              <a:t> 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Trends ?</a:t>
            </a:r>
          </a:p>
          <a:p>
            <a:pPr marL="0" marR="64008" indent="0"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Trend8: decrease human evolvement</a:t>
            </a:r>
            <a:b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</a:b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0" marR="64008" indent="0" algn="just">
              <a:buFont typeface="Arial" pitchFamily="34" charset="0"/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430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48680"/>
            <a:ext cx="8229600" cy="4876800"/>
          </a:xfrm>
        </p:spPr>
        <p:txBody>
          <a:bodyPr/>
          <a:lstStyle/>
          <a:p>
            <a:r>
              <a:rPr lang="fr-FR" dirty="0" smtClean="0"/>
              <a:t>VIDEO </a:t>
            </a:r>
            <a:r>
              <a:rPr lang="fr-FR" dirty="0" smtClean="0"/>
              <a:t>FUTURE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fr-FR" sz="4800" dirty="0">
                <a:latin typeface="Antique Olive" pitchFamily="34" charset="0"/>
              </a:rPr>
              <a:t>Problems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27504" y="1556792"/>
            <a:ext cx="8969032" cy="4525963"/>
          </a:xfrm>
        </p:spPr>
        <p:txBody>
          <a:bodyPr vert="horz" lIns="45720" rIns="45720">
            <a:normAutofit fontScale="92500" lnSpcReduction="10000"/>
          </a:bodyPr>
          <a:lstStyle/>
          <a:p>
            <a:pPr marL="285750" marR="64008" indent="-285750">
              <a:buFontTx/>
              <a:buChar char="-"/>
            </a:pPr>
            <a:r>
              <a:rPr lang="fr-FR" sz="20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Customer </a:t>
            </a:r>
            <a:r>
              <a:rPr lang="fr-FR" sz="20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time is </a:t>
            </a:r>
            <a:r>
              <a:rPr lang="fr-FR" sz="20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limited</a:t>
            </a:r>
          </a:p>
          <a:p>
            <a:pPr marL="285750" marR="64008" indent="-285750">
              <a:buFontTx/>
              <a:buChar char="-"/>
            </a:pPr>
            <a:endParaRPr lang="fr-FR" sz="2000" b="1" dirty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285750" marR="64008" indent="-285750">
              <a:buFontTx/>
              <a:buChar char="-"/>
            </a:pPr>
            <a:r>
              <a:rPr lang="fr-FR" sz="20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Need</a:t>
            </a:r>
            <a:r>
              <a:rPr lang="fr-FR" sz="20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to </a:t>
            </a:r>
            <a:r>
              <a:rPr lang="fr-FR" sz="20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get</a:t>
            </a:r>
            <a:r>
              <a:rPr lang="fr-FR" sz="20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</a:t>
            </a:r>
            <a:r>
              <a:rPr lang="fr-FR" sz="20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market</a:t>
            </a:r>
            <a:r>
              <a:rPr lang="fr-FR" sz="20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</a:t>
            </a:r>
            <a:r>
              <a:rPr lang="fr-FR" sz="20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share</a:t>
            </a:r>
            <a:r>
              <a:rPr lang="fr-FR" sz="20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, </a:t>
            </a:r>
            <a:r>
              <a:rPr lang="fr-FR" sz="20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increase</a:t>
            </a:r>
            <a:r>
              <a:rPr lang="fr-FR" sz="20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sales</a:t>
            </a:r>
          </a:p>
          <a:p>
            <a:pPr marL="0" marR="64008" indent="0">
              <a:buNone/>
            </a:pPr>
            <a:endParaRPr lang="fr-FR" sz="2000" b="1" dirty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285750" marR="64008" indent="-285750">
              <a:buFontTx/>
              <a:buChar char="-"/>
            </a:pPr>
            <a:r>
              <a:rPr lang="fr-FR" sz="20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Evolve</a:t>
            </a:r>
            <a:r>
              <a:rPr lang="fr-FR" sz="20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</a:t>
            </a:r>
            <a:r>
              <a:rPr lang="fr-FR" sz="2000" b="1" dirty="0" err="1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with</a:t>
            </a:r>
            <a:r>
              <a:rPr lang="fr-FR" sz="20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the </a:t>
            </a:r>
            <a:r>
              <a:rPr lang="fr-FR" sz="2000" b="1" dirty="0" err="1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market</a:t>
            </a:r>
            <a:r>
              <a:rPr lang="fr-FR" sz="20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, </a:t>
            </a:r>
            <a:r>
              <a:rPr lang="fr-FR" sz="2000" b="1" dirty="0" err="1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with</a:t>
            </a:r>
            <a:r>
              <a:rPr lang="fr-FR" sz="20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</a:t>
            </a:r>
            <a:r>
              <a:rPr lang="fr-FR" sz="2000" b="1" dirty="0" err="1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customers</a:t>
            </a:r>
            <a:r>
              <a:rPr lang="fr-FR" sz="20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</a:t>
            </a:r>
            <a:r>
              <a:rPr lang="fr-FR" sz="20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way</a:t>
            </a:r>
            <a:r>
              <a:rPr lang="fr-FR" sz="20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of life, </a:t>
            </a:r>
            <a:r>
              <a:rPr lang="fr-FR" sz="20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constraints</a:t>
            </a:r>
            <a:r>
              <a:rPr lang="fr-FR" sz="20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and expectations</a:t>
            </a:r>
          </a:p>
          <a:p>
            <a:pPr marL="285750" marR="64008" indent="-285750">
              <a:buFontTx/>
              <a:buChar char="-"/>
            </a:pPr>
            <a:endParaRPr lang="fr-FR" sz="2000" b="1" dirty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285750" marR="64008" indent="-285750">
              <a:buFontTx/>
              <a:buChar char="-"/>
            </a:pPr>
            <a:r>
              <a:rPr lang="fr-FR" sz="2000" b="1" dirty="0" err="1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Stay</a:t>
            </a:r>
            <a:r>
              <a:rPr lang="fr-FR" sz="20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</a:t>
            </a:r>
            <a:r>
              <a:rPr lang="fr-FR" sz="20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attractive</a:t>
            </a:r>
          </a:p>
          <a:p>
            <a:pPr marL="285750" marR="64008" indent="-285750">
              <a:buFontTx/>
              <a:buChar char="-"/>
            </a:pPr>
            <a:endParaRPr lang="fr-FR" sz="2000" b="1" dirty="0">
              <a:solidFill>
                <a:schemeClr val="tx2"/>
              </a:solidFill>
              <a:latin typeface="Antique Olive" pitchFamily="34" charset="0"/>
            </a:endParaRPr>
          </a:p>
          <a:p>
            <a:pPr marL="285750" marR="64008" indent="-285750">
              <a:buFontTx/>
              <a:buChar char="-"/>
            </a:pPr>
            <a:r>
              <a:rPr lang="en-US" sz="21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Products traceability</a:t>
            </a:r>
          </a:p>
          <a:p>
            <a:pPr marL="285750" marR="64008" indent="-285750">
              <a:buFontTx/>
              <a:buChar char="-"/>
            </a:pPr>
            <a:endParaRPr lang="en-US" sz="2100" b="1" dirty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285750" marR="64008" indent="-285750">
              <a:buFontTx/>
              <a:buChar char="-"/>
            </a:pPr>
            <a:r>
              <a:rPr lang="en-US" sz="21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Stocks optimization</a:t>
            </a:r>
          </a:p>
          <a:p>
            <a:pPr marL="0" marR="64008" indent="0">
              <a:buNone/>
            </a:pPr>
            <a:endParaRPr lang="en-US" sz="2100" b="1" dirty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285750" marR="64008" indent="-285750">
              <a:buFontTx/>
              <a:buChar char="-"/>
            </a:pPr>
            <a:r>
              <a:rPr lang="fr-FR" sz="21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Theft </a:t>
            </a:r>
            <a:r>
              <a:rPr lang="fr-FR" sz="21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problem</a:t>
            </a:r>
            <a:endParaRPr lang="fr-FR" sz="2100" b="1" dirty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0" marR="64008" indent="0">
              <a:buNone/>
            </a:pPr>
            <a:endParaRPr lang="fr-FR" sz="2000" b="1" dirty="0">
              <a:solidFill>
                <a:schemeClr val="tx2"/>
              </a:solidFill>
              <a:latin typeface="Antique Olive" pitchFamily="34" charset="0"/>
            </a:endParaRPr>
          </a:p>
          <a:p>
            <a:pPr marL="0" marR="64008" indent="0">
              <a:buNone/>
            </a:pPr>
            <a:endParaRPr lang="fr-FR" sz="2000" b="1" dirty="0">
              <a:solidFill>
                <a:schemeClr val="tx2"/>
              </a:solidFill>
              <a:latin typeface="Antique Olive" pitchFamily="34" charset="0"/>
            </a:endParaRPr>
          </a:p>
          <a:p>
            <a:pPr marL="0" marR="64008" indent="0">
              <a:buNone/>
            </a:pPr>
            <a:endParaRPr lang="fr-FR" sz="2000" b="1" dirty="0">
              <a:solidFill>
                <a:schemeClr val="tx2"/>
              </a:solidFill>
              <a:latin typeface="Antique Olive" pitchFamily="34" charset="0"/>
            </a:endParaRPr>
          </a:p>
          <a:p>
            <a:pPr marL="0" marR="64008" indent="0">
              <a:buNone/>
            </a:pPr>
            <a:endParaRPr lang="fr-FR" sz="2000" b="1" dirty="0">
              <a:solidFill>
                <a:schemeClr val="tx2"/>
              </a:solidFill>
              <a:latin typeface="Antique Olive" pitchFamily="34" charset="0"/>
            </a:endParaRPr>
          </a:p>
          <a:p>
            <a:pPr marL="0" marR="64008" indent="0">
              <a:buNone/>
            </a:pPr>
            <a:endParaRPr lang="fr-FR" sz="2000" b="1" dirty="0">
              <a:solidFill>
                <a:schemeClr val="tx2"/>
              </a:solidFill>
              <a:latin typeface="Antique Olive" pitchFamily="34" charset="0"/>
            </a:endParaRPr>
          </a:p>
          <a:p>
            <a:pPr marL="0" marR="64008" indent="0">
              <a:buNone/>
            </a:pPr>
            <a:endParaRPr lang="fr-FR" sz="2000" b="1" dirty="0">
              <a:solidFill>
                <a:schemeClr val="tx2"/>
              </a:solidFill>
              <a:latin typeface="Antique Oliv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579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1"/>
          <p:cNvSpPr>
            <a:spLocks noGrp="1"/>
          </p:cNvSpPr>
          <p:nvPr>
            <p:ph idx="1"/>
          </p:nvPr>
        </p:nvSpPr>
        <p:spPr>
          <a:xfrm>
            <a:off x="107504" y="620688"/>
            <a:ext cx="9036496" cy="6237312"/>
          </a:xfrm>
        </p:spPr>
        <p:txBody>
          <a:bodyPr vert="horz" lIns="45720" tIns="45720" rIns="45720" bIns="45720" rtlCol="0">
            <a:normAutofit/>
          </a:bodyPr>
          <a:lstStyle/>
          <a:p>
            <a:pPr marL="285750" marR="64008" indent="-285750" algn="just">
              <a:buFontTx/>
              <a:buChar char="-"/>
            </a:pPr>
            <a:endParaRPr lang="en-US" sz="2000" b="1" dirty="0">
              <a:solidFill>
                <a:schemeClr val="tx2"/>
              </a:solidFill>
              <a:latin typeface="Antique Olive" pitchFamily="34" charset="0"/>
            </a:endParaRPr>
          </a:p>
          <a:p>
            <a:pPr marL="285750" marR="64008" indent="-285750" algn="just">
              <a:buFontTx/>
              <a:buChar char="-"/>
            </a:pPr>
            <a:endParaRPr lang="fr-FR" sz="2000" b="1" dirty="0" smtClean="0">
              <a:solidFill>
                <a:schemeClr val="tx2"/>
              </a:solidFill>
              <a:latin typeface="Antique Olive" pitchFamily="34" charset="0"/>
            </a:endParaRPr>
          </a:p>
          <a:p>
            <a:pPr marL="0" marR="64008" indent="0" algn="just">
              <a:buNone/>
            </a:pPr>
            <a:endParaRPr lang="fr-FR" sz="1800" b="1" dirty="0" smtClean="0">
              <a:solidFill>
                <a:schemeClr val="tx2"/>
              </a:solidFill>
              <a:latin typeface="Antique Olive" pitchFamily="34" charset="0"/>
            </a:endParaRPr>
          </a:p>
          <a:p>
            <a:pPr marL="0" marR="64008" indent="0" algn="just">
              <a:buNone/>
            </a:pP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  <a:sym typeface="Wingdings" panose="05000000000000000000" pitchFamily="2" charset="2"/>
              </a:rPr>
              <a:t> 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How it works ? (video)</a:t>
            </a:r>
          </a:p>
          <a:p>
            <a:pPr marL="0" marR="64008" indent="0" algn="just">
              <a:buNone/>
            </a:pPr>
            <a:endParaRPr lang="fr-FR" sz="1800" b="1" dirty="0" smtClean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285750" marR="64008" indent="-285750" algn="just">
              <a:buFontTx/>
              <a:buChar char="-"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D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igital in-store maps</a:t>
            </a:r>
          </a:p>
          <a:p>
            <a:pPr marL="285750" marR="64008" indent="-285750" algn="just">
              <a:buFontTx/>
              <a:buChar char="-"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P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roduct search and location</a:t>
            </a:r>
          </a:p>
          <a:p>
            <a:pPr marL="285750" marR="64008" indent="-285750" algn="just">
              <a:buFontTx/>
              <a:buChar char="-"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I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n-store navigation 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285750" marR="64008" indent="-285750" algn="just">
              <a:buFontTx/>
              <a:buChar char="-"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G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eo-targeted offers.</a:t>
            </a:r>
          </a:p>
          <a:p>
            <a:pPr marL="0" marR="64008" indent="0" algn="just"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0" marR="64008" indent="0" algn="just"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  <a:sym typeface="Wingdings" panose="05000000000000000000" pitchFamily="2" charset="2"/>
              </a:rPr>
              <a:t> 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Opportunity ?</a:t>
            </a:r>
          </a:p>
          <a:p>
            <a:pPr marL="0" marR="64008" indent="0" algn="just"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285750" marR="64008" indent="-285750" algn="just">
              <a:buFontTx/>
              <a:buChar char="-"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Consumer acceptance : ease of use</a:t>
            </a:r>
          </a:p>
          <a:p>
            <a:pPr marL="285750" marR="64008" indent="-285750" algn="just">
              <a:buFontTx/>
              <a:buChar char="-"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Increase customer satisfaction</a:t>
            </a:r>
          </a:p>
          <a:p>
            <a:pPr marL="285750" marR="64008" indent="-285750" algn="just">
              <a:buFontTx/>
              <a:buChar char="-"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  <a:sym typeface="Wingdings" panose="05000000000000000000" pitchFamily="2" charset="2"/>
              </a:rPr>
              <a:t>Increase basket size</a:t>
            </a:r>
          </a:p>
          <a:p>
            <a:pPr marL="285750" marR="64008" indent="-285750" algn="just">
              <a:buFontTx/>
              <a:buChar char="-"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  <a:sym typeface="Wingdings" panose="05000000000000000000" pitchFamily="2" charset="2"/>
              </a:rPr>
              <a:t>Get information on customer behavior</a:t>
            </a:r>
          </a:p>
          <a:p>
            <a:pPr marL="285750" marR="64008" indent="-285750" algn="just">
              <a:buFontTx/>
              <a:buChar char="-"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  <a:sym typeface="Wingdings" panose="05000000000000000000" pitchFamily="2" charset="2"/>
              </a:rPr>
              <a:t>Adapted to the market evolution</a:t>
            </a:r>
          </a:p>
          <a:p>
            <a:pPr marL="0" marR="64008" indent="0" algn="just">
              <a:buNone/>
            </a:pPr>
            <a:endParaRPr lang="en-US" sz="1800" b="1" dirty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</p:txBody>
      </p:sp>
      <p:sp>
        <p:nvSpPr>
          <p:cNvPr id="8" name="Titre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fr-FR" sz="4400" dirty="0" smtClean="0">
                <a:latin typeface="Antique Olive" pitchFamily="34" charset="0"/>
              </a:rPr>
              <a:t>Case 1 - Aisle411</a:t>
            </a:r>
            <a:endParaRPr lang="fr-FR" sz="4400" dirty="0">
              <a:latin typeface="Antique Olive" pitchFamily="34" charset="0"/>
            </a:endParaRPr>
          </a:p>
        </p:txBody>
      </p:sp>
      <p:pic>
        <p:nvPicPr>
          <p:cNvPr id="1028" name="Picture 4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988840"/>
            <a:ext cx="3424099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6489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649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1"/>
          <p:cNvSpPr>
            <a:spLocks noGrp="1"/>
          </p:cNvSpPr>
          <p:nvPr>
            <p:ph idx="1"/>
          </p:nvPr>
        </p:nvSpPr>
        <p:spPr>
          <a:xfrm>
            <a:off x="107504" y="476672"/>
            <a:ext cx="9036496" cy="6237312"/>
          </a:xfrm>
        </p:spPr>
        <p:txBody>
          <a:bodyPr vert="horz" lIns="45720" tIns="45720" rIns="45720" bIns="45720" rtlCol="0">
            <a:normAutofit/>
          </a:bodyPr>
          <a:lstStyle/>
          <a:p>
            <a:pPr marL="285750" marR="64008" indent="-285750">
              <a:buFontTx/>
              <a:buChar char="-"/>
            </a:pPr>
            <a:endParaRPr lang="en-US" sz="2000" b="1" dirty="0">
              <a:solidFill>
                <a:schemeClr val="tx2"/>
              </a:solidFill>
              <a:latin typeface="Antique Olive" pitchFamily="34" charset="0"/>
            </a:endParaRPr>
          </a:p>
          <a:p>
            <a:pPr marL="285750" marR="64008" indent="-285750">
              <a:buFontTx/>
              <a:buChar char="-"/>
            </a:pPr>
            <a:endParaRPr lang="fr-FR" sz="2000" b="1" dirty="0" smtClean="0">
              <a:solidFill>
                <a:schemeClr val="tx2"/>
              </a:solidFill>
              <a:latin typeface="Antique Olive" pitchFamily="34" charset="0"/>
            </a:endParaRPr>
          </a:p>
          <a:p>
            <a:pPr marL="0" marR="64008" indent="0">
              <a:buNone/>
            </a:pPr>
            <a:endParaRPr lang="fr-FR" sz="1800" b="1" dirty="0" smtClean="0">
              <a:solidFill>
                <a:schemeClr val="tx2"/>
              </a:solidFill>
              <a:latin typeface="Antique Olive" pitchFamily="34" charset="0"/>
            </a:endParaRPr>
          </a:p>
        </p:txBody>
      </p:sp>
      <p:sp>
        <p:nvSpPr>
          <p:cNvPr id="8" name="Titre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fr-FR" sz="4400" dirty="0" smtClean="0">
                <a:latin typeface="Antique Olive" pitchFamily="34" charset="0"/>
              </a:rPr>
              <a:t>Case 2 – </a:t>
            </a:r>
            <a:r>
              <a:rPr lang="en-US" sz="4400" dirty="0" smtClean="0"/>
              <a:t>QueVision at Kroger</a:t>
            </a:r>
            <a:endParaRPr lang="fr-FR" sz="4400" dirty="0">
              <a:latin typeface="Antique Olive" pitchFamily="34" charset="0"/>
            </a:endParaRPr>
          </a:p>
        </p:txBody>
      </p:sp>
      <p:sp>
        <p:nvSpPr>
          <p:cNvPr id="6" name="Espace réservé du contenu 1"/>
          <p:cNvSpPr txBox="1">
            <a:spLocks/>
          </p:cNvSpPr>
          <p:nvPr/>
        </p:nvSpPr>
        <p:spPr>
          <a:xfrm>
            <a:off x="216025" y="476672"/>
            <a:ext cx="8035957" cy="597666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64008" indent="-285750" algn="just">
              <a:buFontTx/>
              <a:buChar char="-"/>
            </a:pPr>
            <a:endParaRPr lang="en-US" sz="2000" b="1" dirty="0" smtClean="0">
              <a:solidFill>
                <a:schemeClr val="tx2"/>
              </a:solidFill>
              <a:latin typeface="Antique Olive" pitchFamily="34" charset="0"/>
            </a:endParaRPr>
          </a:p>
          <a:p>
            <a:pPr marL="285750" marR="64008" indent="-285750" algn="just">
              <a:buFontTx/>
              <a:buChar char="-"/>
            </a:pPr>
            <a:endParaRPr lang="fr-FR" sz="2000" b="1" dirty="0" smtClean="0">
              <a:solidFill>
                <a:schemeClr val="tx2"/>
              </a:solidFill>
              <a:latin typeface="Antique Olive" pitchFamily="34" charset="0"/>
            </a:endParaRPr>
          </a:p>
          <a:p>
            <a:pPr marL="0" marR="64008" indent="0" algn="just">
              <a:buFont typeface="Arial" pitchFamily="34" charset="0"/>
              <a:buNone/>
            </a:pPr>
            <a:endParaRPr lang="fr-FR" sz="1800" b="1" dirty="0" smtClean="0">
              <a:solidFill>
                <a:schemeClr val="tx2"/>
              </a:solidFill>
              <a:latin typeface="Antique Olive" pitchFamily="34" charset="0"/>
            </a:endParaRPr>
          </a:p>
          <a:p>
            <a:pPr marL="0" marR="64008" indent="0" algn="just">
              <a:buFont typeface="Arial" pitchFamily="34" charset="0"/>
              <a:buNone/>
            </a:pP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  <a:sym typeface="Wingdings" panose="05000000000000000000" pitchFamily="2" charset="2"/>
              </a:rPr>
              <a:t> 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How it works ? </a:t>
            </a:r>
          </a:p>
          <a:p>
            <a:pPr marL="0" marR="64008" indent="0" algn="just">
              <a:buFont typeface="Arial" pitchFamily="34" charset="0"/>
              <a:buNone/>
            </a:pPr>
            <a:endParaRPr lang="fr-FR" sz="1800" b="1" dirty="0" smtClean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285750" marR="64008" indent="-285750" algn="just">
              <a:buFontTx/>
              <a:buChar char="-"/>
            </a:pPr>
            <a:r>
              <a:rPr lang="fr-FR" sz="18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I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nfrared </a:t>
            </a:r>
            <a:r>
              <a:rPr lang="fr-FR" sz="18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sensors over store 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doors</a:t>
            </a: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285750" marR="64008" indent="-285750" algn="just">
              <a:buFontTx/>
              <a:buChar char="-"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Cash registers</a:t>
            </a:r>
          </a:p>
          <a:p>
            <a:pPr marL="285750" marR="64008" indent="-285750" algn="just">
              <a:buFontTx/>
              <a:buChar char="-"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Screen that shows how checkout lines </a:t>
            </a:r>
          </a:p>
          <a:p>
            <a:pPr marL="0" marR="64008" indent="0" algn="just">
              <a:buNone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are moving</a:t>
            </a:r>
          </a:p>
          <a:p>
            <a:pPr marL="0" marR="64008" indent="0" algn="just">
              <a:buNone/>
            </a:pPr>
            <a:endParaRPr lang="en-US" sz="1800" b="1" dirty="0">
              <a:solidFill>
                <a:schemeClr val="bg1">
                  <a:lumMod val="50000"/>
                </a:schemeClr>
              </a:solidFill>
              <a:latin typeface="Antique Olive" pitchFamily="34" charset="0"/>
              <a:sym typeface="Wingdings" panose="05000000000000000000" pitchFamily="2" charset="2"/>
            </a:endParaRPr>
          </a:p>
          <a:p>
            <a:pPr marL="0" marR="64008" indent="0" algn="just">
              <a:buNone/>
            </a:pPr>
            <a:endParaRPr lang="en-US" sz="1800" b="1" dirty="0">
              <a:solidFill>
                <a:schemeClr val="bg1">
                  <a:lumMod val="50000"/>
                </a:schemeClr>
              </a:solidFill>
              <a:latin typeface="Antique Olive" pitchFamily="34" charset="0"/>
              <a:sym typeface="Wingdings" panose="05000000000000000000" pitchFamily="2" charset="2"/>
            </a:endParaRPr>
          </a:p>
          <a:p>
            <a:pPr marL="0" marR="64008" indent="0" algn="just"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  <a:sym typeface="Wingdings" panose="05000000000000000000" pitchFamily="2" charset="2"/>
              </a:rPr>
              <a:t>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Opportunity ?</a:t>
            </a:r>
          </a:p>
          <a:p>
            <a:pPr marL="285750" marR="64008" indent="-285750" algn="just">
              <a:buFontTx/>
              <a:buChar char="-"/>
            </a:pPr>
            <a:endParaRPr lang="en-US" sz="1800" b="1" dirty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285750" marR="64008" indent="-285750" algn="just">
              <a:buFontTx/>
              <a:buChar char="-"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Get real time data : evaluate the number of units of shoppers in line and their average wait of time</a:t>
            </a:r>
          </a:p>
          <a:p>
            <a:pPr marL="285750" marR="64008" indent="-285750" algn="just">
              <a:buFontTx/>
              <a:buChar char="-"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Ease of use for managers</a:t>
            </a:r>
          </a:p>
          <a:p>
            <a:pPr marL="285750" marR="64008" indent="-285750" algn="just">
              <a:buFontTx/>
              <a:buChar char="-"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Increase customer satisfaction : warn managers in order to regulate the number of open registers, limit waiting time</a:t>
            </a:r>
          </a:p>
          <a:p>
            <a:pPr marL="285750" marR="64008" indent="-285750" algn="just">
              <a:buFontTx/>
              <a:buChar char="-"/>
            </a:pPr>
            <a:endParaRPr lang="en-US" sz="1800" b="1" dirty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0" marR="64008" indent="0" algn="just"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</p:txBody>
      </p:sp>
      <p:pic>
        <p:nvPicPr>
          <p:cNvPr id="7" name="Picture 2" descr="Kroger's QueVision system includes a display that keeps customers and store staff informed about how checkout lines are moving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700808"/>
            <a:ext cx="2952328" cy="1968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722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1"/>
          <p:cNvSpPr>
            <a:spLocks noGrp="1"/>
          </p:cNvSpPr>
          <p:nvPr>
            <p:ph idx="1"/>
          </p:nvPr>
        </p:nvSpPr>
        <p:spPr>
          <a:xfrm>
            <a:off x="107504" y="476672"/>
            <a:ext cx="9036496" cy="6237312"/>
          </a:xfrm>
        </p:spPr>
        <p:txBody>
          <a:bodyPr vert="horz" lIns="45720" tIns="45720" rIns="45720" bIns="45720" rtlCol="0">
            <a:normAutofit/>
          </a:bodyPr>
          <a:lstStyle/>
          <a:p>
            <a:pPr marL="285750" marR="64008" indent="-285750">
              <a:buFontTx/>
              <a:buChar char="-"/>
            </a:pPr>
            <a:endParaRPr lang="en-US" sz="2000" b="1" dirty="0">
              <a:solidFill>
                <a:schemeClr val="tx2"/>
              </a:solidFill>
              <a:latin typeface="Antique Olive" pitchFamily="34" charset="0"/>
            </a:endParaRPr>
          </a:p>
          <a:p>
            <a:pPr marL="285750" marR="64008" indent="-285750">
              <a:buFontTx/>
              <a:buChar char="-"/>
            </a:pPr>
            <a:endParaRPr lang="fr-FR" sz="2000" b="1" dirty="0" smtClean="0">
              <a:solidFill>
                <a:schemeClr val="tx2"/>
              </a:solidFill>
              <a:latin typeface="Antique Olive" pitchFamily="34" charset="0"/>
            </a:endParaRPr>
          </a:p>
          <a:p>
            <a:pPr marL="0" marR="64008" indent="0">
              <a:buNone/>
            </a:pPr>
            <a:endParaRPr lang="fr-FR" sz="1800" b="1" dirty="0" smtClean="0">
              <a:solidFill>
                <a:schemeClr val="tx2"/>
              </a:solidFill>
              <a:latin typeface="Antique Olive" pitchFamily="34" charset="0"/>
            </a:endParaRPr>
          </a:p>
        </p:txBody>
      </p:sp>
      <p:sp>
        <p:nvSpPr>
          <p:cNvPr id="8" name="Titre 2"/>
          <p:cNvSpPr>
            <a:spLocks noGrp="1"/>
          </p:cNvSpPr>
          <p:nvPr>
            <p:ph type="title"/>
          </p:nvPr>
        </p:nvSpPr>
        <p:spPr>
          <a:xfrm>
            <a:off x="144016" y="44624"/>
            <a:ext cx="10188624" cy="1143000"/>
          </a:xfr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fr-FR" sz="3800" dirty="0" smtClean="0">
                <a:latin typeface="Antique Olive" pitchFamily="34" charset="0"/>
              </a:rPr>
              <a:t>Case 3 – </a:t>
            </a:r>
            <a:r>
              <a:rPr lang="en-US" sz="3800" dirty="0" smtClean="0"/>
              <a:t>Sainsbury’s checkout application</a:t>
            </a:r>
            <a:endParaRPr lang="fr-FR" sz="3800" dirty="0">
              <a:latin typeface="Antique Olive" pitchFamily="34" charset="0"/>
            </a:endParaRPr>
          </a:p>
        </p:txBody>
      </p:sp>
      <p:sp>
        <p:nvSpPr>
          <p:cNvPr id="6" name="Espace réservé du contenu 1"/>
          <p:cNvSpPr txBox="1">
            <a:spLocks/>
          </p:cNvSpPr>
          <p:nvPr/>
        </p:nvSpPr>
        <p:spPr>
          <a:xfrm>
            <a:off x="216025" y="1124744"/>
            <a:ext cx="8035957" cy="597666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64008" indent="0" algn="just">
              <a:buFont typeface="Arial" pitchFamily="34" charset="0"/>
              <a:buNone/>
            </a:pPr>
            <a:endParaRPr lang="fr-FR" sz="1800" b="1" dirty="0" smtClean="0">
              <a:solidFill>
                <a:schemeClr val="tx2"/>
              </a:solidFill>
              <a:latin typeface="Antique Olive" pitchFamily="34" charset="0"/>
            </a:endParaRPr>
          </a:p>
          <a:p>
            <a:pPr marL="0" marR="64008" indent="0" algn="just">
              <a:buFont typeface="Arial" pitchFamily="34" charset="0"/>
              <a:buNone/>
            </a:pP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  <a:sym typeface="Wingdings" panose="05000000000000000000" pitchFamily="2" charset="2"/>
              </a:rPr>
              <a:t> 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How it works ? </a:t>
            </a:r>
          </a:p>
          <a:p>
            <a:pPr marL="0" marR="64008" indent="0" algn="just">
              <a:buFont typeface="Arial" pitchFamily="34" charset="0"/>
              <a:buNone/>
            </a:pPr>
            <a:endParaRPr lang="fr-FR" sz="1800" b="1" dirty="0" smtClean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285750" marR="64008" indent="-285750" algn="just">
              <a:buFontTx/>
              <a:buChar char="-"/>
            </a:pP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Selecting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item on the application</a:t>
            </a:r>
          </a:p>
          <a:p>
            <a:pPr marL="285750" marR="64008" indent="-285750" algn="just">
              <a:buFontTx/>
              <a:buChar char="-"/>
            </a:pP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Pick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up items in the stores</a:t>
            </a:r>
            <a:endParaRPr lang="fr-FR" sz="1800" b="1" dirty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285750" marR="64008" indent="-285750" algn="just">
              <a:buFontTx/>
              <a:buChar char="-"/>
            </a:pP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Paying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on mobile phone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0" marR="64008" indent="0" algn="just"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Antique Olive" pitchFamily="34" charset="0"/>
              <a:sym typeface="Wingdings" panose="05000000000000000000" pitchFamily="2" charset="2"/>
            </a:endParaRPr>
          </a:p>
          <a:p>
            <a:pPr marL="0" marR="64008" indent="0" algn="just">
              <a:buNone/>
            </a:pPr>
            <a:endParaRPr lang="en-US" sz="1800" b="1" dirty="0">
              <a:solidFill>
                <a:schemeClr val="bg1">
                  <a:lumMod val="50000"/>
                </a:schemeClr>
              </a:solidFill>
              <a:latin typeface="Antique Olive" pitchFamily="34" charset="0"/>
              <a:sym typeface="Wingdings" panose="05000000000000000000" pitchFamily="2" charset="2"/>
            </a:endParaRPr>
          </a:p>
          <a:p>
            <a:pPr marL="0" marR="64008" indent="0" algn="just"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  <a:sym typeface="Wingdings" panose="05000000000000000000" pitchFamily="2" charset="2"/>
              </a:rPr>
              <a:t>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Opportunity ?</a:t>
            </a:r>
          </a:p>
          <a:p>
            <a:pPr marL="285750" marR="64008" indent="-285750" algn="just">
              <a:buFontTx/>
              <a:buChar char="-"/>
            </a:pPr>
            <a:endParaRPr lang="en-US" sz="1800" b="1" dirty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285750" marR="64008" indent="-285750" algn="just">
              <a:buFontTx/>
              <a:buChar char="-"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Earning time: customer satisfaction and expectations </a:t>
            </a:r>
          </a:p>
          <a:p>
            <a:pPr marL="285750" marR="64008" indent="-285750" algn="just">
              <a:buFontTx/>
              <a:buChar char="-"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Increase capacity of checking out in a store</a:t>
            </a:r>
          </a:p>
          <a:p>
            <a:pPr marL="285750" marR="64008" indent="-285750" algn="just">
              <a:buFontTx/>
              <a:buChar char="-"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</p:txBody>
      </p:sp>
      <p:pic>
        <p:nvPicPr>
          <p:cNvPr id="3074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772816"/>
            <a:ext cx="3154179" cy="2196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128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1"/>
          <p:cNvSpPr>
            <a:spLocks noGrp="1"/>
          </p:cNvSpPr>
          <p:nvPr>
            <p:ph idx="1"/>
          </p:nvPr>
        </p:nvSpPr>
        <p:spPr>
          <a:xfrm>
            <a:off x="216024" y="-459432"/>
            <a:ext cx="9036496" cy="6237312"/>
          </a:xfrm>
        </p:spPr>
        <p:txBody>
          <a:bodyPr vert="horz" lIns="45720" tIns="45720" rIns="45720" bIns="45720" rtlCol="0">
            <a:normAutofit/>
          </a:bodyPr>
          <a:lstStyle/>
          <a:p>
            <a:pPr marL="285750" marR="64008" indent="-285750" algn="just">
              <a:buFontTx/>
              <a:buChar char="-"/>
            </a:pPr>
            <a:endParaRPr lang="en-US" sz="2000" b="1" dirty="0">
              <a:solidFill>
                <a:schemeClr val="tx2"/>
              </a:solidFill>
              <a:latin typeface="Antique Olive" pitchFamily="34" charset="0"/>
            </a:endParaRPr>
          </a:p>
          <a:p>
            <a:pPr marL="285750" marR="64008" indent="-285750" algn="just">
              <a:buFontTx/>
              <a:buChar char="-"/>
            </a:pPr>
            <a:endParaRPr lang="fr-FR" sz="2000" b="1" dirty="0" smtClean="0">
              <a:solidFill>
                <a:schemeClr val="tx2"/>
              </a:solidFill>
              <a:latin typeface="Antique Olive" pitchFamily="34" charset="0"/>
            </a:endParaRPr>
          </a:p>
          <a:p>
            <a:pPr marL="0" marR="64008" indent="0" algn="just">
              <a:buNone/>
            </a:pPr>
            <a:endParaRPr lang="fr-FR" sz="1800" b="1" dirty="0" smtClean="0">
              <a:solidFill>
                <a:schemeClr val="tx2"/>
              </a:solidFill>
              <a:latin typeface="Antique Olive" pitchFamily="34" charset="0"/>
            </a:endParaRPr>
          </a:p>
          <a:p>
            <a:pPr marL="0" marR="64008" indent="0" algn="just"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0" marR="64008" indent="0" algn="just">
              <a:buNone/>
            </a:pPr>
            <a:endParaRPr lang="en-US" sz="1800" b="1" dirty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0" marR="64008" indent="0" algn="just">
              <a:buNone/>
            </a:pPr>
            <a:endParaRPr lang="en-US" sz="1800" b="1" dirty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0" marR="64008" indent="0" algn="just"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  <a:sym typeface="Wingdings" panose="05000000000000000000" pitchFamily="2" charset="2"/>
              </a:rPr>
              <a:t> 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Trends ?</a:t>
            </a:r>
          </a:p>
          <a:p>
            <a:pPr marL="0" marR="64008" indent="0" algn="just"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R="64008" algn="just">
              <a:buFontTx/>
              <a:buChar char="-"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Customer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buying 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hierarchy: convenience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R="64008" algn="just">
              <a:buFontTx/>
              <a:buChar char="-"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Listening / Communication</a:t>
            </a:r>
          </a:p>
          <a:p>
            <a:pPr marR="64008" algn="just">
              <a:buFontTx/>
              <a:buChar char="-"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Increasing transparency</a:t>
            </a:r>
          </a:p>
          <a:p>
            <a:pPr marR="64008" algn="just">
              <a:buFontTx/>
              <a:buChar char="-"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Customer expectation: new experience of shopping</a:t>
            </a:r>
          </a:p>
          <a:p>
            <a:pPr marR="64008" algn="just">
              <a:buFontTx/>
              <a:buChar char="-"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Decrease human involvement</a:t>
            </a:r>
          </a:p>
        </p:txBody>
      </p:sp>
      <p:sp>
        <p:nvSpPr>
          <p:cNvPr id="8" name="Titre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fr-FR" sz="4400" dirty="0" smtClean="0">
                <a:latin typeface="Antique Olive" pitchFamily="34" charset="0"/>
              </a:rPr>
              <a:t>Cases 1 &amp; 2</a:t>
            </a:r>
            <a:endParaRPr lang="fr-FR" sz="4400" dirty="0">
              <a:latin typeface="Antique Olive" pitchFamily="34" charset="0"/>
            </a:endParaRPr>
          </a:p>
        </p:txBody>
      </p:sp>
      <p:pic>
        <p:nvPicPr>
          <p:cNvPr id="6" name="Picture 4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81128"/>
            <a:ext cx="250222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Kroger's QueVision system includes a display that keeps customers and store staff informed about how checkout lines are moving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560912"/>
            <a:ext cx="2052228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897052"/>
            <a:ext cx="3154179" cy="2196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0993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1"/>
          <p:cNvSpPr>
            <a:spLocks noGrp="1"/>
          </p:cNvSpPr>
          <p:nvPr>
            <p:ph idx="1"/>
          </p:nvPr>
        </p:nvSpPr>
        <p:spPr>
          <a:xfrm>
            <a:off x="144016" y="648072"/>
            <a:ext cx="9036496" cy="6237312"/>
          </a:xfrm>
        </p:spPr>
        <p:txBody>
          <a:bodyPr vert="horz" lIns="45720" tIns="45720" rIns="45720" bIns="45720" rtlCol="0">
            <a:normAutofit/>
          </a:bodyPr>
          <a:lstStyle/>
          <a:p>
            <a:pPr marL="285750" marR="64008" indent="-285750">
              <a:buFontTx/>
              <a:buChar char="-"/>
            </a:pPr>
            <a:endParaRPr lang="en-US" sz="2000" b="1" dirty="0">
              <a:solidFill>
                <a:schemeClr val="tx2"/>
              </a:solidFill>
              <a:latin typeface="Antique Olive" pitchFamily="34" charset="0"/>
            </a:endParaRPr>
          </a:p>
          <a:p>
            <a:pPr marL="285750" marR="64008" indent="-285750">
              <a:buFontTx/>
              <a:buChar char="-"/>
            </a:pPr>
            <a:endParaRPr lang="fr-FR" sz="2000" b="1" dirty="0" smtClean="0">
              <a:solidFill>
                <a:schemeClr val="tx2"/>
              </a:solidFill>
              <a:latin typeface="Antique Olive" pitchFamily="34" charset="0"/>
            </a:endParaRPr>
          </a:p>
          <a:p>
            <a:pPr marL="0" marR="64008" indent="0">
              <a:buNone/>
            </a:pPr>
            <a:endParaRPr lang="fr-FR" sz="1800" b="1" dirty="0" smtClean="0">
              <a:solidFill>
                <a:schemeClr val="tx2"/>
              </a:solidFill>
              <a:latin typeface="Antique Olive" pitchFamily="34" charset="0"/>
            </a:endParaRPr>
          </a:p>
        </p:txBody>
      </p:sp>
      <p:sp>
        <p:nvSpPr>
          <p:cNvPr id="8" name="Titre 2"/>
          <p:cNvSpPr>
            <a:spLocks noGrp="1"/>
          </p:cNvSpPr>
          <p:nvPr>
            <p:ph type="title"/>
          </p:nvPr>
        </p:nvSpPr>
        <p:spPr>
          <a:xfrm>
            <a:off x="0" y="-531440"/>
            <a:ext cx="9252520" cy="2276872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fr-FR" sz="3600" dirty="0" smtClean="0">
                <a:latin typeface="Antique Olive" pitchFamily="34" charset="0"/>
              </a:rPr>
              <a:t>Case 4 – </a:t>
            </a:r>
            <a:r>
              <a:rPr lang="en-US" sz="3600" dirty="0"/>
              <a:t>Tesco’s Groceries Google Glass App</a:t>
            </a:r>
            <a:br>
              <a:rPr lang="en-US" sz="3600" dirty="0"/>
            </a:br>
            <a:endParaRPr lang="fr-FR" sz="3600" dirty="0">
              <a:latin typeface="Antique Olive" pitchFamily="34" charset="0"/>
            </a:endParaRPr>
          </a:p>
        </p:txBody>
      </p:sp>
      <p:sp>
        <p:nvSpPr>
          <p:cNvPr id="6" name="Espace réservé du contenu 1"/>
          <p:cNvSpPr txBox="1">
            <a:spLocks/>
          </p:cNvSpPr>
          <p:nvPr/>
        </p:nvSpPr>
        <p:spPr>
          <a:xfrm>
            <a:off x="144016" y="648072"/>
            <a:ext cx="9036496" cy="623731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64008" indent="0" algn="just">
              <a:buNone/>
            </a:pPr>
            <a:endParaRPr lang="en-US" sz="2000" b="1" dirty="0" smtClean="0">
              <a:solidFill>
                <a:schemeClr val="tx2"/>
              </a:solidFill>
              <a:latin typeface="Antique Olive" pitchFamily="34" charset="0"/>
            </a:endParaRPr>
          </a:p>
          <a:p>
            <a:pPr marL="285750" marR="64008" indent="-285750" algn="just">
              <a:buFontTx/>
              <a:buChar char="-"/>
            </a:pPr>
            <a:endParaRPr lang="fr-FR" sz="2000" b="1" dirty="0" smtClean="0">
              <a:solidFill>
                <a:schemeClr val="tx2"/>
              </a:solidFill>
              <a:latin typeface="Antique Olive" pitchFamily="34" charset="0"/>
            </a:endParaRPr>
          </a:p>
          <a:p>
            <a:pPr marL="0" marR="64008" indent="0" algn="just">
              <a:buFont typeface="Arial" pitchFamily="34" charset="0"/>
              <a:buNone/>
            </a:pPr>
            <a:endParaRPr lang="fr-FR" sz="1800" b="1" dirty="0" smtClean="0">
              <a:solidFill>
                <a:schemeClr val="tx2"/>
              </a:solidFill>
              <a:latin typeface="Antique Olive" pitchFamily="34" charset="0"/>
            </a:endParaRPr>
          </a:p>
          <a:p>
            <a:pPr marL="0" marR="64008" indent="0" algn="just">
              <a:buNone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  <a:sym typeface="Wingdings" panose="05000000000000000000" pitchFamily="2" charset="2"/>
              </a:rPr>
              <a:t> 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How it works ? </a:t>
            </a:r>
          </a:p>
          <a:p>
            <a:pPr marL="0" marR="64008" indent="0" algn="just">
              <a:buFont typeface="Arial" pitchFamily="34" charset="0"/>
              <a:buNone/>
            </a:pP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The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app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on 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your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Google Glass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allows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you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to scan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products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or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access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the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products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you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want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in a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database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display by the glasses.</a:t>
            </a:r>
          </a:p>
          <a:p>
            <a:pPr marL="0" marR="64008" indent="0" algn="just">
              <a:buFont typeface="Arial" pitchFamily="34" charset="0"/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0" marR="64008" indent="0" algn="just">
              <a:buNone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  <a:sym typeface="Wingdings" panose="05000000000000000000" pitchFamily="2" charset="2"/>
              </a:rPr>
              <a:t> 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Opportunity ?</a:t>
            </a:r>
          </a:p>
          <a:p>
            <a:pPr marL="0" marR="64008" indent="0" algn="just">
              <a:buFont typeface="Arial" pitchFamily="34" charset="0"/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Do your groceries easily when in stores or do it from home whenever you need it.</a:t>
            </a:r>
          </a:p>
          <a:p>
            <a:pPr marL="0" marR="64008" indent="0" algn="just"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0" marR="64008" indent="0" algn="just">
              <a:buNone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  <a:sym typeface="Wingdings" panose="05000000000000000000" pitchFamily="2" charset="2"/>
              </a:rPr>
              <a:t> 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Trends ?</a:t>
            </a:r>
          </a:p>
          <a:p>
            <a:pPr marL="0" marR="64008" indent="0" algn="just">
              <a:buFont typeface="Arial" pitchFamily="34" charset="0"/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-Customer Expectation</a:t>
            </a:r>
          </a:p>
          <a:p>
            <a:pPr marL="0" marR="64008" indent="0" algn="just">
              <a:buFont typeface="Arial" pitchFamily="34" charset="0"/>
              <a:buNone/>
            </a:pPr>
            <a:endParaRPr lang="en-US" sz="1800" b="1" dirty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0" marR="64008" indent="0" algn="just">
              <a:buFont typeface="Arial" pitchFamily="34" charset="0"/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0" marR="64008" indent="0" algn="just">
              <a:buNone/>
            </a:pPr>
            <a:r>
              <a:rPr lang="en-US" sz="1800" dirty="0"/>
              <a:t>https://vimeo.com/100180149</a:t>
            </a:r>
          </a:p>
          <a:p>
            <a:pPr marL="0" marR="64008" indent="0" algn="just">
              <a:buFont typeface="Arial" pitchFamily="34" charset="0"/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537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1"/>
          <p:cNvSpPr>
            <a:spLocks noGrp="1"/>
          </p:cNvSpPr>
          <p:nvPr>
            <p:ph idx="1"/>
          </p:nvPr>
        </p:nvSpPr>
        <p:spPr>
          <a:xfrm>
            <a:off x="144016" y="648072"/>
            <a:ext cx="9036496" cy="6237312"/>
          </a:xfrm>
        </p:spPr>
        <p:txBody>
          <a:bodyPr vert="horz" lIns="45720" tIns="45720" rIns="45720" bIns="45720" rtlCol="0">
            <a:normAutofit/>
          </a:bodyPr>
          <a:lstStyle/>
          <a:p>
            <a:pPr marL="285750" marR="64008" indent="-285750">
              <a:buFontTx/>
              <a:buChar char="-"/>
            </a:pPr>
            <a:endParaRPr lang="en-US" sz="2000" b="1" dirty="0">
              <a:solidFill>
                <a:schemeClr val="tx2"/>
              </a:solidFill>
              <a:latin typeface="Antique Olive" pitchFamily="34" charset="0"/>
            </a:endParaRPr>
          </a:p>
          <a:p>
            <a:pPr marL="285750" marR="64008" indent="-285750">
              <a:buFontTx/>
              <a:buChar char="-"/>
            </a:pPr>
            <a:endParaRPr lang="fr-FR" sz="2000" b="1" dirty="0" smtClean="0">
              <a:solidFill>
                <a:schemeClr val="tx2"/>
              </a:solidFill>
              <a:latin typeface="Antique Olive" pitchFamily="34" charset="0"/>
            </a:endParaRPr>
          </a:p>
          <a:p>
            <a:pPr marL="0" marR="64008" indent="0">
              <a:buNone/>
            </a:pPr>
            <a:endParaRPr lang="fr-FR" sz="1800" b="1" dirty="0" smtClean="0">
              <a:solidFill>
                <a:schemeClr val="tx2"/>
              </a:solidFill>
              <a:latin typeface="Antique Olive" pitchFamily="34" charset="0"/>
            </a:endParaRPr>
          </a:p>
        </p:txBody>
      </p:sp>
      <p:sp>
        <p:nvSpPr>
          <p:cNvPr id="8" name="Titre 2"/>
          <p:cNvSpPr>
            <a:spLocks noGrp="1"/>
          </p:cNvSpPr>
          <p:nvPr>
            <p:ph type="title"/>
          </p:nvPr>
        </p:nvSpPr>
        <p:spPr>
          <a:xfrm>
            <a:off x="0" y="-531440"/>
            <a:ext cx="9252520" cy="2276872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fr-FR" sz="3600" dirty="0" smtClean="0">
                <a:latin typeface="Antique Olive" pitchFamily="34" charset="0"/>
              </a:rPr>
              <a:t>Case 5 – </a:t>
            </a:r>
            <a:r>
              <a:rPr lang="en-US" sz="3600" dirty="0"/>
              <a:t>Yihaodian</a:t>
            </a:r>
            <a:br>
              <a:rPr lang="en-US" sz="3600" dirty="0"/>
            </a:br>
            <a:endParaRPr lang="fr-FR" sz="3600" dirty="0">
              <a:latin typeface="Antique Olive" pitchFamily="34" charset="0"/>
            </a:endParaRPr>
          </a:p>
        </p:txBody>
      </p:sp>
      <p:sp>
        <p:nvSpPr>
          <p:cNvPr id="6" name="Espace réservé du contenu 1"/>
          <p:cNvSpPr txBox="1">
            <a:spLocks/>
          </p:cNvSpPr>
          <p:nvPr/>
        </p:nvSpPr>
        <p:spPr>
          <a:xfrm>
            <a:off x="144016" y="1224136"/>
            <a:ext cx="9036496" cy="623731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64008" indent="0" algn="just">
              <a:buFont typeface="Arial" pitchFamily="34" charset="0"/>
              <a:buNone/>
            </a:pPr>
            <a:endParaRPr lang="fr-FR" sz="1800" b="1" dirty="0" smtClean="0">
              <a:solidFill>
                <a:schemeClr val="tx2"/>
              </a:solidFill>
              <a:latin typeface="Antique Olive" pitchFamily="34" charset="0"/>
            </a:endParaRPr>
          </a:p>
          <a:p>
            <a:pPr marL="0" marR="64008" indent="0" algn="just">
              <a:buNone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  <a:sym typeface="Wingdings" panose="05000000000000000000" pitchFamily="2" charset="2"/>
              </a:rPr>
              <a:t> 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How it works ? </a:t>
            </a:r>
          </a:p>
          <a:p>
            <a:pPr marL="0" marR="64008" indent="0" algn="just">
              <a:buFont typeface="Arial" pitchFamily="34" charset="0"/>
              <a:buNone/>
            </a:pP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An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app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on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your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phone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enables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you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to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locate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the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virtual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stores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around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you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and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with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your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phone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you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order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the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products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like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a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physical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</a:t>
            </a:r>
            <a:r>
              <a:rPr lang="fr-FR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grocery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store.</a:t>
            </a:r>
          </a:p>
          <a:p>
            <a:pPr marL="0" marR="64008" indent="0" algn="just">
              <a:buFont typeface="Arial" pitchFamily="34" charset="0"/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0" marR="64008" indent="0" algn="just">
              <a:buNone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  <a:sym typeface="Wingdings" panose="05000000000000000000" pitchFamily="2" charset="2"/>
              </a:rPr>
              <a:t> 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Opportunity ?</a:t>
            </a:r>
          </a:p>
          <a:p>
            <a:pPr marL="0" marR="64008" indent="0" algn="just">
              <a:buFont typeface="Arial" pitchFamily="34" charset="0"/>
              <a:buNone/>
            </a:pPr>
            <a:r>
              <a:rPr lang="en-US" sz="1800" b="1" dirty="0" err="1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Avoinding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 to queue, the crowd…</a:t>
            </a:r>
          </a:p>
          <a:p>
            <a:pPr marL="0" marR="64008" indent="0" algn="just">
              <a:buNone/>
            </a:pP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Antique Olive" pitchFamily="34" charset="0"/>
            </a:endParaRPr>
          </a:p>
          <a:p>
            <a:pPr marL="0" marR="64008" indent="0" algn="just">
              <a:buNone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  <a:sym typeface="Wingdings" panose="05000000000000000000" pitchFamily="2" charset="2"/>
              </a:rPr>
              <a:t> 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Trends ?</a:t>
            </a:r>
          </a:p>
          <a:p>
            <a:pPr marR="64008" algn="just">
              <a:buFontTx/>
              <a:buChar char="-"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Human involvement</a:t>
            </a:r>
          </a:p>
          <a:p>
            <a:pPr marR="64008" algn="just">
              <a:buFontTx/>
              <a:buChar char="-"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ntique Olive" pitchFamily="34" charset="0"/>
              </a:rPr>
              <a:t>Boundary Breakdown</a:t>
            </a:r>
          </a:p>
        </p:txBody>
      </p:sp>
    </p:spTree>
    <p:extLst>
      <p:ext uri="{BB962C8B-B14F-4D97-AF65-F5344CB8AC3E}">
        <p14:creationId xmlns:p14="http://schemas.microsoft.com/office/powerpoint/2010/main" val="10883454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297</TotalTime>
  <Words>593</Words>
  <Application>Microsoft Office PowerPoint</Application>
  <PresentationFormat>On-screen Show (4:3)</PresentationFormat>
  <Paragraphs>158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Antique Olive</vt:lpstr>
      <vt:lpstr>Arial</vt:lpstr>
      <vt:lpstr>Calibri</vt:lpstr>
      <vt:lpstr>Wingdings</vt:lpstr>
      <vt:lpstr>Clarté</vt:lpstr>
      <vt:lpstr>Information System in Hypermarkets </vt:lpstr>
      <vt:lpstr>Problems</vt:lpstr>
      <vt:lpstr>Case 1 - Aisle411</vt:lpstr>
      <vt:lpstr>PowerPoint Presentation</vt:lpstr>
      <vt:lpstr>Case 2 – QueVision at Kroger</vt:lpstr>
      <vt:lpstr>Case 3 – Sainsbury’s checkout application</vt:lpstr>
      <vt:lpstr>Cases 1 &amp; 2</vt:lpstr>
      <vt:lpstr>Case 4 – Tesco’s Groceries Google Glass App </vt:lpstr>
      <vt:lpstr>Case 5 – Yihaodian </vt:lpstr>
      <vt:lpstr>PowerPoint Presentation</vt:lpstr>
      <vt:lpstr>Case 6 – Future Food District Concept  </vt:lpstr>
      <vt:lpstr>VIDEO</vt:lpstr>
      <vt:lpstr>Case 7 – RFID </vt:lpstr>
      <vt:lpstr>PowerPoint Presentation</vt:lpstr>
      <vt:lpstr>Case 8 – Future RFID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System in Hypermarkets</dc:title>
  <dc:creator>melguedj</dc:creator>
  <cp:lastModifiedBy>GOETHALS Frank</cp:lastModifiedBy>
  <cp:revision>26</cp:revision>
  <dcterms:created xsi:type="dcterms:W3CDTF">2015-10-28T12:33:51Z</dcterms:created>
  <dcterms:modified xsi:type="dcterms:W3CDTF">2015-11-10T19:47:35Z</dcterms:modified>
</cp:coreProperties>
</file>