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2" y="8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17059-4C47-4881-98F6-BB6E2E86A1E6}" type="datetimeFigureOut">
              <a:rPr lang="en-ZA" smtClean="0"/>
              <a:t>2016/12/02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6CB6A-D526-4E33-972C-F4438A367E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880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12088826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660314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6401025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60" y="2130426"/>
            <a:ext cx="5892033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60" y="3733800"/>
            <a:ext cx="5892033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40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5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3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7"/>
            <a:ext cx="105142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80" y="1681163"/>
            <a:ext cx="5157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80" y="2505075"/>
            <a:ext cx="51571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38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65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93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5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427"/>
            <a:ext cx="617139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9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0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5" y="365125"/>
            <a:ext cx="262855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2" y="365125"/>
            <a:ext cx="773329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2" y="-30478"/>
            <a:ext cx="12088825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12190413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12190413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12190413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5621365"/>
            <a:ext cx="11072958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609521" y="4463568"/>
            <a:ext cx="1107295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644" y="273051"/>
            <a:ext cx="731424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3681505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006672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353522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353522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74" y="1901952"/>
            <a:ext cx="3169507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174" y="3273552"/>
            <a:ext cx="3169507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6644" y="381000"/>
            <a:ext cx="7415835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3681505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06672" y="3221207"/>
            <a:ext cx="3017520" cy="1059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353522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353522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7" y="1905000"/>
            <a:ext cx="3169507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174" y="3276600"/>
            <a:ext cx="3169507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99110" y="137160"/>
            <a:ext cx="11824701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12409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74340" y="6312409"/>
            <a:ext cx="4641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12409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7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246D-F345-44AA-A725-A88365FB5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2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2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3238-A960-4425-8A77-48C237FB94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5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qoWXA-RK_g&amp;t=8s" TargetMode="External"/><Relationship Id="rId3" Type="http://schemas.openxmlformats.org/officeDocument/2006/relationships/hyperlink" Target="Hassen_Kajee_19738943_Video1.mp4" TargetMode="External"/><Relationship Id="rId7" Type="http://schemas.openxmlformats.org/officeDocument/2006/relationships/hyperlink" Target="Hassen_Kajee_DownloadByFrank3.mp4" TargetMode="External"/><Relationship Id="rId2" Type="http://schemas.openxmlformats.org/officeDocument/2006/relationships/hyperlink" Target="https://www.youtube.com/watch?v=lSbtpXMA3KE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H_ZJQqv6uAQ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assen_Kajee_DownloadByFrank2.mp4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youtube.com/watch?v=ewyTGmAIGgo" TargetMode="External"/><Relationship Id="rId9" Type="http://schemas.openxmlformats.org/officeDocument/2006/relationships/hyperlink" Target="Hassen_Kajee_DownloadByFrank4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Digital innovations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Retail market</a:t>
            </a:r>
            <a:endParaRPr lang="en-ZA" dirty="0"/>
          </a:p>
        </p:txBody>
      </p:sp>
      <p:pic>
        <p:nvPicPr>
          <p:cNvPr id="1026" name="Picture 2" descr="C:\Users\10004440\AppData\Local\Microsoft\Windows\Temporary Internet Files\Content.IE5\G0S3Z9RY\sgi01a201409121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72" y="6019801"/>
            <a:ext cx="83385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22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298" y="292100"/>
            <a:ext cx="571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en-US" sz="3600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TRIZ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Eliminate Contradictions, Technology 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Customer needs to Shop for groceries but does not want 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Customer needs to stop at garage for Milk and Bread, but does not want 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Things needed at the same time(Groceries + Relaxation on couch or socializing </a:t>
            </a:r>
            <a:r>
              <a:rPr lang="en-US" sz="1600" dirty="0" err="1" smtClean="0">
                <a:solidFill>
                  <a:prstClr val="black"/>
                </a:solidFill>
              </a:rPr>
              <a:t>etc</a:t>
            </a:r>
            <a:r>
              <a:rPr lang="en-US" sz="1600" dirty="0" smtClean="0">
                <a:solidFill>
                  <a:prstClr val="black"/>
                </a:solidFill>
              </a:rPr>
              <a:t>), Inventive solution?….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Tools -------&gt; Cellphone , App , Website , Cameras , Delivery system , Robots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Solution : Virtual assisted Shopping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hyper omni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82" y="838200"/>
            <a:ext cx="521902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per omni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05" y="4178304"/>
            <a:ext cx="5177751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291819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Hassen</a:t>
            </a:r>
            <a:r>
              <a:rPr lang="en-ZA" dirty="0" smtClean="0"/>
              <a:t> </a:t>
            </a:r>
            <a:r>
              <a:rPr lang="en-ZA" dirty="0" err="1" smtClean="0"/>
              <a:t>Kajee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89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298" y="292102"/>
            <a:ext cx="57142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en-US" sz="3600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Innovations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Virtual Shopping making your store always available with a virtual live stream even at home merged with a quick payment and delivery network, </a:t>
            </a:r>
            <a:r>
              <a:rPr lang="en-US" sz="1600" u="sng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sz="1600" u="sng" dirty="0" smtClean="0">
                <a:solidFill>
                  <a:prstClr val="black"/>
                </a:solidFill>
                <a:hlinkClick r:id="rId2"/>
              </a:rPr>
              <a:t>www.youtube.com/watch?v=lSbtpXMA3KE</a:t>
            </a:r>
            <a:r>
              <a:rPr lang="en-US" sz="1600" u="sng" dirty="0" smtClean="0">
                <a:solidFill>
                  <a:prstClr val="black"/>
                </a:solidFill>
              </a:rPr>
              <a:t> (</a:t>
            </a:r>
            <a:r>
              <a:rPr lang="en-US" sz="1600" u="sng" dirty="0" smtClean="0">
                <a:solidFill>
                  <a:prstClr val="black"/>
                </a:solidFill>
                <a:hlinkClick r:id="rId3" action="ppaction://hlinkfile"/>
              </a:rPr>
              <a:t>offline</a:t>
            </a:r>
            <a:r>
              <a:rPr lang="en-US" sz="1600" u="sng" dirty="0" smtClean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Experiential Shopping, where customers experience ease of shopping utilizing RFID equipment. </a:t>
            </a:r>
            <a:r>
              <a:rPr lang="en-US" sz="1600" u="sng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US" sz="1600" u="sng" dirty="0" smtClean="0">
                <a:solidFill>
                  <a:prstClr val="black"/>
                </a:solidFill>
                <a:hlinkClick r:id="rId4"/>
              </a:rPr>
              <a:t>www.youtube.com/watch?v=ewyTGmAIGgo</a:t>
            </a:r>
            <a:r>
              <a:rPr lang="en-US" sz="1600" u="sng" dirty="0" smtClean="0">
                <a:solidFill>
                  <a:prstClr val="black"/>
                </a:solidFill>
              </a:rPr>
              <a:t> (</a:t>
            </a:r>
            <a:r>
              <a:rPr lang="en-US" sz="1600" u="sng" dirty="0" smtClean="0">
                <a:solidFill>
                  <a:prstClr val="black"/>
                </a:solidFill>
                <a:hlinkClick r:id="rId5" action="ppaction://hlinkfile"/>
              </a:rPr>
              <a:t>offline</a:t>
            </a:r>
            <a:r>
              <a:rPr lang="en-US" sz="1600" u="sng" dirty="0" smtClean="0">
                <a:solidFill>
                  <a:prstClr val="black"/>
                </a:solidFill>
              </a:rPr>
              <a:t>)</a:t>
            </a:r>
          </a:p>
          <a:p>
            <a:pPr marL="357188"/>
            <a:r>
              <a:rPr lang="en-US" sz="1600" u="sng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en-US" sz="1600" u="sng" dirty="0">
                <a:solidFill>
                  <a:prstClr val="black"/>
                </a:solidFill>
                <a:hlinkClick r:id="rId4"/>
              </a:rPr>
              <a:t>://www.youtube.com/watch?v=ewyTGmAIGgo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Shopping in 2020 from Coca Cola. </a:t>
            </a:r>
            <a:r>
              <a:rPr lang="en-US" sz="1600" u="sng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en-US" sz="1600" u="sng" dirty="0" smtClean="0">
                <a:solidFill>
                  <a:prstClr val="black"/>
                </a:solidFill>
                <a:hlinkClick r:id="rId6"/>
              </a:rPr>
              <a:t>www.youtube.com/watch?v=H_ZJQqv6uAQ</a:t>
            </a:r>
            <a:r>
              <a:rPr lang="en-US" sz="1600" u="sng" dirty="0" smtClean="0">
                <a:solidFill>
                  <a:prstClr val="black"/>
                </a:solidFill>
              </a:rPr>
              <a:t> (</a:t>
            </a:r>
            <a:r>
              <a:rPr lang="en-US" sz="1600" u="sng" dirty="0" smtClean="0">
                <a:solidFill>
                  <a:prstClr val="black"/>
                </a:solidFill>
                <a:hlinkClick r:id="rId7" action="ppaction://hlinkfile"/>
              </a:rPr>
              <a:t>offline</a:t>
            </a:r>
            <a:r>
              <a:rPr lang="en-US" sz="1600" u="sng" dirty="0" smtClean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Shopping in 2016 utilizing Shopbook.co.za. </a:t>
            </a:r>
          </a:p>
          <a:p>
            <a:pPr indent="357188"/>
            <a:r>
              <a:rPr lang="en-US" sz="1600" dirty="0" smtClean="0">
                <a:solidFill>
                  <a:prstClr val="black"/>
                </a:solidFill>
                <a:hlinkClick r:id="rId8"/>
              </a:rPr>
              <a:t>https://www.youtube.com/watch?v=KqoWXA-RK_g&amp;t=8s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br>
              <a:rPr lang="en-US" sz="1600" dirty="0" smtClean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	(</a:t>
            </a:r>
            <a:r>
              <a:rPr lang="en-US" sz="1600" dirty="0" smtClean="0">
                <a:solidFill>
                  <a:prstClr val="black"/>
                </a:solidFill>
                <a:hlinkClick r:id="rId9" action="ppaction://hlinkfile"/>
              </a:rPr>
              <a:t>offline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hyper omni chann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82" y="838200"/>
            <a:ext cx="521902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per omni channe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05" y="4178304"/>
            <a:ext cx="5177751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291819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Hassen</a:t>
            </a:r>
            <a:r>
              <a:rPr lang="en-ZA" dirty="0" smtClean="0"/>
              <a:t> </a:t>
            </a:r>
            <a:r>
              <a:rPr lang="en-ZA" dirty="0" err="1" smtClean="0"/>
              <a:t>Kajee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173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Shopping experience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Most dreaded question in our house.</a:t>
            </a:r>
          </a:p>
          <a:p>
            <a:pPr marL="1234440" lvl="4" indent="0">
              <a:buNone/>
            </a:pPr>
            <a:r>
              <a:rPr lang="en-ZA" dirty="0" smtClean="0"/>
              <a:t>“</a:t>
            </a:r>
            <a:r>
              <a:rPr lang="en-ZA" dirty="0" err="1" smtClean="0"/>
              <a:t>Wie</a:t>
            </a:r>
            <a:r>
              <a:rPr lang="en-ZA" dirty="0" smtClean="0"/>
              <a:t> </a:t>
            </a:r>
            <a:r>
              <a:rPr lang="en-ZA" dirty="0" err="1" smtClean="0"/>
              <a:t>gaan</a:t>
            </a:r>
            <a:r>
              <a:rPr lang="en-ZA" dirty="0" smtClean="0"/>
              <a:t> PnP toe?”</a:t>
            </a:r>
          </a:p>
          <a:p>
            <a:pPr marL="1234440" lvl="4" indent="0">
              <a:buNone/>
            </a:pPr>
            <a:endParaRPr lang="en-ZA" dirty="0"/>
          </a:p>
          <a:p>
            <a:pPr marL="1234440" lvl="4" indent="0">
              <a:buNone/>
            </a:pPr>
            <a:endParaRPr lang="en-ZA" dirty="0" smtClean="0"/>
          </a:p>
          <a:p>
            <a:pPr marL="1234440" lvl="4" indent="0">
              <a:buNone/>
            </a:pPr>
            <a:endParaRPr lang="en-ZA" dirty="0" smtClean="0"/>
          </a:p>
          <a:p>
            <a:r>
              <a:rPr lang="en-ZA" dirty="0" smtClean="0"/>
              <a:t>Why?</a:t>
            </a:r>
          </a:p>
          <a:p>
            <a:pPr lvl="1"/>
            <a:r>
              <a:rPr lang="en-ZA" dirty="0" smtClean="0"/>
              <a:t>Trouble finding products</a:t>
            </a:r>
          </a:p>
          <a:p>
            <a:pPr lvl="1"/>
            <a:r>
              <a:rPr lang="en-ZA" dirty="0" smtClean="0"/>
              <a:t>Products out of stock</a:t>
            </a:r>
          </a:p>
          <a:p>
            <a:pPr lvl="1"/>
            <a:r>
              <a:rPr lang="en-ZA" dirty="0" smtClean="0"/>
              <a:t>No staff available to assist </a:t>
            </a:r>
          </a:p>
          <a:p>
            <a:pPr lvl="1"/>
            <a:endParaRPr lang="en-ZA" dirty="0"/>
          </a:p>
          <a:p>
            <a:endParaRPr lang="en-ZA" dirty="0" smtClean="0"/>
          </a:p>
          <a:p>
            <a:r>
              <a:rPr lang="en-ZA" dirty="0" smtClean="0"/>
              <a:t>Target stores in US (San Francisco)</a:t>
            </a:r>
            <a:endParaRPr lang="en-ZA" dirty="0"/>
          </a:p>
        </p:txBody>
      </p:sp>
      <p:pic>
        <p:nvPicPr>
          <p:cNvPr id="2050" name="Picture 2" descr="C:\Users\10004440\AppData\Local\Microsoft\Windows\Temporary Internet Files\Content.IE5\ZE1EOJ5P\5122869104_c9d93e0bcf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446" y="2895600"/>
            <a:ext cx="2031736" cy="22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72" y="5943600"/>
            <a:ext cx="838091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76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Meet Tally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Tally assist with: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423" y="1547018"/>
            <a:ext cx="10809469" cy="4767934"/>
          </a:xfrm>
        </p:spPr>
        <p:txBody>
          <a:bodyPr/>
          <a:lstStyle/>
          <a:p>
            <a:r>
              <a:rPr lang="en-ZA" dirty="0" smtClean="0"/>
              <a:t>Providing real time info on self-stacks and product location</a:t>
            </a:r>
          </a:p>
          <a:p>
            <a:r>
              <a:rPr lang="en-ZA" dirty="0" smtClean="0"/>
              <a:t>Frees up employees to help customers</a:t>
            </a:r>
          </a:p>
          <a:p>
            <a:r>
              <a:rPr lang="en-ZA" dirty="0" smtClean="0"/>
              <a:t>Identify low stock and out of stock items</a:t>
            </a:r>
          </a:p>
          <a:p>
            <a:r>
              <a:rPr lang="en-ZA" dirty="0" smtClean="0"/>
              <a:t>Improving overall shopping convenience (Customer buying hierarchy); Decreasing human involvement;  </a:t>
            </a:r>
            <a:r>
              <a:rPr lang="en-ZA" smtClean="0"/>
              <a:t>Customer expectation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3074" name="Picture 2" descr="C:\Users\10004440\AppData\Local\Microsoft\Windows\Temporary Internet Files\Content.IE5\ZE1EOJ5P\Happy_child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546" y="3962401"/>
            <a:ext cx="4387278" cy="218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0004440\AppData\Local\Microsoft\Windows\Temporary Internet Files\Content.IE5\G0S3Z9RY\sgi01a2014091216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72" y="6002216"/>
            <a:ext cx="83385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36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So I finally have my trolley packed……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The next challenge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94" y="2557463"/>
            <a:ext cx="5504734" cy="27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39" y="2557463"/>
            <a:ext cx="3092659" cy="274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10004440\AppData\Local\Microsoft\Windows\Temporary Internet Files\Content.IE5\G0S3Z9RY\sgi01a2014091216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72" y="6019801"/>
            <a:ext cx="83385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36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Introducing Facepay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Used by 100% Genuine Food chain stores in Shanghai</a:t>
            </a:r>
          </a:p>
          <a:p>
            <a:r>
              <a:rPr lang="en-ZA" dirty="0" smtClean="0"/>
              <a:t>Payment via hand and facial recognition</a:t>
            </a:r>
          </a:p>
          <a:p>
            <a:pPr lvl="2"/>
            <a:r>
              <a:rPr lang="en-ZA" dirty="0" smtClean="0"/>
              <a:t>Customer stands in front of cash register, and allow scanning of his/her face and hands.</a:t>
            </a:r>
          </a:p>
          <a:p>
            <a:pPr lvl="2"/>
            <a:r>
              <a:rPr lang="en-ZA" dirty="0" smtClean="0"/>
              <a:t>Customer is identified and linked to profile.</a:t>
            </a:r>
          </a:p>
          <a:p>
            <a:pPr lvl="2"/>
            <a:r>
              <a:rPr lang="en-ZA" dirty="0" smtClean="0"/>
              <a:t>Profile is used to pay for groceries.</a:t>
            </a:r>
          </a:p>
          <a:p>
            <a:r>
              <a:rPr lang="en-ZA" dirty="0" smtClean="0"/>
              <a:t>Advantages</a:t>
            </a:r>
          </a:p>
          <a:p>
            <a:pPr lvl="2"/>
            <a:r>
              <a:rPr lang="en-ZA" dirty="0" smtClean="0"/>
              <a:t>Shortened queues</a:t>
            </a:r>
          </a:p>
          <a:p>
            <a:pPr lvl="2"/>
            <a:r>
              <a:rPr lang="en-ZA" dirty="0" smtClean="0"/>
              <a:t>Avoid the “I forgot my wallet in the car” embarrassment.</a:t>
            </a:r>
          </a:p>
          <a:p>
            <a:pPr lvl="2"/>
            <a:r>
              <a:rPr lang="en-ZA" dirty="0" smtClean="0"/>
              <a:t>Customer convenience; Reducing complexity; Element of boundary breakdown; </a:t>
            </a:r>
            <a:r>
              <a:rPr lang="en-ZA" dirty="0" err="1" smtClean="0"/>
              <a:t>Dynamization</a:t>
            </a:r>
            <a:endParaRPr lang="en-ZA" dirty="0" smtClean="0"/>
          </a:p>
        </p:txBody>
      </p:sp>
      <p:pic>
        <p:nvPicPr>
          <p:cNvPr id="4" name="Picture 2" descr="C:\Users\10004440\AppData\Local\Microsoft\Windows\Temporary Internet Files\Content.IE5\G0S3Z9RY\sgi01a201409121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372" y="6019801"/>
            <a:ext cx="83385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806" y="6356297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Sias Fouche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02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254" y="469900"/>
            <a:ext cx="5219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Hypermarkets</a:t>
            </a:r>
            <a:endParaRPr lang="en-US" sz="5400" dirty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1266" y="1727201"/>
            <a:ext cx="669202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Problems: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Online sector eating into brick and Mortar retail.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Changing consumer needs (Physical and Emotional)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People have reduced time for Grocery Shopping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Hedonic aspects related to Mall environments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Consumers utilize Malls and </a:t>
            </a:r>
            <a:r>
              <a:rPr lang="en-US" sz="1600" dirty="0" err="1" smtClean="0">
                <a:solidFill>
                  <a:prstClr val="black"/>
                </a:solidFill>
              </a:rPr>
              <a:t>centres</a:t>
            </a:r>
            <a:r>
              <a:rPr lang="en-US" sz="1600" dirty="0" smtClean="0">
                <a:solidFill>
                  <a:prstClr val="black"/>
                </a:solidFill>
              </a:rPr>
              <a:t> for eateries and Going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Consumers are searching for convenience, Variety , Information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4" descr="Image result for hyper omni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85" y="469900"/>
            <a:ext cx="472378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291819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Hassen</a:t>
            </a:r>
            <a:r>
              <a:rPr lang="en-ZA" dirty="0" smtClean="0"/>
              <a:t> </a:t>
            </a:r>
            <a:r>
              <a:rPr lang="en-ZA" dirty="0" err="1" smtClean="0"/>
              <a:t>Kajee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5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usy pengu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540" y="3914779"/>
            <a:ext cx="439362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39" y="1397004"/>
            <a:ext cx="4393627" cy="2232025"/>
          </a:xfrm>
          <a:prstGeom prst="rect">
            <a:avLst/>
          </a:prstGeom>
        </p:spPr>
      </p:pic>
      <p:pic>
        <p:nvPicPr>
          <p:cNvPr id="3076" name="Picture 4" descr="Image result for tired c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25" y="1397000"/>
            <a:ext cx="476188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8727" y="152400"/>
            <a:ext cx="1025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Our Lives ? , and after this, Grocery Shopping…..?, Really!</a:t>
            </a:r>
            <a:endParaRPr lang="en-US" sz="3200" b="1" dirty="0">
              <a:solidFill>
                <a:srgbClr val="5B9BD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Hassen</a:t>
            </a:r>
            <a:r>
              <a:rPr lang="en-ZA" dirty="0" smtClean="0"/>
              <a:t> </a:t>
            </a:r>
            <a:r>
              <a:rPr lang="en-ZA" dirty="0" err="1" smtClean="0"/>
              <a:t>Kajee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20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7298" y="292100"/>
            <a:ext cx="57142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rgbClr val="5B9BD5">
                  <a:lumMod val="60000"/>
                  <a:lumOff val="40000"/>
                </a:srgbClr>
              </a:solidFill>
            </a:endParaRPr>
          </a:p>
          <a:p>
            <a:r>
              <a:rPr lang="en-US" sz="3600" dirty="0" smtClean="0">
                <a:solidFill>
                  <a:srgbClr val="5B9BD5">
                    <a:lumMod val="60000"/>
                    <a:lumOff val="40000"/>
                  </a:srgbClr>
                </a:solidFill>
              </a:rPr>
              <a:t>Opportunities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Creation of Hyper Omni Channel 4D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Create a store anywhere.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</a:rPr>
              <a:t>Utilising</a:t>
            </a:r>
            <a:r>
              <a:rPr lang="en-US" sz="1600" dirty="0" smtClean="0">
                <a:solidFill>
                  <a:prstClr val="black"/>
                </a:solidFill>
              </a:rPr>
              <a:t> Apps, tech, logistics , peer to peer , Cameras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Shop from the restaurant (Future)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Shop from anywhere virtually using 3 dimension views with cameras being able to monitor inventory. </a:t>
            </a:r>
            <a:r>
              <a:rPr lang="en-US" sz="1600" dirty="0" err="1" smtClean="0">
                <a:solidFill>
                  <a:prstClr val="black"/>
                </a:solidFill>
              </a:rPr>
              <a:t>Utilise</a:t>
            </a:r>
            <a:r>
              <a:rPr lang="en-US" sz="1600" dirty="0" smtClean="0">
                <a:solidFill>
                  <a:prstClr val="black"/>
                </a:solidFill>
              </a:rPr>
              <a:t> the </a:t>
            </a:r>
            <a:r>
              <a:rPr lang="en-US" sz="1600" dirty="0" err="1" smtClean="0">
                <a:solidFill>
                  <a:prstClr val="black"/>
                </a:solidFill>
              </a:rPr>
              <a:t>pokemon</a:t>
            </a:r>
            <a:r>
              <a:rPr lang="en-US" sz="1600" dirty="0" smtClean="0">
                <a:solidFill>
                  <a:prstClr val="black"/>
                </a:solidFill>
              </a:rPr>
              <a:t> technology in Shopping.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Can be done using RFID tags per item?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Creation of Real Convenience.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8" name="Picture 4" descr="Image result for hyper omni cha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82" y="838200"/>
            <a:ext cx="521902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per omni cha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05" y="4178304"/>
            <a:ext cx="5177751" cy="246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806" y="6291819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 smtClean="0"/>
              <a:t>Hassen</a:t>
            </a:r>
            <a:r>
              <a:rPr lang="en-ZA" dirty="0" smtClean="0"/>
              <a:t> </a:t>
            </a:r>
            <a:r>
              <a:rPr lang="en-ZA" dirty="0" err="1" smtClean="0"/>
              <a:t>Kajee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8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1596</TotalTime>
  <Words>457</Words>
  <Application>Microsoft Office PowerPoint</Application>
  <PresentationFormat>Custom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Tw Cen MT</vt:lpstr>
      <vt:lpstr>Thatch</vt:lpstr>
      <vt:lpstr>Office Theme</vt:lpstr>
      <vt:lpstr>Digital innovations</vt:lpstr>
      <vt:lpstr>Shopping experience</vt:lpstr>
      <vt:lpstr>Meet Tally</vt:lpstr>
      <vt:lpstr>Tally assist with:</vt:lpstr>
      <vt:lpstr>So I finally have my trolley packed……</vt:lpstr>
      <vt:lpstr>Introducing Facepay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innovations</dc:title>
  <dc:creator>Fouche, Sias</dc:creator>
  <cp:lastModifiedBy>GOETHALS Frank</cp:lastModifiedBy>
  <cp:revision>29</cp:revision>
  <dcterms:created xsi:type="dcterms:W3CDTF">2006-08-16T00:00:00Z</dcterms:created>
  <dcterms:modified xsi:type="dcterms:W3CDTF">2016-12-02T16:00:59Z</dcterms:modified>
</cp:coreProperties>
</file>