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7" r:id="rId13"/>
    <p:sldId id="268" r:id="rId14"/>
    <p:sldId id="270" r:id="rId15"/>
    <p:sldId id="269" r:id="rId16"/>
    <p:sldId id="273" r:id="rId17"/>
    <p:sldId id="278" r:id="rId18"/>
    <p:sldId id="276" r:id="rId19"/>
    <p:sldId id="274" r:id="rId20"/>
    <p:sldId id="267" r:id="rId21"/>
    <p:sldId id="271" r:id="rId22"/>
    <p:sldId id="275"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p:scale>
          <a:sx n="94" d="100"/>
          <a:sy n="94" d="100"/>
        </p:scale>
        <p:origin x="9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youtube.com/watch?v=XJqsdprXF5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oDjfmFuw6Y" TargetMode="External"/><Relationship Id="rId2" Type="http://schemas.openxmlformats.org/officeDocument/2006/relationships/hyperlink" Target="file:///C:\Users\HP\Documents\Digital%20Trends\nrf-2016-coop.pdf" TargetMode="External"/><Relationship Id="rId1" Type="http://schemas.openxmlformats.org/officeDocument/2006/relationships/slideLayout" Target="../slideLayouts/slideLayout2.xml"/><Relationship Id="rId5" Type="http://schemas.openxmlformats.org/officeDocument/2006/relationships/hyperlink" Target="https://en.wikipedia.org/wiki/Consumers'_cooperative" TargetMode="External"/><Relationship Id="rId4" Type="http://schemas.openxmlformats.org/officeDocument/2006/relationships/hyperlink" Target="https://en.wikipedia.org/wiki/Italy"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ap.com/industries/retail.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G4lFmSO7VQ&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player.vimeo.com/video/12920477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91B8-E924-413E-BD12-AF68F7B57417}"/>
              </a:ext>
            </a:extLst>
          </p:cNvPr>
          <p:cNvSpPr>
            <a:spLocks noGrp="1"/>
          </p:cNvSpPr>
          <p:nvPr>
            <p:ph type="ctrTitle"/>
          </p:nvPr>
        </p:nvSpPr>
        <p:spPr/>
        <p:txBody>
          <a:bodyPr/>
          <a:lstStyle/>
          <a:p>
            <a:r>
              <a:rPr lang="en-IN" dirty="0"/>
              <a:t>HYPERMARKETS INDUSTRY</a:t>
            </a:r>
          </a:p>
        </p:txBody>
      </p:sp>
      <p:sp>
        <p:nvSpPr>
          <p:cNvPr id="3" name="Subtitle 2">
            <a:extLst>
              <a:ext uri="{FF2B5EF4-FFF2-40B4-BE49-F238E27FC236}">
                <a16:creationId xmlns:a16="http://schemas.microsoft.com/office/drawing/2014/main" id="{7ECF8397-CFD4-4B17-88A1-375F6FE3CFB9}"/>
              </a:ext>
            </a:extLst>
          </p:cNvPr>
          <p:cNvSpPr>
            <a:spLocks noGrp="1"/>
          </p:cNvSpPr>
          <p:nvPr>
            <p:ph type="subTitle" idx="1"/>
          </p:nvPr>
        </p:nvSpPr>
        <p:spPr/>
        <p:txBody>
          <a:bodyPr/>
          <a:lstStyle/>
          <a:p>
            <a:r>
              <a:rPr lang="en-IN" dirty="0"/>
              <a:t>GROUP MEMBERS: Marika Paola, Sweta Sanghamitra, Youwen Zhang</a:t>
            </a:r>
          </a:p>
        </p:txBody>
      </p:sp>
      <p:pic>
        <p:nvPicPr>
          <p:cNvPr id="5" name="Picture 4">
            <a:extLst>
              <a:ext uri="{FF2B5EF4-FFF2-40B4-BE49-F238E27FC236}">
                <a16:creationId xmlns:a16="http://schemas.microsoft.com/office/drawing/2014/main" id="{9DEC30B6-C01B-4F5E-9224-2E64C3D8F5D6}"/>
              </a:ext>
            </a:extLst>
          </p:cNvPr>
          <p:cNvPicPr>
            <a:picLocks noChangeAspect="1"/>
          </p:cNvPicPr>
          <p:nvPr/>
        </p:nvPicPr>
        <p:blipFill>
          <a:blip r:embed="rId2"/>
          <a:stretch>
            <a:fillRect/>
          </a:stretch>
        </p:blipFill>
        <p:spPr>
          <a:xfrm>
            <a:off x="8934680" y="0"/>
            <a:ext cx="3257320" cy="2599981"/>
          </a:xfrm>
          <a:prstGeom prst="rect">
            <a:avLst/>
          </a:prstGeom>
        </p:spPr>
      </p:pic>
    </p:spTree>
    <p:extLst>
      <p:ext uri="{BB962C8B-B14F-4D97-AF65-F5344CB8AC3E}">
        <p14:creationId xmlns:p14="http://schemas.microsoft.com/office/powerpoint/2010/main" val="2624405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E57B-7E13-4C21-97EE-C5A02C938C16}"/>
              </a:ext>
            </a:extLst>
          </p:cNvPr>
          <p:cNvSpPr>
            <a:spLocks noGrp="1"/>
          </p:cNvSpPr>
          <p:nvPr>
            <p:ph type="title"/>
          </p:nvPr>
        </p:nvSpPr>
        <p:spPr>
          <a:xfrm>
            <a:off x="680321" y="753228"/>
            <a:ext cx="10076579" cy="1080938"/>
          </a:xfrm>
        </p:spPr>
        <p:txBody>
          <a:bodyPr/>
          <a:lstStyle/>
          <a:p>
            <a:r>
              <a:rPr lang="en-IN" dirty="0"/>
              <a:t>INNOVATION : ROBOTIC GROCERRY WAREHOUSE</a:t>
            </a:r>
          </a:p>
        </p:txBody>
      </p:sp>
      <p:sp>
        <p:nvSpPr>
          <p:cNvPr id="3" name="Content Placeholder 2">
            <a:extLst>
              <a:ext uri="{FF2B5EF4-FFF2-40B4-BE49-F238E27FC236}">
                <a16:creationId xmlns:a16="http://schemas.microsoft.com/office/drawing/2014/main" id="{BA9C3E28-3CDE-45FE-A694-EDF665827BEA}"/>
              </a:ext>
            </a:extLst>
          </p:cNvPr>
          <p:cNvSpPr>
            <a:spLocks noGrp="1"/>
          </p:cNvSpPr>
          <p:nvPr>
            <p:ph idx="1"/>
          </p:nvPr>
        </p:nvSpPr>
        <p:spPr/>
        <p:txBody>
          <a:bodyPr/>
          <a:lstStyle/>
          <a:p>
            <a:r>
              <a:rPr lang="en-IN" u="sng" dirty="0"/>
              <a:t>TRIZ TREND 8 : DECREASE HUMAN INVOLVEMENT  </a:t>
            </a:r>
          </a:p>
          <a:p>
            <a:r>
              <a:rPr lang="en-IN" dirty="0">
                <a:solidFill>
                  <a:srgbClr val="FFC000"/>
                </a:solidFill>
                <a:hlinkClick r:id="rId2"/>
              </a:rPr>
              <a:t>https://www.youtube.com/watch?v=XJqsdprXF5c</a:t>
            </a:r>
            <a:endParaRPr lang="en-IN" dirty="0">
              <a:solidFill>
                <a:srgbClr val="FFC000"/>
              </a:solidFill>
            </a:endParaRPr>
          </a:p>
          <a:p>
            <a:endParaRPr lang="en-IN" dirty="0">
              <a:solidFill>
                <a:srgbClr val="FFC000"/>
              </a:solidFill>
            </a:endParaRPr>
          </a:p>
          <a:p>
            <a:r>
              <a:rPr lang="en-IN" sz="1800" dirty="0">
                <a:latin typeface="Calibri" panose="020F0502020204030204" pitchFamily="34" charset="0"/>
                <a:cs typeface="Times New Roman" panose="02020603050405020304" pitchFamily="18" charset="0"/>
              </a:rPr>
              <a:t>Ocado, it is a grocery retail.</a:t>
            </a:r>
            <a:r>
              <a:rPr lang="en-US" sz="1800" dirty="0">
                <a:latin typeface="Calibri" panose="020F0502020204030204" pitchFamily="34" charset="0"/>
                <a:cs typeface="Times New Roman" panose="02020603050405020304" pitchFamily="18" charset="0"/>
              </a:rPr>
              <a:t> They use robots, automated conveyor belts, shuttles, and cranes to pick up and carry food and other items at high-speed to trucks outside. The items and the deliverables is then delivered to customers</a:t>
            </a:r>
            <a:r>
              <a:rPr lang="en-US" dirty="0"/>
              <a:t>.</a:t>
            </a:r>
            <a:endParaRPr lang="en-IN" dirty="0">
              <a:solidFill>
                <a:srgbClr val="FFC000"/>
              </a:solidFill>
            </a:endParaRPr>
          </a:p>
          <a:p>
            <a:r>
              <a:rPr lang="en-US" sz="1800" dirty="0">
                <a:latin typeface="Calibri" panose="020F0502020204030204" pitchFamily="34" charset="0"/>
                <a:cs typeface="Times New Roman" panose="02020603050405020304" pitchFamily="18" charset="0"/>
              </a:rPr>
              <a:t>Ocado has the most advanced automated warehouses in the world.</a:t>
            </a:r>
            <a:endParaRPr lang="en-IN" sz="1800" dirty="0">
              <a:latin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AB477F0C-64E3-48C0-85F9-8116C9F52A0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33802" y="4217864"/>
            <a:ext cx="3858198" cy="2572132"/>
          </a:xfrm>
          <a:prstGeom prst="rect">
            <a:avLst/>
          </a:prstGeom>
        </p:spPr>
      </p:pic>
    </p:spTree>
    <p:extLst>
      <p:ext uri="{BB962C8B-B14F-4D97-AF65-F5344CB8AC3E}">
        <p14:creationId xmlns:p14="http://schemas.microsoft.com/office/powerpoint/2010/main" val="658045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6BA0-657A-4633-957F-6C0EC389DDAA}"/>
              </a:ext>
            </a:extLst>
          </p:cNvPr>
          <p:cNvSpPr>
            <a:spLocks noGrp="1"/>
          </p:cNvSpPr>
          <p:nvPr>
            <p:ph type="title"/>
          </p:nvPr>
        </p:nvSpPr>
        <p:spPr/>
        <p:txBody>
          <a:bodyPr/>
          <a:lstStyle/>
          <a:p>
            <a:r>
              <a:rPr lang="en-IN" dirty="0"/>
              <a:t>INNOVATION : VISUAL DISPLAY</a:t>
            </a:r>
          </a:p>
        </p:txBody>
      </p:sp>
      <p:sp>
        <p:nvSpPr>
          <p:cNvPr id="3" name="Content Placeholder 2">
            <a:extLst>
              <a:ext uri="{FF2B5EF4-FFF2-40B4-BE49-F238E27FC236}">
                <a16:creationId xmlns:a16="http://schemas.microsoft.com/office/drawing/2014/main" id="{FDFE558C-C96F-401F-90FD-451A7ABBAD1C}"/>
              </a:ext>
            </a:extLst>
          </p:cNvPr>
          <p:cNvSpPr>
            <a:spLocks noGrp="1"/>
          </p:cNvSpPr>
          <p:nvPr>
            <p:ph idx="1"/>
          </p:nvPr>
        </p:nvSpPr>
        <p:spPr/>
        <p:txBody>
          <a:bodyPr>
            <a:normAutofit fontScale="47500" lnSpcReduction="20000"/>
          </a:bodyPr>
          <a:lstStyle/>
          <a:p>
            <a:pPr>
              <a:lnSpc>
                <a:spcPct val="110000"/>
              </a:lnSpc>
            </a:pPr>
            <a:r>
              <a:rPr lang="en-IN" sz="3800" u="sng" dirty="0"/>
              <a:t>TRIZ TREND 9 : CUSTOMER EXPECTATION EVOLUTION</a:t>
            </a:r>
          </a:p>
          <a:p>
            <a:pPr>
              <a:lnSpc>
                <a:spcPct val="110000"/>
              </a:lnSpc>
            </a:pPr>
            <a:endParaRPr lang="en-IN" sz="3800" u="sng" dirty="0"/>
          </a:p>
          <a:p>
            <a:pPr>
              <a:lnSpc>
                <a:spcPct val="110000"/>
              </a:lnSpc>
            </a:pPr>
            <a:r>
              <a:rPr lang="en-IN" sz="3800" u="sng" dirty="0">
                <a:hlinkClick r:id="rId2" action="ppaction://hlinkfile"/>
              </a:rPr>
              <a:t>file:///C:/Users/HP/Documents/Digital%20Trends/nrf-2016-coop.pdf</a:t>
            </a:r>
            <a:endParaRPr lang="en-IN" sz="3800" u="sng" dirty="0"/>
          </a:p>
          <a:p>
            <a:pPr>
              <a:lnSpc>
                <a:spcPct val="110000"/>
              </a:lnSpc>
            </a:pPr>
            <a:r>
              <a:rPr lang="en-IN" sz="3800" u="sng" dirty="0">
                <a:hlinkClick r:id="rId3"/>
              </a:rPr>
              <a:t>https://www.youtube.com/watch?v=hoDjfmFuw6Y</a:t>
            </a:r>
            <a:endParaRPr lang="en-IN" sz="3800" u="sng" dirty="0"/>
          </a:p>
          <a:p>
            <a:pPr marL="0" indent="0">
              <a:buNone/>
            </a:pPr>
            <a:endParaRPr lang="en-IN" u="sng" dirty="0"/>
          </a:p>
          <a:p>
            <a:r>
              <a:rPr lang="en-IN" sz="3800" dirty="0">
                <a:latin typeface="Calibri" panose="020F0502020204030204" pitchFamily="34" charset="0"/>
                <a:cs typeface="Times New Roman" panose="02020603050405020304" pitchFamily="18" charset="0"/>
              </a:rPr>
              <a:t>With this trend we notice that the company’s offering to customers is getting ever more value. </a:t>
            </a:r>
          </a:p>
          <a:p>
            <a:r>
              <a:rPr lang="en-US" sz="3800" dirty="0">
                <a:latin typeface="Calibri" panose="020F0502020204030204" pitchFamily="34" charset="0"/>
                <a:cs typeface="Times New Roman" panose="02020603050405020304" pitchFamily="18" charset="0"/>
              </a:rPr>
              <a:t>Coop is a system of </a:t>
            </a:r>
            <a:r>
              <a:rPr lang="en-US" sz="3800" dirty="0">
                <a:latin typeface="Calibri" panose="020F0502020204030204" pitchFamily="34" charset="0"/>
                <a:cs typeface="Times New Roman" panose="02020603050405020304" pitchFamily="18" charset="0"/>
                <a:hlinkClick r:id="rId4" tooltip="Italy"/>
              </a:rPr>
              <a:t>Italian</a:t>
            </a:r>
            <a:r>
              <a:rPr lang="en-US" sz="3800" dirty="0">
                <a:latin typeface="Calibri" panose="020F0502020204030204" pitchFamily="34" charset="0"/>
                <a:cs typeface="Times New Roman" panose="02020603050405020304" pitchFamily="18" charset="0"/>
              </a:rPr>
              <a:t> </a:t>
            </a:r>
            <a:r>
              <a:rPr lang="en-US" sz="3800" dirty="0">
                <a:latin typeface="Calibri" panose="020F0502020204030204" pitchFamily="34" charset="0"/>
                <a:cs typeface="Times New Roman" panose="02020603050405020304" pitchFamily="18" charset="0"/>
                <a:hlinkClick r:id="rId5" tooltip="Consumers' cooperative"/>
              </a:rPr>
              <a:t>consumers' cooperatives</a:t>
            </a:r>
            <a:r>
              <a:rPr lang="en-US" sz="3800" dirty="0">
                <a:latin typeface="Calibri" panose="020F0502020204030204" pitchFamily="34" charset="0"/>
                <a:cs typeface="Times New Roman" panose="02020603050405020304" pitchFamily="18" charset="0"/>
              </a:rPr>
              <a:t> which operates the largest supermarket chain in Italy. </a:t>
            </a:r>
          </a:p>
          <a:p>
            <a:endParaRPr lang="en-IN" sz="3800" dirty="0">
              <a:latin typeface="Calibri" panose="020F0502020204030204" pitchFamily="34" charset="0"/>
              <a:cs typeface="Times New Roman" panose="02020603050405020304" pitchFamily="18" charset="0"/>
            </a:endParaRPr>
          </a:p>
          <a:p>
            <a:endParaRPr lang="en-IN" u="sng" dirty="0"/>
          </a:p>
          <a:p>
            <a:pPr marL="0" indent="0">
              <a:buNone/>
            </a:pPr>
            <a:endParaRPr lang="en-IN" u="sng" dirty="0"/>
          </a:p>
          <a:p>
            <a:pPr marL="0" indent="0">
              <a:buNone/>
            </a:pPr>
            <a:r>
              <a:rPr lang="en-IN" u="sng" dirty="0"/>
              <a:t> </a:t>
            </a:r>
          </a:p>
        </p:txBody>
      </p:sp>
    </p:spTree>
    <p:extLst>
      <p:ext uri="{BB962C8B-B14F-4D97-AF65-F5344CB8AC3E}">
        <p14:creationId xmlns:p14="http://schemas.microsoft.com/office/powerpoint/2010/main" val="2027087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C959E-EFAF-46C8-A1F1-727736E49AA8}"/>
              </a:ext>
            </a:extLst>
          </p:cNvPr>
          <p:cNvSpPr>
            <a:spLocks noGrp="1"/>
          </p:cNvSpPr>
          <p:nvPr>
            <p:ph type="title"/>
          </p:nvPr>
        </p:nvSpPr>
        <p:spPr/>
        <p:txBody>
          <a:bodyPr/>
          <a:lstStyle/>
          <a:p>
            <a:r>
              <a:rPr lang="en-IN" dirty="0"/>
              <a:t>INNOVATION : CLOUD COMPUTING</a:t>
            </a:r>
          </a:p>
        </p:txBody>
      </p:sp>
      <p:sp>
        <p:nvSpPr>
          <p:cNvPr id="3" name="Content Placeholder 2">
            <a:extLst>
              <a:ext uri="{FF2B5EF4-FFF2-40B4-BE49-F238E27FC236}">
                <a16:creationId xmlns:a16="http://schemas.microsoft.com/office/drawing/2014/main" id="{246DAA29-A0B4-4332-AA42-6CD8CD331C4A}"/>
              </a:ext>
            </a:extLst>
          </p:cNvPr>
          <p:cNvSpPr>
            <a:spLocks noGrp="1"/>
          </p:cNvSpPr>
          <p:nvPr>
            <p:ph idx="1"/>
          </p:nvPr>
        </p:nvSpPr>
        <p:spPr/>
        <p:txBody>
          <a:bodyPr/>
          <a:lstStyle/>
          <a:p>
            <a:r>
              <a:rPr lang="en-IN" dirty="0"/>
              <a:t>TRIZ TREND 10 : RHYTHM CO-ORDINATION </a:t>
            </a:r>
          </a:p>
          <a:p>
            <a:r>
              <a:rPr lang="en-IN" sz="1900" dirty="0">
                <a:latin typeface="Calibri" panose="020F0502020204030204" pitchFamily="34" charset="0"/>
                <a:cs typeface="Times New Roman" panose="02020603050405020304" pitchFamily="18" charset="0"/>
              </a:rPr>
              <a:t>The Rhythm co-ordination trend (we discuss here) is generally more applicable to time periods of minutes or seconds.</a:t>
            </a:r>
          </a:p>
          <a:p>
            <a:r>
              <a:rPr lang="en-IN" sz="1900" dirty="0">
                <a:latin typeface="Calibri" panose="020F0502020204030204" pitchFamily="34" charset="0"/>
                <a:cs typeface="Times New Roman" panose="02020603050405020304" pitchFamily="18" charset="0"/>
              </a:rPr>
              <a:t>Ex – Alipay – Online Hypermarket.</a:t>
            </a:r>
          </a:p>
        </p:txBody>
      </p:sp>
      <p:pic>
        <p:nvPicPr>
          <p:cNvPr id="5" name="Picture 4">
            <a:extLst>
              <a:ext uri="{FF2B5EF4-FFF2-40B4-BE49-F238E27FC236}">
                <a16:creationId xmlns:a16="http://schemas.microsoft.com/office/drawing/2014/main" id="{62BE6BBC-B8B1-4775-BC85-97AB364B0C0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29212" y="4532863"/>
            <a:ext cx="3491888" cy="2148404"/>
          </a:xfrm>
          <a:prstGeom prst="rect">
            <a:avLst/>
          </a:prstGeom>
        </p:spPr>
      </p:pic>
    </p:spTree>
    <p:extLst>
      <p:ext uri="{BB962C8B-B14F-4D97-AF65-F5344CB8AC3E}">
        <p14:creationId xmlns:p14="http://schemas.microsoft.com/office/powerpoint/2010/main" val="2194789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5AB6-423F-4D5D-AD05-3083A0CC3BC8}"/>
              </a:ext>
            </a:extLst>
          </p:cNvPr>
          <p:cNvSpPr>
            <a:spLocks noGrp="1"/>
          </p:cNvSpPr>
          <p:nvPr>
            <p:ph type="title"/>
          </p:nvPr>
        </p:nvSpPr>
        <p:spPr/>
        <p:txBody>
          <a:bodyPr/>
          <a:lstStyle/>
          <a:p>
            <a:r>
              <a:rPr lang="en-IN" dirty="0"/>
              <a:t>INNOVATION :LED RETAIL LIGHTING SYSTEM</a:t>
            </a:r>
            <a:br>
              <a:rPr lang="en-IN" dirty="0"/>
            </a:br>
            <a:endParaRPr lang="en-IN" dirty="0"/>
          </a:p>
        </p:txBody>
      </p:sp>
      <p:sp>
        <p:nvSpPr>
          <p:cNvPr id="3" name="Content Placeholder 2">
            <a:extLst>
              <a:ext uri="{FF2B5EF4-FFF2-40B4-BE49-F238E27FC236}">
                <a16:creationId xmlns:a16="http://schemas.microsoft.com/office/drawing/2014/main" id="{17B2958C-3C41-4C93-B769-F2A13ABD5F6E}"/>
              </a:ext>
            </a:extLst>
          </p:cNvPr>
          <p:cNvSpPr>
            <a:spLocks noGrp="1"/>
          </p:cNvSpPr>
          <p:nvPr>
            <p:ph idx="1"/>
          </p:nvPr>
        </p:nvSpPr>
        <p:spPr>
          <a:xfrm>
            <a:off x="680322" y="2336873"/>
            <a:ext cx="6800131" cy="3599316"/>
          </a:xfrm>
        </p:spPr>
        <p:txBody>
          <a:bodyPr>
            <a:normAutofit lnSpcReduction="10000"/>
          </a:bodyPr>
          <a:lstStyle/>
          <a:p>
            <a:r>
              <a:rPr lang="en-IN" u="sng" dirty="0"/>
              <a:t>TRIZ TREND 11 : SEGMENTATION</a:t>
            </a:r>
          </a:p>
          <a:p>
            <a:endParaRPr lang="en-IN" u="sng" dirty="0"/>
          </a:p>
          <a:p>
            <a:r>
              <a:rPr lang="en-IN" sz="1900" dirty="0">
                <a:latin typeface="Calibri" panose="020F0502020204030204" pitchFamily="34" charset="0"/>
                <a:cs typeface="Times New Roman" panose="02020603050405020304" pitchFamily="18" charset="0"/>
              </a:rPr>
              <a:t>The lights can also react to events.</a:t>
            </a:r>
            <a:r>
              <a:rPr lang="en-IN" dirty="0"/>
              <a:t> </a:t>
            </a:r>
          </a:p>
          <a:p>
            <a:r>
              <a:rPr lang="en-IN" sz="1900" dirty="0">
                <a:latin typeface="Calibri" panose="020F0502020204030204" pitchFamily="34" charset="0"/>
                <a:cs typeface="Times New Roman" panose="02020603050405020304" pitchFamily="18" charset="0"/>
              </a:rPr>
              <a:t>The lights are getting more adapted to our mood.</a:t>
            </a:r>
          </a:p>
          <a:p>
            <a:pPr marL="0" indent="0">
              <a:buNone/>
            </a:pPr>
            <a:r>
              <a:rPr lang="en-US" sz="1900" dirty="0">
                <a:latin typeface="Calibri" panose="020F0502020204030204" pitchFamily="34" charset="0"/>
                <a:cs typeface="Times New Roman" panose="02020603050405020304" pitchFamily="18" charset="0"/>
              </a:rPr>
              <a:t>Ex: If David decides to buy guacamole, his mobile app will locate the route he should take to the food item's location. The app is then capable of prompting offers to David, alerting him on the discounts or offers that are available.</a:t>
            </a:r>
          </a:p>
          <a:p>
            <a:r>
              <a:rPr lang="en-US" sz="1900" dirty="0">
                <a:latin typeface="Calibri" panose="020F0502020204030204" pitchFamily="34" charset="0"/>
                <a:cs typeface="Times New Roman" panose="02020603050405020304" pitchFamily="18" charset="0"/>
              </a:rPr>
              <a:t>lighting system provides a simplistic way for shoppers at a grocery store to pinpoint exactly where they are and directs them to the products they need. </a:t>
            </a:r>
            <a:endParaRPr lang="en-IN" sz="1900" dirty="0">
              <a:latin typeface="Calibri" panose="020F0502020204030204" pitchFamily="34" charset="0"/>
              <a:cs typeface="Times New Roman" panose="02020603050405020304" pitchFamily="18" charset="0"/>
            </a:endParaRPr>
          </a:p>
          <a:p>
            <a:endParaRPr lang="en-IN" u="sng" dirty="0"/>
          </a:p>
        </p:txBody>
      </p:sp>
      <p:pic>
        <p:nvPicPr>
          <p:cNvPr id="5" name="Picture 4">
            <a:extLst>
              <a:ext uri="{FF2B5EF4-FFF2-40B4-BE49-F238E27FC236}">
                <a16:creationId xmlns:a16="http://schemas.microsoft.com/office/drawing/2014/main" id="{42C8661F-3FF6-429D-8C67-02B1AEA2662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43301" y="1983036"/>
            <a:ext cx="4848699" cy="4896886"/>
          </a:xfrm>
          <a:prstGeom prst="rect">
            <a:avLst/>
          </a:prstGeom>
        </p:spPr>
      </p:pic>
    </p:spTree>
    <p:extLst>
      <p:ext uri="{BB962C8B-B14F-4D97-AF65-F5344CB8AC3E}">
        <p14:creationId xmlns:p14="http://schemas.microsoft.com/office/powerpoint/2010/main" val="127328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77A80-B239-4A63-B215-DE036A4214DC}"/>
              </a:ext>
            </a:extLst>
          </p:cNvPr>
          <p:cNvSpPr>
            <a:spLocks noGrp="1"/>
          </p:cNvSpPr>
          <p:nvPr>
            <p:ph type="title"/>
          </p:nvPr>
        </p:nvSpPr>
        <p:spPr/>
        <p:txBody>
          <a:bodyPr/>
          <a:lstStyle/>
          <a:p>
            <a:r>
              <a:rPr lang="en-IN" dirty="0"/>
              <a:t>INNOVATION: AUGMENTED REALITY</a:t>
            </a:r>
          </a:p>
        </p:txBody>
      </p:sp>
      <p:sp>
        <p:nvSpPr>
          <p:cNvPr id="3" name="Content Placeholder 2">
            <a:extLst>
              <a:ext uri="{FF2B5EF4-FFF2-40B4-BE49-F238E27FC236}">
                <a16:creationId xmlns:a16="http://schemas.microsoft.com/office/drawing/2014/main" id="{A30E2E67-2ED9-4B03-9CB6-93274464E553}"/>
              </a:ext>
            </a:extLst>
          </p:cNvPr>
          <p:cNvSpPr>
            <a:spLocks noGrp="1"/>
          </p:cNvSpPr>
          <p:nvPr>
            <p:ph idx="1"/>
          </p:nvPr>
        </p:nvSpPr>
        <p:spPr>
          <a:xfrm>
            <a:off x="680322" y="2490049"/>
            <a:ext cx="6084035" cy="3446139"/>
          </a:xfrm>
        </p:spPr>
        <p:txBody>
          <a:bodyPr>
            <a:normAutofit lnSpcReduction="10000"/>
          </a:bodyPr>
          <a:lstStyle/>
          <a:p>
            <a:r>
              <a:rPr lang="en-IN" u="sng" dirty="0"/>
              <a:t>TRIZ TREND 12 : INCREASING USE OF SENSES  </a:t>
            </a:r>
          </a:p>
          <a:p>
            <a:r>
              <a:rPr lang="en-IN" dirty="0">
                <a:solidFill>
                  <a:schemeClr val="accent1"/>
                </a:solidFill>
              </a:rPr>
              <a:t>https://www.youtube.com/watch?v=UQcJSZPpNhA</a:t>
            </a:r>
          </a:p>
          <a:p>
            <a:pPr>
              <a:lnSpc>
                <a:spcPct val="80000"/>
              </a:lnSpc>
            </a:pPr>
            <a:r>
              <a:rPr lang="en-US" sz="1900" dirty="0">
                <a:latin typeface="Calibri" panose="020F0502020204030204" pitchFamily="34" charset="0"/>
                <a:cs typeface="Times New Roman" panose="02020603050405020304" pitchFamily="18" charset="0"/>
              </a:rPr>
              <a:t>AR turns the surrounding environment into a digital interface by placing virtual objects in the real world, in real-time</a:t>
            </a:r>
          </a:p>
          <a:p>
            <a:pPr>
              <a:lnSpc>
                <a:spcPct val="80000"/>
              </a:lnSpc>
            </a:pPr>
            <a:r>
              <a:rPr lang="en-IN" sz="1900" dirty="0">
                <a:latin typeface="Calibri" panose="020F0502020204030204" pitchFamily="34" charset="0"/>
                <a:cs typeface="Times New Roman" panose="02020603050405020304" pitchFamily="18" charset="0"/>
              </a:rPr>
              <a:t>As to show where the employee has to go. With augmented reality, an image is laid-over the employee’s normal view and does not disturb him from walking/driving safely. This is no doubt a great Fun and as well as saves time.</a:t>
            </a:r>
          </a:p>
        </p:txBody>
      </p:sp>
      <p:pic>
        <p:nvPicPr>
          <p:cNvPr id="5" name="Picture 4">
            <a:extLst>
              <a:ext uri="{FF2B5EF4-FFF2-40B4-BE49-F238E27FC236}">
                <a16:creationId xmlns:a16="http://schemas.microsoft.com/office/drawing/2014/main" id="{392FFB92-CEC9-4DC0-8A08-1CABC526EC0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64357" y="2766319"/>
            <a:ext cx="5427643" cy="3446138"/>
          </a:xfrm>
          <a:prstGeom prst="rect">
            <a:avLst/>
          </a:prstGeom>
        </p:spPr>
      </p:pic>
    </p:spTree>
    <p:extLst>
      <p:ext uri="{BB962C8B-B14F-4D97-AF65-F5344CB8AC3E}">
        <p14:creationId xmlns:p14="http://schemas.microsoft.com/office/powerpoint/2010/main" val="413948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41BE-6CC6-46CC-9CCF-F8170DAB1B07}"/>
              </a:ext>
            </a:extLst>
          </p:cNvPr>
          <p:cNvSpPr>
            <a:spLocks noGrp="1"/>
          </p:cNvSpPr>
          <p:nvPr>
            <p:ph type="title"/>
          </p:nvPr>
        </p:nvSpPr>
        <p:spPr/>
        <p:txBody>
          <a:bodyPr/>
          <a:lstStyle/>
          <a:p>
            <a:r>
              <a:rPr lang="en-IN" dirty="0"/>
              <a:t>INNOVATION : QUEVISION TECHNOLOGY </a:t>
            </a:r>
          </a:p>
        </p:txBody>
      </p:sp>
      <p:sp>
        <p:nvSpPr>
          <p:cNvPr id="3" name="Content Placeholder 2">
            <a:extLst>
              <a:ext uri="{FF2B5EF4-FFF2-40B4-BE49-F238E27FC236}">
                <a16:creationId xmlns:a16="http://schemas.microsoft.com/office/drawing/2014/main" id="{DEFEAA71-B9BF-4E6D-A5F0-4E91EEAA7633}"/>
              </a:ext>
            </a:extLst>
          </p:cNvPr>
          <p:cNvSpPr>
            <a:spLocks noGrp="1"/>
          </p:cNvSpPr>
          <p:nvPr>
            <p:ph idx="1"/>
          </p:nvPr>
        </p:nvSpPr>
        <p:spPr/>
        <p:txBody>
          <a:bodyPr/>
          <a:lstStyle/>
          <a:p>
            <a:r>
              <a:rPr lang="en-IN" u="sng" dirty="0"/>
              <a:t>TRIZ TREND 13 : ACTION COORDINATION </a:t>
            </a:r>
          </a:p>
          <a:p>
            <a:r>
              <a:rPr lang="en-IN" dirty="0">
                <a:solidFill>
                  <a:schemeClr val="accent1"/>
                </a:solidFill>
              </a:rPr>
              <a:t>https://www.youtube.com/watch?v=Alovd0ygR3U</a:t>
            </a:r>
          </a:p>
          <a:p>
            <a:pPr>
              <a:lnSpc>
                <a:spcPct val="70000"/>
              </a:lnSpc>
            </a:pPr>
            <a:r>
              <a:rPr lang="en-IN" sz="1800" dirty="0">
                <a:latin typeface="Calibri" panose="020F0502020204030204" pitchFamily="34" charset="0"/>
                <a:cs typeface="Times New Roman" panose="02020603050405020304" pitchFamily="18" charset="0"/>
              </a:rPr>
              <a:t>Kroger now uses infrared cameras to help decrease waiting times.</a:t>
            </a:r>
          </a:p>
          <a:p>
            <a:pPr>
              <a:lnSpc>
                <a:spcPct val="70000"/>
              </a:lnSpc>
            </a:pPr>
            <a:r>
              <a:rPr lang="en-US" sz="1800" dirty="0">
                <a:latin typeface="Calibri" panose="020F0502020204030204" pitchFamily="34" charset="0"/>
                <a:cs typeface="Times New Roman" panose="02020603050405020304" pitchFamily="18" charset="0"/>
              </a:rPr>
              <a:t>Sensors distributed throughout the store to detect how many customers are in the store at any given time, it helps in eliminating the Que and saves time of the buyers.</a:t>
            </a:r>
          </a:p>
          <a:p>
            <a:pPr>
              <a:lnSpc>
                <a:spcPct val="70000"/>
              </a:lnSpc>
            </a:pPr>
            <a:endParaRPr lang="en-US" sz="1800" dirty="0">
              <a:latin typeface="Calibri" panose="020F0502020204030204" pitchFamily="34" charset="0"/>
              <a:cs typeface="Times New Roman" panose="02020603050405020304" pitchFamily="18" charset="0"/>
            </a:endParaRPr>
          </a:p>
          <a:p>
            <a:pPr>
              <a:lnSpc>
                <a:spcPct val="70000"/>
              </a:lnSpc>
            </a:pPr>
            <a:endParaRPr lang="en-US" sz="1800" dirty="0">
              <a:latin typeface="Calibri" panose="020F0502020204030204" pitchFamily="34" charset="0"/>
              <a:cs typeface="Times New Roman" panose="02020603050405020304" pitchFamily="18" charset="0"/>
            </a:endParaRPr>
          </a:p>
          <a:p>
            <a:pPr>
              <a:lnSpc>
                <a:spcPct val="70000"/>
              </a:lnSpc>
            </a:pPr>
            <a:endParaRPr lang="en-US" sz="1800" dirty="0">
              <a:latin typeface="Calibri" panose="020F0502020204030204" pitchFamily="34" charset="0"/>
              <a:cs typeface="Times New Roman" panose="02020603050405020304" pitchFamily="18" charset="0"/>
            </a:endParaRPr>
          </a:p>
          <a:p>
            <a:pPr>
              <a:lnSpc>
                <a:spcPct val="70000"/>
              </a:lnSpc>
            </a:pPr>
            <a:endParaRPr lang="en-IN" sz="1800" dirty="0">
              <a:latin typeface="Calibri" panose="020F0502020204030204" pitchFamily="34" charset="0"/>
              <a:cs typeface="Times New Roman" panose="02020603050405020304" pitchFamily="18" charset="0"/>
            </a:endParaRPr>
          </a:p>
        </p:txBody>
      </p:sp>
      <p:sp>
        <p:nvSpPr>
          <p:cNvPr id="4" name="AutoShape 2" descr="C:\Users\HP\Downloads\Kroger_resize_2 (1).webp">
            <a:extLst>
              <a:ext uri="{FF2B5EF4-FFF2-40B4-BE49-F238E27FC236}">
                <a16:creationId xmlns:a16="http://schemas.microsoft.com/office/drawing/2014/main" id="{B1F66435-AB95-465B-AB27-35557208709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4">
            <a:extLst>
              <a:ext uri="{FF2B5EF4-FFF2-40B4-BE49-F238E27FC236}">
                <a16:creationId xmlns:a16="http://schemas.microsoft.com/office/drawing/2014/main" id="{22956498-CF1D-4E8B-B760-13E779AEDBA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801956" y="4241492"/>
            <a:ext cx="4953918" cy="2445745"/>
          </a:xfrm>
          <a:prstGeom prst="rect">
            <a:avLst/>
          </a:prstGeom>
        </p:spPr>
      </p:pic>
    </p:spTree>
    <p:extLst>
      <p:ext uri="{BB962C8B-B14F-4D97-AF65-F5344CB8AC3E}">
        <p14:creationId xmlns:p14="http://schemas.microsoft.com/office/powerpoint/2010/main" val="733068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14816-831C-4BE1-8F7A-0E7FF313A986}"/>
              </a:ext>
            </a:extLst>
          </p:cNvPr>
          <p:cNvSpPr>
            <a:spLocks noGrp="1"/>
          </p:cNvSpPr>
          <p:nvPr>
            <p:ph type="title"/>
          </p:nvPr>
        </p:nvSpPr>
        <p:spPr/>
        <p:txBody>
          <a:bodyPr>
            <a:normAutofit fontScale="90000"/>
          </a:bodyPr>
          <a:lstStyle/>
          <a:p>
            <a:r>
              <a:rPr lang="en-IN" dirty="0"/>
              <a:t>INNOVATION : </a:t>
            </a:r>
            <a:r>
              <a:rPr lang="en-US" dirty="0"/>
              <a:t>VIDEO ADS OF ITEMS &amp; CUSTOMIZED PRODUCTS</a:t>
            </a:r>
            <a:br>
              <a:rPr lang="en-US" dirty="0"/>
            </a:br>
            <a:endParaRPr lang="en-IN" dirty="0"/>
          </a:p>
        </p:txBody>
      </p:sp>
      <p:sp>
        <p:nvSpPr>
          <p:cNvPr id="3" name="Content Placeholder 2">
            <a:extLst>
              <a:ext uri="{FF2B5EF4-FFF2-40B4-BE49-F238E27FC236}">
                <a16:creationId xmlns:a16="http://schemas.microsoft.com/office/drawing/2014/main" id="{C91114F9-D201-4D3B-945C-DAD869C5762B}"/>
              </a:ext>
            </a:extLst>
          </p:cNvPr>
          <p:cNvSpPr>
            <a:spLocks noGrp="1"/>
          </p:cNvSpPr>
          <p:nvPr>
            <p:ph idx="1"/>
          </p:nvPr>
        </p:nvSpPr>
        <p:spPr>
          <a:xfrm>
            <a:off x="680321" y="2336873"/>
            <a:ext cx="7141655" cy="3599316"/>
          </a:xfrm>
        </p:spPr>
        <p:txBody>
          <a:bodyPr/>
          <a:lstStyle/>
          <a:p>
            <a:r>
              <a:rPr lang="en-IN" u="sng" dirty="0"/>
              <a:t>TRIZ TREND 14: MONO-BI-POLY </a:t>
            </a:r>
            <a:endParaRPr lang="en-IN" sz="1800" dirty="0">
              <a:latin typeface="Calibri" panose="020F0502020204030204" pitchFamily="34" charset="0"/>
              <a:cs typeface="Times New Roman" panose="02020603050405020304" pitchFamily="18" charset="0"/>
            </a:endParaRPr>
          </a:p>
          <a:p>
            <a:r>
              <a:rPr lang="en-IN" sz="1800" dirty="0">
                <a:latin typeface="Calibri" panose="020F0502020204030204" pitchFamily="34" charset="0"/>
                <a:cs typeface="Times New Roman" panose="02020603050405020304" pitchFamily="18" charset="0"/>
              </a:rPr>
              <a:t>Your purchasing data will be automatically collected in your Whole Foods account . You can check the information by scanning QR code on your Customized paper bag. QR will be printed when check out.</a:t>
            </a:r>
          </a:p>
          <a:p>
            <a:r>
              <a:rPr lang="en-US" sz="1800" dirty="0">
                <a:latin typeface="Calibri" panose="020F0502020204030204" pitchFamily="34" charset="0"/>
                <a:cs typeface="Times New Roman" panose="02020603050405020304" pitchFamily="18" charset="0"/>
              </a:rPr>
              <a:t>The ads are broadcast on massive screens in the grocery stores so customers are directly exposed to the origins of their food.</a:t>
            </a:r>
            <a:r>
              <a:rPr lang="en-US" dirty="0"/>
              <a:t> </a:t>
            </a:r>
            <a:br>
              <a:rPr lang="en-US" sz="1800" dirty="0"/>
            </a:br>
            <a:endParaRPr lang="en-IN" sz="1800" dirty="0">
              <a:latin typeface="Calibri" panose="020F0502020204030204" pitchFamily="34" charset="0"/>
              <a:cs typeface="Times New Roman" panose="02020603050405020304" pitchFamily="18" charset="0"/>
            </a:endParaRPr>
          </a:p>
          <a:p>
            <a:endParaRPr lang="en-IN" sz="1800" dirty="0">
              <a:latin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39984628-DE2F-4A3A-8934-D5CD3844C29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55352" y="1973866"/>
            <a:ext cx="3477659" cy="3529060"/>
          </a:xfrm>
          <a:prstGeom prst="rect">
            <a:avLst/>
          </a:prstGeom>
        </p:spPr>
      </p:pic>
      <p:pic>
        <p:nvPicPr>
          <p:cNvPr id="6" name="Picture 5">
            <a:extLst>
              <a:ext uri="{FF2B5EF4-FFF2-40B4-BE49-F238E27FC236}">
                <a16:creationId xmlns:a16="http://schemas.microsoft.com/office/drawing/2014/main" id="{9F7D834D-3A8F-45AF-808C-02612DBD2B02}"/>
              </a:ext>
            </a:extLst>
          </p:cNvPr>
          <p:cNvPicPr/>
          <p:nvPr/>
        </p:nvPicPr>
        <p:blipFill>
          <a:blip r:embed="rId3" cstate="email">
            <a:extLst>
              <a:ext uri="{28A0092B-C50C-407E-A947-70E740481C1C}">
                <a14:useLocalDpi xmlns:a14="http://schemas.microsoft.com/office/drawing/2010/main"/>
              </a:ext>
            </a:extLst>
          </a:blip>
          <a:stretch>
            <a:fillRect/>
          </a:stretch>
        </p:blipFill>
        <p:spPr>
          <a:xfrm>
            <a:off x="2618341" y="4395731"/>
            <a:ext cx="3477659" cy="2462269"/>
          </a:xfrm>
          <a:prstGeom prst="rect">
            <a:avLst/>
          </a:prstGeom>
        </p:spPr>
      </p:pic>
    </p:spTree>
    <p:extLst>
      <p:ext uri="{BB962C8B-B14F-4D97-AF65-F5344CB8AC3E}">
        <p14:creationId xmlns:p14="http://schemas.microsoft.com/office/powerpoint/2010/main" val="30855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3645-7579-4F52-AC3C-89082090E3F6}"/>
              </a:ext>
            </a:extLst>
          </p:cNvPr>
          <p:cNvSpPr>
            <a:spLocks noGrp="1"/>
          </p:cNvSpPr>
          <p:nvPr>
            <p:ph type="title"/>
          </p:nvPr>
        </p:nvSpPr>
        <p:spPr/>
        <p:txBody>
          <a:bodyPr/>
          <a:lstStyle/>
          <a:p>
            <a:r>
              <a:rPr lang="en-IN" dirty="0"/>
              <a:t>INNOVATION : DIVERSIFYING CHANNELS</a:t>
            </a:r>
          </a:p>
        </p:txBody>
      </p:sp>
      <p:sp>
        <p:nvSpPr>
          <p:cNvPr id="3" name="Content Placeholder 2">
            <a:extLst>
              <a:ext uri="{FF2B5EF4-FFF2-40B4-BE49-F238E27FC236}">
                <a16:creationId xmlns:a16="http://schemas.microsoft.com/office/drawing/2014/main" id="{65A8C5C3-C4DC-4019-9CA7-42EA44974F65}"/>
              </a:ext>
            </a:extLst>
          </p:cNvPr>
          <p:cNvSpPr>
            <a:spLocks noGrp="1"/>
          </p:cNvSpPr>
          <p:nvPr>
            <p:ph idx="1"/>
          </p:nvPr>
        </p:nvSpPr>
        <p:spPr/>
        <p:txBody>
          <a:bodyPr/>
          <a:lstStyle/>
          <a:p>
            <a:r>
              <a:rPr lang="en-IN" dirty="0"/>
              <a:t>TRIZ TREND 15 : MONO-BI-POLY (SIMILAR) </a:t>
            </a:r>
          </a:p>
          <a:p>
            <a:endParaRPr lang="en-IN" dirty="0"/>
          </a:p>
          <a:p>
            <a:r>
              <a:rPr lang="en-IN" sz="1800" dirty="0">
                <a:latin typeface="Calibri" panose="020F0502020204030204" pitchFamily="34" charset="0"/>
                <a:cs typeface="Times New Roman" panose="02020603050405020304" pitchFamily="18" charset="0"/>
              </a:rPr>
              <a:t>Use of Online site , App for shopping with additional discounts and offers.</a:t>
            </a:r>
          </a:p>
          <a:p>
            <a:r>
              <a:rPr lang="en-IN" sz="1800" dirty="0">
                <a:latin typeface="Calibri" panose="020F0502020204030204" pitchFamily="34" charset="0"/>
                <a:cs typeface="Times New Roman" panose="02020603050405020304" pitchFamily="18" charset="0"/>
              </a:rPr>
              <a:t>Consumers can now directly place and receive their order on specific day and time from the Warehouses of the Supermarkets via online mode. </a:t>
            </a:r>
          </a:p>
        </p:txBody>
      </p:sp>
    </p:spTree>
    <p:extLst>
      <p:ext uri="{BB962C8B-B14F-4D97-AF65-F5344CB8AC3E}">
        <p14:creationId xmlns:p14="http://schemas.microsoft.com/office/powerpoint/2010/main" val="1752825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24DBC-A055-4D85-BDD9-C575A9BDF628}"/>
              </a:ext>
            </a:extLst>
          </p:cNvPr>
          <p:cNvSpPr>
            <a:spLocks noGrp="1"/>
          </p:cNvSpPr>
          <p:nvPr>
            <p:ph type="title"/>
          </p:nvPr>
        </p:nvSpPr>
        <p:spPr/>
        <p:txBody>
          <a:bodyPr/>
          <a:lstStyle/>
          <a:p>
            <a:r>
              <a:rPr lang="en-IN" dirty="0"/>
              <a:t>INNOVATION : WIFI AND AERIAL VEHICLE</a:t>
            </a:r>
          </a:p>
        </p:txBody>
      </p:sp>
      <p:sp>
        <p:nvSpPr>
          <p:cNvPr id="3" name="Content Placeholder 2">
            <a:extLst>
              <a:ext uri="{FF2B5EF4-FFF2-40B4-BE49-F238E27FC236}">
                <a16:creationId xmlns:a16="http://schemas.microsoft.com/office/drawing/2014/main" id="{57DDF7BE-B764-4506-83F8-82D810ADCF72}"/>
              </a:ext>
            </a:extLst>
          </p:cNvPr>
          <p:cNvSpPr>
            <a:spLocks noGrp="1"/>
          </p:cNvSpPr>
          <p:nvPr>
            <p:ph idx="1"/>
          </p:nvPr>
        </p:nvSpPr>
        <p:spPr/>
        <p:txBody>
          <a:bodyPr/>
          <a:lstStyle/>
          <a:p>
            <a:r>
              <a:rPr lang="en-IN" u="sng" dirty="0"/>
              <a:t>TRIZ TREND 16 : MONO-BI-POLY (INCREASING DIFFERENCES)</a:t>
            </a:r>
          </a:p>
          <a:p>
            <a:endParaRPr lang="en-IN" u="sng" dirty="0"/>
          </a:p>
          <a:p>
            <a:pPr marL="0" indent="0">
              <a:buNone/>
            </a:pPr>
            <a:endParaRPr lang="en-IN" u="sng" dirty="0"/>
          </a:p>
        </p:txBody>
      </p:sp>
      <p:sp>
        <p:nvSpPr>
          <p:cNvPr id="8" name="TextBox 7">
            <a:extLst>
              <a:ext uri="{FF2B5EF4-FFF2-40B4-BE49-F238E27FC236}">
                <a16:creationId xmlns:a16="http://schemas.microsoft.com/office/drawing/2014/main" id="{7ADBE15E-EC3B-46CE-81D4-A0F35B2D8B93}"/>
              </a:ext>
            </a:extLst>
          </p:cNvPr>
          <p:cNvSpPr txBox="1"/>
          <p:nvPr/>
        </p:nvSpPr>
        <p:spPr>
          <a:xfrm>
            <a:off x="680321" y="3007605"/>
            <a:ext cx="9014522" cy="2862322"/>
          </a:xfrm>
          <a:prstGeom prst="rect">
            <a:avLst/>
          </a:prstGeom>
          <a:noFill/>
        </p:spPr>
        <p:txBody>
          <a:bodyPr wrap="square" rtlCol="0">
            <a:spAutoFit/>
          </a:bodyPr>
          <a:lstStyle/>
          <a:p>
            <a:pPr marL="285750" indent="-285750">
              <a:buFont typeface="Arial" panose="020B0604020202020204" pitchFamily="34" charset="0"/>
              <a:buChar char="•"/>
            </a:pPr>
            <a:r>
              <a:rPr lang="en-IN" dirty="0"/>
              <a:t>This is a trend which is not often seen. It talks about increasing differences , that how well is your product or service differentiated from others and how are the modifications increasing the efficiency day to day.</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Use of WIFI in </a:t>
            </a:r>
            <a:r>
              <a:rPr lang="fr-FR" dirty="0"/>
              <a:t>SK Telecom in Shanghai Lotus Supermarket  </a:t>
            </a:r>
          </a:p>
          <a:p>
            <a:pPr marL="285750" indent="-285750">
              <a:buFont typeface="Arial" panose="020B0604020202020204" pitchFamily="34" charset="0"/>
              <a:buChar char="•"/>
            </a:pPr>
            <a:r>
              <a:rPr lang="fr-FR" dirty="0"/>
              <a:t>Use of Unmanned Aerial Vehicle used by Amazon Go supermarkets is delivering the Product on air once after your order is placed through online.</a:t>
            </a:r>
          </a:p>
          <a:p>
            <a:pPr marL="285750" indent="-285750">
              <a:buFont typeface="Arial" panose="020B0604020202020204" pitchFamily="34" charset="0"/>
              <a:buChar char="•"/>
            </a:pPr>
            <a:endParaRPr lang="fr-FR" dirty="0"/>
          </a:p>
          <a:p>
            <a:pPr marL="742950" lvl="1" indent="-285750">
              <a:buFont typeface="Arial" panose="020B0604020202020204" pitchFamily="34" charset="0"/>
              <a:buChar char="•"/>
            </a:pPr>
            <a:r>
              <a:rPr lang="fr-FR" dirty="0">
                <a:solidFill>
                  <a:schemeClr val="accent1"/>
                </a:solidFill>
              </a:rPr>
              <a:t>https://www.youtube.com/watch?v=MOSxuoDTh2I&amp;app=desktop</a:t>
            </a:r>
          </a:p>
          <a:p>
            <a:pPr lvl="1"/>
            <a:r>
              <a:rPr lang="en-IN" dirty="0"/>
              <a:t> </a:t>
            </a:r>
          </a:p>
        </p:txBody>
      </p:sp>
    </p:spTree>
    <p:extLst>
      <p:ext uri="{BB962C8B-B14F-4D97-AF65-F5344CB8AC3E}">
        <p14:creationId xmlns:p14="http://schemas.microsoft.com/office/powerpoint/2010/main" val="739672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CC20F-2939-4B7A-BC33-A3A7BA8B5532}"/>
              </a:ext>
            </a:extLst>
          </p:cNvPr>
          <p:cNvSpPr>
            <a:spLocks noGrp="1"/>
          </p:cNvSpPr>
          <p:nvPr>
            <p:ph type="title"/>
          </p:nvPr>
        </p:nvSpPr>
        <p:spPr/>
        <p:txBody>
          <a:bodyPr/>
          <a:lstStyle/>
          <a:p>
            <a:r>
              <a:rPr lang="en-IN" dirty="0"/>
              <a:t>INNOVATION : VISUAL INFRARED SENSORS</a:t>
            </a:r>
          </a:p>
        </p:txBody>
      </p:sp>
      <p:sp>
        <p:nvSpPr>
          <p:cNvPr id="3" name="Content Placeholder 2">
            <a:extLst>
              <a:ext uri="{FF2B5EF4-FFF2-40B4-BE49-F238E27FC236}">
                <a16:creationId xmlns:a16="http://schemas.microsoft.com/office/drawing/2014/main" id="{0C8DCA3F-3812-4B71-8D20-E6D07222080E}"/>
              </a:ext>
            </a:extLst>
          </p:cNvPr>
          <p:cNvSpPr>
            <a:spLocks noGrp="1"/>
          </p:cNvSpPr>
          <p:nvPr>
            <p:ph idx="1"/>
          </p:nvPr>
        </p:nvSpPr>
        <p:spPr>
          <a:xfrm>
            <a:off x="680321" y="2336873"/>
            <a:ext cx="6050985" cy="3599316"/>
          </a:xfrm>
        </p:spPr>
        <p:txBody>
          <a:bodyPr/>
          <a:lstStyle/>
          <a:p>
            <a:r>
              <a:rPr lang="en-IN" u="sng" dirty="0"/>
              <a:t>TRIZ TREND 17 : DESIGN POINT </a:t>
            </a:r>
          </a:p>
          <a:p>
            <a:r>
              <a:rPr lang="en-IN" sz="1800" dirty="0">
                <a:latin typeface="Calibri" panose="020F0502020204030204" pitchFamily="34" charset="0"/>
                <a:cs typeface="Times New Roman" panose="02020603050405020304" pitchFamily="18" charset="0"/>
              </a:rPr>
              <a:t>The Design Point trend considers the design of a system and investigates in which number of situations your design can function optimally.</a:t>
            </a:r>
          </a:p>
          <a:p>
            <a:r>
              <a:rPr lang="en-IN" sz="1800" dirty="0">
                <a:latin typeface="Calibri" panose="020F0502020204030204" pitchFamily="34" charset="0"/>
                <a:cs typeface="Times New Roman" panose="02020603050405020304" pitchFamily="18" charset="0"/>
              </a:rPr>
              <a:t>The Use of Visual Camera on the top of the Supermarkets. They track wait time , determine when to open registers. </a:t>
            </a:r>
          </a:p>
          <a:p>
            <a:r>
              <a:rPr lang="en-IN" sz="1800" dirty="0">
                <a:latin typeface="Calibri" panose="020F0502020204030204" pitchFamily="34" charset="0"/>
                <a:cs typeface="Times New Roman" panose="02020603050405020304" pitchFamily="18" charset="0"/>
              </a:rPr>
              <a:t>Success in 95% of stores. </a:t>
            </a:r>
            <a:r>
              <a:rPr lang="en-IN" sz="1800" dirty="0" err="1">
                <a:latin typeface="Calibri" panose="020F0502020204030204" pitchFamily="34" charset="0"/>
                <a:cs typeface="Times New Roman" panose="02020603050405020304" pitchFamily="18" charset="0"/>
              </a:rPr>
              <a:t>Eg</a:t>
            </a:r>
            <a:r>
              <a:rPr lang="en-IN" sz="1800" dirty="0">
                <a:latin typeface="Calibri" panose="020F0502020204030204" pitchFamily="34" charset="0"/>
                <a:cs typeface="Times New Roman" panose="02020603050405020304" pitchFamily="18" charset="0"/>
              </a:rPr>
              <a:t> Kroger Supermarket.   </a:t>
            </a:r>
          </a:p>
          <a:p>
            <a:endParaRPr lang="en-IN" u="sng" dirty="0"/>
          </a:p>
        </p:txBody>
      </p:sp>
      <p:pic>
        <p:nvPicPr>
          <p:cNvPr id="5" name="Picture 4">
            <a:extLst>
              <a:ext uri="{FF2B5EF4-FFF2-40B4-BE49-F238E27FC236}">
                <a16:creationId xmlns:a16="http://schemas.microsoft.com/office/drawing/2014/main" id="{0612E9DE-1AF9-4ED1-98A7-640314E0924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92207" y="2336873"/>
            <a:ext cx="5499793" cy="4029841"/>
          </a:xfrm>
          <a:prstGeom prst="rect">
            <a:avLst/>
          </a:prstGeom>
        </p:spPr>
      </p:pic>
    </p:spTree>
    <p:extLst>
      <p:ext uri="{BB962C8B-B14F-4D97-AF65-F5344CB8AC3E}">
        <p14:creationId xmlns:p14="http://schemas.microsoft.com/office/powerpoint/2010/main" val="14332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D572-FD20-4C4C-BCD8-4C66077F7299}"/>
              </a:ext>
            </a:extLst>
          </p:cNvPr>
          <p:cNvSpPr>
            <a:spLocks noGrp="1"/>
          </p:cNvSpPr>
          <p:nvPr>
            <p:ph type="title"/>
          </p:nvPr>
        </p:nvSpPr>
        <p:spPr/>
        <p:txBody>
          <a:bodyPr/>
          <a:lstStyle/>
          <a:p>
            <a:r>
              <a:rPr lang="en-IN" dirty="0"/>
              <a:t>INNOVATION: SAP BUSINESS OBJECT</a:t>
            </a:r>
          </a:p>
        </p:txBody>
      </p:sp>
      <p:sp>
        <p:nvSpPr>
          <p:cNvPr id="3" name="Content Placeholder 2">
            <a:extLst>
              <a:ext uri="{FF2B5EF4-FFF2-40B4-BE49-F238E27FC236}">
                <a16:creationId xmlns:a16="http://schemas.microsoft.com/office/drawing/2014/main" id="{0FA109EC-00AB-42CC-922A-2FA91B69A856}"/>
              </a:ext>
            </a:extLst>
          </p:cNvPr>
          <p:cNvSpPr>
            <a:spLocks noGrp="1"/>
          </p:cNvSpPr>
          <p:nvPr>
            <p:ph idx="1"/>
          </p:nvPr>
        </p:nvSpPr>
        <p:spPr/>
        <p:txBody>
          <a:bodyPr/>
          <a:lstStyle/>
          <a:p>
            <a:pPr marL="0" indent="0">
              <a:buNone/>
            </a:pPr>
            <a:r>
              <a:rPr lang="en-IN" dirty="0">
                <a:solidFill>
                  <a:srgbClr val="FFFF00"/>
                </a:solidFill>
                <a:hlinkClick r:id="rId2"/>
              </a:rPr>
              <a:t>Https://www.sap.com/industries/retail.html</a:t>
            </a:r>
            <a:endParaRPr lang="en-IN" dirty="0">
              <a:solidFill>
                <a:srgbClr val="FFFF00"/>
              </a:solidFill>
            </a:endParaRPr>
          </a:p>
          <a:p>
            <a:r>
              <a:rPr lang="en-IN" u="sng" dirty="0"/>
              <a:t>TRIZ TREND 1: BOUNDARY BREAKDOWN </a:t>
            </a:r>
          </a:p>
          <a:p>
            <a:endParaRPr lang="en-IN" dirty="0"/>
          </a:p>
          <a:p>
            <a:pPr marL="0" indent="0">
              <a:buNone/>
            </a:pPr>
            <a:endParaRPr lang="en-IN" dirty="0"/>
          </a:p>
        </p:txBody>
      </p:sp>
      <p:pic>
        <p:nvPicPr>
          <p:cNvPr id="4" name="Picture 3">
            <a:extLst>
              <a:ext uri="{FF2B5EF4-FFF2-40B4-BE49-F238E27FC236}">
                <a16:creationId xmlns:a16="http://schemas.microsoft.com/office/drawing/2014/main" id="{0B5BE24C-D055-465A-A4FD-3A999A0A1A16}"/>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701439" y="3508620"/>
            <a:ext cx="10830560" cy="3030429"/>
          </a:xfrm>
          <a:prstGeom prst="rect">
            <a:avLst/>
          </a:prstGeom>
        </p:spPr>
      </p:pic>
    </p:spTree>
    <p:extLst>
      <p:ext uri="{BB962C8B-B14F-4D97-AF65-F5344CB8AC3E}">
        <p14:creationId xmlns:p14="http://schemas.microsoft.com/office/powerpoint/2010/main" val="1233357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A3DD-8C6F-4B45-BE4B-372AD578413D}"/>
              </a:ext>
            </a:extLst>
          </p:cNvPr>
          <p:cNvSpPr>
            <a:spLocks noGrp="1"/>
          </p:cNvSpPr>
          <p:nvPr>
            <p:ph type="title"/>
          </p:nvPr>
        </p:nvSpPr>
        <p:spPr/>
        <p:txBody>
          <a:bodyPr/>
          <a:lstStyle/>
          <a:p>
            <a:r>
              <a:rPr lang="en-IN" dirty="0"/>
              <a:t>INNOVATION : WEARABLE SCANNING</a:t>
            </a:r>
          </a:p>
        </p:txBody>
      </p:sp>
      <p:pic>
        <p:nvPicPr>
          <p:cNvPr id="4" name="Content Placeholder 3">
            <a:extLst>
              <a:ext uri="{FF2B5EF4-FFF2-40B4-BE49-F238E27FC236}">
                <a16:creationId xmlns:a16="http://schemas.microsoft.com/office/drawing/2014/main" id="{52599B1F-F02E-4E2D-A0FE-E4872B9F4733}"/>
              </a:ext>
            </a:extLst>
          </p:cNvPr>
          <p:cNvPicPr>
            <a:picLocks noGrp="1"/>
          </p:cNvPicPr>
          <p:nvPr>
            <p:ph idx="1"/>
          </p:nvPr>
        </p:nvPicPr>
        <p:blipFill>
          <a:blip r:embed="rId2" cstate="email">
            <a:extLst>
              <a:ext uri="{28A0092B-C50C-407E-A947-70E740481C1C}">
                <a14:useLocalDpi xmlns:a14="http://schemas.microsoft.com/office/drawing/2010/main"/>
              </a:ext>
            </a:extLst>
          </a:blip>
          <a:stretch>
            <a:fillRect/>
          </a:stretch>
        </p:blipFill>
        <p:spPr>
          <a:xfrm>
            <a:off x="6861678" y="3253534"/>
            <a:ext cx="2611121" cy="3540602"/>
          </a:xfrm>
          <a:prstGeom prst="rect">
            <a:avLst/>
          </a:prstGeom>
        </p:spPr>
      </p:pic>
      <p:pic>
        <p:nvPicPr>
          <p:cNvPr id="5" name="Picture 4">
            <a:extLst>
              <a:ext uri="{FF2B5EF4-FFF2-40B4-BE49-F238E27FC236}">
                <a16:creationId xmlns:a16="http://schemas.microsoft.com/office/drawing/2014/main" id="{A0EA0934-C1A8-4755-9D7B-3E541D0160CA}"/>
              </a:ext>
            </a:extLst>
          </p:cNvPr>
          <p:cNvPicPr/>
          <p:nvPr/>
        </p:nvPicPr>
        <p:blipFill>
          <a:blip r:embed="rId3" cstate="email">
            <a:extLst>
              <a:ext uri="{28A0092B-C50C-407E-A947-70E740481C1C}">
                <a14:useLocalDpi xmlns:a14="http://schemas.microsoft.com/office/drawing/2010/main"/>
              </a:ext>
            </a:extLst>
          </a:blip>
          <a:stretch>
            <a:fillRect/>
          </a:stretch>
        </p:blipFill>
        <p:spPr>
          <a:xfrm>
            <a:off x="304894" y="3282665"/>
            <a:ext cx="2611120" cy="3482340"/>
          </a:xfrm>
          <a:prstGeom prst="rect">
            <a:avLst/>
          </a:prstGeom>
        </p:spPr>
      </p:pic>
      <p:sp>
        <p:nvSpPr>
          <p:cNvPr id="6" name="Arrow: Right 5">
            <a:extLst>
              <a:ext uri="{FF2B5EF4-FFF2-40B4-BE49-F238E27FC236}">
                <a16:creationId xmlns:a16="http://schemas.microsoft.com/office/drawing/2014/main" id="{855F5067-8CDB-46F9-B3DE-BD56B28BECEB}"/>
              </a:ext>
            </a:extLst>
          </p:cNvPr>
          <p:cNvSpPr/>
          <p:nvPr/>
        </p:nvSpPr>
        <p:spPr>
          <a:xfrm>
            <a:off x="3691904" y="5023835"/>
            <a:ext cx="2029522" cy="8028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B12F37E3-AFE1-4F61-A72B-F2C93698E685}"/>
              </a:ext>
            </a:extLst>
          </p:cNvPr>
          <p:cNvSpPr txBox="1"/>
          <p:nvPr/>
        </p:nvSpPr>
        <p:spPr>
          <a:xfrm>
            <a:off x="304894" y="2152185"/>
            <a:ext cx="10244160" cy="369332"/>
          </a:xfrm>
          <a:prstGeom prst="rect">
            <a:avLst/>
          </a:prstGeom>
          <a:noFill/>
        </p:spPr>
        <p:txBody>
          <a:bodyPr wrap="square" rtlCol="0">
            <a:spAutoFit/>
          </a:bodyPr>
          <a:lstStyle/>
          <a:p>
            <a:r>
              <a:rPr lang="en-IN" u="sng" dirty="0"/>
              <a:t>TRIZ TREND 18 : DEGREE OF FREEDOM</a:t>
            </a:r>
          </a:p>
        </p:txBody>
      </p:sp>
    </p:spTree>
    <p:extLst>
      <p:ext uri="{BB962C8B-B14F-4D97-AF65-F5344CB8AC3E}">
        <p14:creationId xmlns:p14="http://schemas.microsoft.com/office/powerpoint/2010/main" val="1242977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5D4D-7CDD-4C0C-9BEF-62F40EC27D26}"/>
              </a:ext>
            </a:extLst>
          </p:cNvPr>
          <p:cNvSpPr>
            <a:spLocks noGrp="1"/>
          </p:cNvSpPr>
          <p:nvPr>
            <p:ph type="title"/>
          </p:nvPr>
        </p:nvSpPr>
        <p:spPr/>
        <p:txBody>
          <a:bodyPr/>
          <a:lstStyle/>
          <a:p>
            <a:r>
              <a:rPr lang="en-IN" dirty="0"/>
              <a:t>INNOVATION : NESTING MONEY IN OTHER DEVICES OR SERVICES </a:t>
            </a:r>
          </a:p>
        </p:txBody>
      </p:sp>
      <p:sp>
        <p:nvSpPr>
          <p:cNvPr id="3" name="Content Placeholder 2">
            <a:extLst>
              <a:ext uri="{FF2B5EF4-FFF2-40B4-BE49-F238E27FC236}">
                <a16:creationId xmlns:a16="http://schemas.microsoft.com/office/drawing/2014/main" id="{FCA45728-1085-41B1-A4A0-93EE2905A9A7}"/>
              </a:ext>
            </a:extLst>
          </p:cNvPr>
          <p:cNvSpPr>
            <a:spLocks noGrp="1"/>
          </p:cNvSpPr>
          <p:nvPr>
            <p:ph idx="1"/>
          </p:nvPr>
        </p:nvSpPr>
        <p:spPr/>
        <p:txBody>
          <a:bodyPr/>
          <a:lstStyle/>
          <a:p>
            <a:r>
              <a:rPr lang="en-IN" u="sng" dirty="0"/>
              <a:t>TRIZ TREND 19 : NESTING UP </a:t>
            </a:r>
          </a:p>
          <a:p>
            <a:endParaRPr lang="en-IN" u="sng" dirty="0"/>
          </a:p>
          <a:p>
            <a:r>
              <a:rPr lang="en-IN" sz="1900" dirty="0">
                <a:latin typeface="Calibri" panose="020F0502020204030204" pitchFamily="34" charset="0"/>
                <a:cs typeface="Times New Roman" panose="02020603050405020304" pitchFamily="18" charset="0"/>
              </a:rPr>
              <a:t>The nesting of many different devices in one integrated device.</a:t>
            </a:r>
          </a:p>
          <a:p>
            <a:r>
              <a:rPr lang="en-IN" sz="1900" dirty="0">
                <a:latin typeface="Calibri" panose="020F0502020204030204" pitchFamily="34" charset="0"/>
                <a:cs typeface="Times New Roman" panose="02020603050405020304" pitchFamily="18" charset="0"/>
              </a:rPr>
              <a:t>A recent trend in the way payments are done using mobile devices. So, their cell phone functions like a bank card.</a:t>
            </a:r>
          </a:p>
          <a:p>
            <a:pPr marL="0" indent="0">
              <a:buNone/>
            </a:pPr>
            <a:endParaRPr lang="en-IN" sz="1900" dirty="0">
              <a:latin typeface="Calibri" panose="020F0502020204030204" pitchFamily="34" charset="0"/>
              <a:cs typeface="Times New Roman" panose="02020603050405020304" pitchFamily="18" charset="0"/>
            </a:endParaRPr>
          </a:p>
          <a:p>
            <a:pPr marL="0" indent="0">
              <a:buNone/>
            </a:pPr>
            <a:endParaRPr lang="en-IN" u="sng" dirty="0"/>
          </a:p>
          <a:p>
            <a:endParaRPr lang="en-IN" u="sng" dirty="0"/>
          </a:p>
        </p:txBody>
      </p:sp>
      <p:pic>
        <p:nvPicPr>
          <p:cNvPr id="5" name="Picture 4">
            <a:extLst>
              <a:ext uri="{FF2B5EF4-FFF2-40B4-BE49-F238E27FC236}">
                <a16:creationId xmlns:a16="http://schemas.microsoft.com/office/drawing/2014/main" id="{A9C375D6-D1AF-40C4-BB88-1388B4A471E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29212" y="4532863"/>
            <a:ext cx="3491888" cy="2148404"/>
          </a:xfrm>
          <a:prstGeom prst="rect">
            <a:avLst/>
          </a:prstGeom>
        </p:spPr>
      </p:pic>
    </p:spTree>
    <p:extLst>
      <p:ext uri="{BB962C8B-B14F-4D97-AF65-F5344CB8AC3E}">
        <p14:creationId xmlns:p14="http://schemas.microsoft.com/office/powerpoint/2010/main" val="1048549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24F8-52CA-43A1-AAB3-B219B154CF48}"/>
              </a:ext>
            </a:extLst>
          </p:cNvPr>
          <p:cNvSpPr>
            <a:spLocks noGrp="1"/>
          </p:cNvSpPr>
          <p:nvPr>
            <p:ph type="title"/>
          </p:nvPr>
        </p:nvSpPr>
        <p:spPr/>
        <p:txBody>
          <a:bodyPr/>
          <a:lstStyle/>
          <a:p>
            <a:r>
              <a:rPr lang="en-IN" dirty="0"/>
              <a:t>INNOVATION : LOYALITY CARDS AND ONLINE APPS</a:t>
            </a:r>
          </a:p>
        </p:txBody>
      </p:sp>
      <p:sp>
        <p:nvSpPr>
          <p:cNvPr id="3" name="Content Placeholder 2">
            <a:extLst>
              <a:ext uri="{FF2B5EF4-FFF2-40B4-BE49-F238E27FC236}">
                <a16:creationId xmlns:a16="http://schemas.microsoft.com/office/drawing/2014/main" id="{C8CFC004-2BE3-4EC1-A55A-7BD58752B485}"/>
              </a:ext>
            </a:extLst>
          </p:cNvPr>
          <p:cNvSpPr>
            <a:spLocks noGrp="1"/>
          </p:cNvSpPr>
          <p:nvPr>
            <p:ph idx="1"/>
          </p:nvPr>
        </p:nvSpPr>
        <p:spPr>
          <a:xfrm>
            <a:off x="680322" y="2336873"/>
            <a:ext cx="6656912" cy="3599316"/>
          </a:xfrm>
        </p:spPr>
        <p:txBody>
          <a:bodyPr/>
          <a:lstStyle/>
          <a:p>
            <a:r>
              <a:rPr lang="en-IN" u="sng" dirty="0"/>
              <a:t>TRIZ TREND 20 : LISTENING/COMMUNICATION </a:t>
            </a:r>
          </a:p>
          <a:p>
            <a:r>
              <a:rPr lang="en-IN" sz="1900" dirty="0">
                <a:latin typeface="Calibri" panose="020F0502020204030204" pitchFamily="34" charset="0"/>
                <a:cs typeface="Times New Roman" panose="02020603050405020304" pitchFamily="18" charset="0"/>
              </a:rPr>
              <a:t>Companies that are good in social media, follow this trend. The further they are in this trend, the more they learn about their consumers.</a:t>
            </a:r>
          </a:p>
          <a:p>
            <a:r>
              <a:rPr lang="en-IN" sz="1900" dirty="0">
                <a:latin typeface="Calibri" panose="020F0502020204030204" pitchFamily="34" charset="0"/>
                <a:cs typeface="Times New Roman" panose="02020603050405020304" pitchFamily="18" charset="0"/>
              </a:rPr>
              <a:t>Supermarkets use loyalty cards to know what products you are buying.</a:t>
            </a:r>
          </a:p>
          <a:p>
            <a:r>
              <a:rPr lang="en-IN" sz="1900" dirty="0">
                <a:latin typeface="Calibri" panose="020F0502020204030204" pitchFamily="34" charset="0"/>
                <a:cs typeface="Times New Roman" panose="02020603050405020304" pitchFamily="18" charset="0"/>
              </a:rPr>
              <a:t>Online Apps and commercial sites monitor your search, by this way they look at the products you search and offer offers and discounts in order to make customer buy. </a:t>
            </a:r>
            <a:r>
              <a:rPr lang="en-IN" sz="1900" dirty="0" err="1">
                <a:latin typeface="Calibri" panose="020F0502020204030204" pitchFamily="34" charset="0"/>
                <a:cs typeface="Times New Roman" panose="02020603050405020304" pitchFamily="18" charset="0"/>
              </a:rPr>
              <a:t>Eg</a:t>
            </a:r>
            <a:r>
              <a:rPr lang="en-IN" sz="1900" dirty="0">
                <a:latin typeface="Calibri" panose="020F0502020204030204" pitchFamily="34" charset="0"/>
                <a:cs typeface="Times New Roman" panose="02020603050405020304" pitchFamily="18" charset="0"/>
              </a:rPr>
              <a:t> Amazon now in India.</a:t>
            </a:r>
          </a:p>
        </p:txBody>
      </p:sp>
      <p:pic>
        <p:nvPicPr>
          <p:cNvPr id="5" name="Picture 4">
            <a:extLst>
              <a:ext uri="{FF2B5EF4-FFF2-40B4-BE49-F238E27FC236}">
                <a16:creationId xmlns:a16="http://schemas.microsoft.com/office/drawing/2014/main" id="{849134C4-1AF2-454E-879F-D2E53506990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36386" y="2336873"/>
            <a:ext cx="4627084" cy="3599316"/>
          </a:xfrm>
          <a:prstGeom prst="rect">
            <a:avLst/>
          </a:prstGeom>
        </p:spPr>
      </p:pic>
    </p:spTree>
    <p:extLst>
      <p:ext uri="{BB962C8B-B14F-4D97-AF65-F5344CB8AC3E}">
        <p14:creationId xmlns:p14="http://schemas.microsoft.com/office/powerpoint/2010/main" val="1684132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AF7EA-972D-4750-A16E-A93285AD4707}"/>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1895AE1-3F4B-49BC-B30D-93359F44BCC7}"/>
              </a:ext>
            </a:extLst>
          </p:cNvPr>
          <p:cNvSpPr>
            <a:spLocks noGrp="1"/>
          </p:cNvSpPr>
          <p:nvPr>
            <p:ph idx="1"/>
          </p:nvPr>
        </p:nvSpPr>
        <p:spPr>
          <a:xfrm>
            <a:off x="2500829" y="3327094"/>
            <a:ext cx="7793353" cy="2941503"/>
          </a:xfrm>
        </p:spPr>
        <p:txBody>
          <a:bodyPr>
            <a:normAutofit/>
          </a:bodyPr>
          <a:lstStyle/>
          <a:p>
            <a:pPr marL="0" indent="0">
              <a:buNone/>
            </a:pPr>
            <a:r>
              <a:rPr lang="en-IN" sz="8800" dirty="0"/>
              <a:t>THANKYOU</a:t>
            </a:r>
          </a:p>
        </p:txBody>
      </p:sp>
    </p:spTree>
    <p:extLst>
      <p:ext uri="{BB962C8B-B14F-4D97-AF65-F5344CB8AC3E}">
        <p14:creationId xmlns:p14="http://schemas.microsoft.com/office/powerpoint/2010/main" val="82667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C93D-CE0E-4932-ABB1-79DFA74E2F59}"/>
              </a:ext>
            </a:extLst>
          </p:cNvPr>
          <p:cNvSpPr>
            <a:spLocks noGrp="1"/>
          </p:cNvSpPr>
          <p:nvPr>
            <p:ph type="title"/>
          </p:nvPr>
        </p:nvSpPr>
        <p:spPr/>
        <p:txBody>
          <a:bodyPr/>
          <a:lstStyle/>
          <a:p>
            <a:r>
              <a:rPr lang="en-IN" dirty="0"/>
              <a:t>Ex: UNICOMM- Member of SELEX</a:t>
            </a:r>
          </a:p>
        </p:txBody>
      </p:sp>
      <p:sp>
        <p:nvSpPr>
          <p:cNvPr id="7" name="Content Placeholder 6">
            <a:extLst>
              <a:ext uri="{FF2B5EF4-FFF2-40B4-BE49-F238E27FC236}">
                <a16:creationId xmlns:a16="http://schemas.microsoft.com/office/drawing/2014/main" id="{7323E9B0-DCCC-4834-9987-8762044F3955}"/>
              </a:ext>
            </a:extLst>
          </p:cNvPr>
          <p:cNvSpPr>
            <a:spLocks noGrp="1"/>
          </p:cNvSpPr>
          <p:nvPr>
            <p:ph idx="1"/>
          </p:nvPr>
        </p:nvSpPr>
        <p:spPr>
          <a:xfrm>
            <a:off x="1483360" y="2031999"/>
            <a:ext cx="8890000" cy="999659"/>
          </a:xfrm>
        </p:spPr>
        <p:txBody>
          <a:bodyPr/>
          <a:lstStyle/>
          <a:p>
            <a:r>
              <a:rPr lang="en-IN" dirty="0"/>
              <a:t>Uses an ERF system called the SAP Business objects, connecting information from all the business unit.</a:t>
            </a:r>
          </a:p>
        </p:txBody>
      </p:sp>
      <p:pic>
        <p:nvPicPr>
          <p:cNvPr id="8" name="Picture 7">
            <a:extLst>
              <a:ext uri="{FF2B5EF4-FFF2-40B4-BE49-F238E27FC236}">
                <a16:creationId xmlns:a16="http://schemas.microsoft.com/office/drawing/2014/main" id="{3C0E536A-1E9A-4C43-8627-B8578C1438F4}"/>
              </a:ext>
            </a:extLst>
          </p:cNvPr>
          <p:cNvPicPr>
            <a:picLocks noChangeAspect="1"/>
          </p:cNvPicPr>
          <p:nvPr/>
        </p:nvPicPr>
        <p:blipFill>
          <a:blip r:embed="rId2"/>
          <a:stretch>
            <a:fillRect/>
          </a:stretch>
        </p:blipFill>
        <p:spPr>
          <a:xfrm>
            <a:off x="1483360" y="2956561"/>
            <a:ext cx="8890000" cy="3799839"/>
          </a:xfrm>
          <a:prstGeom prst="rect">
            <a:avLst/>
          </a:prstGeom>
        </p:spPr>
      </p:pic>
    </p:spTree>
    <p:extLst>
      <p:ext uri="{BB962C8B-B14F-4D97-AF65-F5344CB8AC3E}">
        <p14:creationId xmlns:p14="http://schemas.microsoft.com/office/powerpoint/2010/main" val="284547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8635-1DDB-4C7B-9BE5-3689C6EA1049}"/>
              </a:ext>
            </a:extLst>
          </p:cNvPr>
          <p:cNvSpPr>
            <a:spLocks noGrp="1"/>
          </p:cNvSpPr>
          <p:nvPr>
            <p:ph type="title"/>
          </p:nvPr>
        </p:nvSpPr>
        <p:spPr/>
        <p:txBody>
          <a:bodyPr/>
          <a:lstStyle/>
          <a:p>
            <a:r>
              <a:rPr lang="en-IN" dirty="0"/>
              <a:t>INNOVATION: ONLINE E-COMMERCE SHOPPING</a:t>
            </a:r>
          </a:p>
        </p:txBody>
      </p:sp>
      <p:graphicFrame>
        <p:nvGraphicFramePr>
          <p:cNvPr id="7" name="Content Placeholder 6">
            <a:extLst>
              <a:ext uri="{FF2B5EF4-FFF2-40B4-BE49-F238E27FC236}">
                <a16:creationId xmlns:a16="http://schemas.microsoft.com/office/drawing/2014/main" id="{978FF185-51B8-4E6E-BB4F-82178721802D}"/>
              </a:ext>
            </a:extLst>
          </p:cNvPr>
          <p:cNvGraphicFramePr>
            <a:graphicFrameLocks noGrp="1"/>
          </p:cNvGraphicFramePr>
          <p:nvPr>
            <p:ph idx="1"/>
            <p:extLst>
              <p:ext uri="{D42A27DB-BD31-4B8C-83A1-F6EECF244321}">
                <p14:modId xmlns:p14="http://schemas.microsoft.com/office/powerpoint/2010/main" val="3628631965"/>
              </p:ext>
            </p:extLst>
          </p:nvPr>
        </p:nvGraphicFramePr>
        <p:xfrm>
          <a:off x="680282" y="3434487"/>
          <a:ext cx="9613144" cy="3423513"/>
        </p:xfrm>
        <a:graphic>
          <a:graphicData uri="http://schemas.openxmlformats.org/drawingml/2006/table">
            <a:tbl>
              <a:tblPr firstRow="1" bandRow="1">
                <a:tableStyleId>{5C22544A-7EE6-4342-B048-85BDC9FD1C3A}</a:tableStyleId>
              </a:tblPr>
              <a:tblGrid>
                <a:gridCol w="2403286">
                  <a:extLst>
                    <a:ext uri="{9D8B030D-6E8A-4147-A177-3AD203B41FA5}">
                      <a16:colId xmlns:a16="http://schemas.microsoft.com/office/drawing/2014/main" val="2548333781"/>
                    </a:ext>
                  </a:extLst>
                </a:gridCol>
                <a:gridCol w="2403286">
                  <a:extLst>
                    <a:ext uri="{9D8B030D-6E8A-4147-A177-3AD203B41FA5}">
                      <a16:colId xmlns:a16="http://schemas.microsoft.com/office/drawing/2014/main" val="2412336086"/>
                    </a:ext>
                  </a:extLst>
                </a:gridCol>
                <a:gridCol w="2403286">
                  <a:extLst>
                    <a:ext uri="{9D8B030D-6E8A-4147-A177-3AD203B41FA5}">
                      <a16:colId xmlns:a16="http://schemas.microsoft.com/office/drawing/2014/main" val="3854465497"/>
                    </a:ext>
                  </a:extLst>
                </a:gridCol>
                <a:gridCol w="2403286">
                  <a:extLst>
                    <a:ext uri="{9D8B030D-6E8A-4147-A177-3AD203B41FA5}">
                      <a16:colId xmlns:a16="http://schemas.microsoft.com/office/drawing/2014/main" val="105359028"/>
                    </a:ext>
                  </a:extLst>
                </a:gridCol>
              </a:tblGrid>
              <a:tr h="863193">
                <a:tc>
                  <a:txBody>
                    <a:bodyPr/>
                    <a:lstStyle/>
                    <a:p>
                      <a:r>
                        <a:rPr lang="en-IN" dirty="0"/>
                        <a:t>Performance        </a:t>
                      </a:r>
                      <a:r>
                        <a:rPr lang="en-IN" dirty="0">
                          <a:sym typeface="Wingdings" panose="05000000000000000000" pitchFamily="2" charset="2"/>
                        </a:rPr>
                        <a:t></a:t>
                      </a:r>
                      <a:endParaRPr lang="en-IN" dirty="0"/>
                    </a:p>
                  </a:txBody>
                  <a:tcPr/>
                </a:tc>
                <a:tc>
                  <a:txBody>
                    <a:bodyPr/>
                    <a:lstStyle/>
                    <a:p>
                      <a:r>
                        <a:rPr lang="en-IN" dirty="0"/>
                        <a:t>Reliability             </a:t>
                      </a:r>
                      <a:r>
                        <a:rPr lang="en-IN" dirty="0">
                          <a:sym typeface="Wingdings" panose="05000000000000000000" pitchFamily="2" charset="2"/>
                        </a:rPr>
                        <a:t></a:t>
                      </a:r>
                      <a:endParaRPr lang="en-IN" dirty="0"/>
                    </a:p>
                  </a:txBody>
                  <a:tcPr/>
                </a:tc>
                <a:tc>
                  <a:txBody>
                    <a:bodyPr/>
                    <a:lstStyle/>
                    <a:p>
                      <a:r>
                        <a:rPr lang="en-IN" dirty="0"/>
                        <a:t>Convenience        </a:t>
                      </a:r>
                      <a:r>
                        <a:rPr lang="en-IN" dirty="0">
                          <a:sym typeface="Wingdings" panose="05000000000000000000" pitchFamily="2" charset="2"/>
                        </a:rPr>
                        <a:t></a:t>
                      </a:r>
                      <a:endParaRPr lang="en-IN" dirty="0"/>
                    </a:p>
                  </a:txBody>
                  <a:tcPr/>
                </a:tc>
                <a:tc>
                  <a:txBody>
                    <a:bodyPr/>
                    <a:lstStyle/>
                    <a:p>
                      <a:r>
                        <a:rPr lang="en-IN" dirty="0"/>
                        <a:t>Price</a:t>
                      </a:r>
                    </a:p>
                  </a:txBody>
                  <a:tcPr/>
                </a:tc>
                <a:extLst>
                  <a:ext uri="{0D108BD9-81ED-4DB2-BD59-A6C34878D82A}">
                    <a16:rowId xmlns:a16="http://schemas.microsoft.com/office/drawing/2014/main" val="3064579849"/>
                  </a:ext>
                </a:extLst>
              </a:tr>
              <a:tr h="2291638">
                <a:tc>
                  <a:txBody>
                    <a:bodyPr/>
                    <a:lstStyle/>
                    <a:p>
                      <a:r>
                        <a:rPr lang="en-IN" dirty="0"/>
                        <a:t>Ability of all the products.</a:t>
                      </a:r>
                    </a:p>
                  </a:txBody>
                  <a:tcPr/>
                </a:tc>
                <a:tc>
                  <a:txBody>
                    <a:bodyPr/>
                    <a:lstStyle/>
                    <a:p>
                      <a:r>
                        <a:rPr lang="en-IN" dirty="0"/>
                        <a:t>24hrs service and you choose your pick up time.</a:t>
                      </a:r>
                    </a:p>
                  </a:txBody>
                  <a:tcPr/>
                </a:tc>
                <a:tc>
                  <a:txBody>
                    <a:bodyPr/>
                    <a:lstStyle/>
                    <a:p>
                      <a:r>
                        <a:rPr lang="en-IN" sz="1800" kern="1200" dirty="0">
                          <a:solidFill>
                            <a:schemeClr val="dk1"/>
                          </a:solidFill>
                          <a:effectLst/>
                          <a:latin typeface="+mn-lt"/>
                          <a:ea typeface="+mn-ea"/>
                          <a:cs typeface="+mn-cs"/>
                        </a:rPr>
                        <a:t>You can find a time break for 20 mins , choose your items and put in the cart for billing online, and then later in the evening you come and receive your items from the shop.</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You can filter the prices from low to high all at once instead of moving and going to all the shelfs.</a:t>
                      </a:r>
                    </a:p>
                    <a:p>
                      <a:endParaRPr lang="en-IN" dirty="0"/>
                    </a:p>
                  </a:txBody>
                  <a:tcPr/>
                </a:tc>
                <a:extLst>
                  <a:ext uri="{0D108BD9-81ED-4DB2-BD59-A6C34878D82A}">
                    <a16:rowId xmlns:a16="http://schemas.microsoft.com/office/drawing/2014/main" val="3640749243"/>
                  </a:ext>
                </a:extLst>
              </a:tr>
            </a:tbl>
          </a:graphicData>
        </a:graphic>
      </p:graphicFrame>
      <p:sp>
        <p:nvSpPr>
          <p:cNvPr id="8" name="TextBox 7">
            <a:extLst>
              <a:ext uri="{FF2B5EF4-FFF2-40B4-BE49-F238E27FC236}">
                <a16:creationId xmlns:a16="http://schemas.microsoft.com/office/drawing/2014/main" id="{62E95704-4FE0-44BE-A9FB-F2739E2F85E1}"/>
              </a:ext>
            </a:extLst>
          </p:cNvPr>
          <p:cNvSpPr txBox="1"/>
          <p:nvPr/>
        </p:nvSpPr>
        <p:spPr>
          <a:xfrm>
            <a:off x="680282" y="2123440"/>
            <a:ext cx="9613900" cy="1477328"/>
          </a:xfrm>
          <a:prstGeom prst="rect">
            <a:avLst/>
          </a:prstGeom>
          <a:noFill/>
        </p:spPr>
        <p:txBody>
          <a:bodyPr wrap="square" rtlCol="0">
            <a:spAutoFit/>
          </a:bodyPr>
          <a:lstStyle/>
          <a:p>
            <a:r>
              <a:rPr lang="en-IN" sz="2400" dirty="0">
                <a:solidFill>
                  <a:srgbClr val="FFFF00"/>
                </a:solidFill>
              </a:rPr>
              <a:t>www.cosicomodo.it</a:t>
            </a:r>
          </a:p>
          <a:p>
            <a:r>
              <a:rPr lang="en-IN" sz="2400" dirty="0">
                <a:solidFill>
                  <a:srgbClr val="FFFF00"/>
                </a:solidFill>
              </a:rPr>
              <a:t> </a:t>
            </a:r>
            <a:r>
              <a:rPr lang="en-IN" sz="2400" u="sng" dirty="0"/>
              <a:t>TRIZ TREND 2 : CUSTOMER BUYING HIERARCHY</a:t>
            </a:r>
          </a:p>
          <a:p>
            <a:pPr marL="285750" indent="-285750">
              <a:buFont typeface="Arial" panose="020B0604020202020204" pitchFamily="34" charset="0"/>
              <a:buChar char="•"/>
            </a:pPr>
            <a:r>
              <a:rPr lang="en-IN" dirty="0"/>
              <a:t>Hierarchy in the expectations of customers</a:t>
            </a:r>
            <a:endParaRPr lang="en-IN" sz="2400" u="sng" dirty="0"/>
          </a:p>
          <a:p>
            <a:endParaRPr lang="en-IN" sz="2400" u="sng" dirty="0"/>
          </a:p>
        </p:txBody>
      </p:sp>
    </p:spTree>
    <p:extLst>
      <p:ext uri="{BB962C8B-B14F-4D97-AF65-F5344CB8AC3E}">
        <p14:creationId xmlns:p14="http://schemas.microsoft.com/office/powerpoint/2010/main" val="38379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C9ED-772A-450E-9DC8-53A9D11C5615}"/>
              </a:ext>
            </a:extLst>
          </p:cNvPr>
          <p:cNvSpPr>
            <a:spLocks noGrp="1"/>
          </p:cNvSpPr>
          <p:nvPr>
            <p:ph type="title"/>
          </p:nvPr>
        </p:nvSpPr>
        <p:spPr/>
        <p:txBody>
          <a:bodyPr/>
          <a:lstStyle/>
          <a:p>
            <a:r>
              <a:rPr lang="en-IN" dirty="0"/>
              <a:t>INNOVATION : Cameras who detect people behaviour in supermarket</a:t>
            </a:r>
          </a:p>
        </p:txBody>
      </p:sp>
      <p:sp>
        <p:nvSpPr>
          <p:cNvPr id="3" name="Content Placeholder 2">
            <a:extLst>
              <a:ext uri="{FF2B5EF4-FFF2-40B4-BE49-F238E27FC236}">
                <a16:creationId xmlns:a16="http://schemas.microsoft.com/office/drawing/2014/main" id="{5767D3CE-C493-4C7E-B5AE-26B370D0B2E4}"/>
              </a:ext>
            </a:extLst>
          </p:cNvPr>
          <p:cNvSpPr>
            <a:spLocks noGrp="1"/>
          </p:cNvSpPr>
          <p:nvPr>
            <p:ph idx="1"/>
          </p:nvPr>
        </p:nvSpPr>
        <p:spPr>
          <a:xfrm>
            <a:off x="680321" y="2336873"/>
            <a:ext cx="9613861" cy="3599316"/>
          </a:xfrm>
        </p:spPr>
        <p:txBody>
          <a:bodyPr/>
          <a:lstStyle/>
          <a:p>
            <a:pPr marL="0" indent="0">
              <a:buNone/>
            </a:pPr>
            <a:r>
              <a:rPr lang="en-IN" u="sng" dirty="0">
                <a:solidFill>
                  <a:srgbClr val="FFFF00"/>
                </a:solidFill>
                <a:hlinkClick r:id="rId2"/>
              </a:rPr>
              <a:t>https://www.youtube.com/watch?v=NG4lFmSO7VQ&amp;feature=youtu.be</a:t>
            </a:r>
            <a:endParaRPr lang="en-IN" u="sng" dirty="0">
              <a:solidFill>
                <a:srgbClr val="FFFF00"/>
              </a:solidFill>
            </a:endParaRPr>
          </a:p>
          <a:p>
            <a:pPr marL="0" indent="0">
              <a:buNone/>
            </a:pPr>
            <a:r>
              <a:rPr lang="en-IN" u="sng" dirty="0">
                <a:solidFill>
                  <a:srgbClr val="FFC000"/>
                </a:solidFill>
              </a:rPr>
              <a:t>https://select-statistics.co.uk/blog/how-do-supermarkets-use-your-data/</a:t>
            </a:r>
          </a:p>
          <a:p>
            <a:r>
              <a:rPr lang="en-IN" u="sng" dirty="0"/>
              <a:t>TRIZ TREND 3 : DYNAMIZATION</a:t>
            </a:r>
          </a:p>
          <a:p>
            <a:endParaRPr lang="en-IN" u="sng" dirty="0"/>
          </a:p>
          <a:p>
            <a:endParaRPr lang="en-IN" u="sng" dirty="0"/>
          </a:p>
          <a:p>
            <a:pPr marL="0" indent="0">
              <a:buNone/>
            </a:pPr>
            <a:endParaRPr lang="en-IN" dirty="0"/>
          </a:p>
        </p:txBody>
      </p:sp>
      <p:sp>
        <p:nvSpPr>
          <p:cNvPr id="4" name="AutoShape 2" descr="blob:file:///358760c7-7796-48e0-a9c2-661671750e7b">
            <a:extLst>
              <a:ext uri="{FF2B5EF4-FFF2-40B4-BE49-F238E27FC236}">
                <a16:creationId xmlns:a16="http://schemas.microsoft.com/office/drawing/2014/main" id="{FCBB6558-B113-4001-B79E-0BEAA994093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8" name="Table 7">
            <a:extLst>
              <a:ext uri="{FF2B5EF4-FFF2-40B4-BE49-F238E27FC236}">
                <a16:creationId xmlns:a16="http://schemas.microsoft.com/office/drawing/2014/main" id="{C0AA3A02-9DAA-4CF8-8E31-133A92BB770D}"/>
              </a:ext>
            </a:extLst>
          </p:cNvPr>
          <p:cNvGraphicFramePr>
            <a:graphicFrameLocks noGrp="1"/>
          </p:cNvGraphicFramePr>
          <p:nvPr>
            <p:extLst>
              <p:ext uri="{D42A27DB-BD31-4B8C-83A1-F6EECF244321}">
                <p14:modId xmlns:p14="http://schemas.microsoft.com/office/powerpoint/2010/main" val="770693829"/>
              </p:ext>
            </p:extLst>
          </p:nvPr>
        </p:nvGraphicFramePr>
        <p:xfrm>
          <a:off x="680321" y="4521127"/>
          <a:ext cx="7996320" cy="2123440"/>
        </p:xfrm>
        <a:graphic>
          <a:graphicData uri="http://schemas.openxmlformats.org/drawingml/2006/table">
            <a:tbl>
              <a:tblPr firstRow="1" bandRow="1">
                <a:tableStyleId>{5C22544A-7EE6-4342-B048-85BDC9FD1C3A}</a:tableStyleId>
              </a:tblPr>
              <a:tblGrid>
                <a:gridCol w="1999080">
                  <a:extLst>
                    <a:ext uri="{9D8B030D-6E8A-4147-A177-3AD203B41FA5}">
                      <a16:colId xmlns:a16="http://schemas.microsoft.com/office/drawing/2014/main" val="2327523210"/>
                    </a:ext>
                  </a:extLst>
                </a:gridCol>
                <a:gridCol w="1943400">
                  <a:extLst>
                    <a:ext uri="{9D8B030D-6E8A-4147-A177-3AD203B41FA5}">
                      <a16:colId xmlns:a16="http://schemas.microsoft.com/office/drawing/2014/main" val="641441043"/>
                    </a:ext>
                  </a:extLst>
                </a:gridCol>
                <a:gridCol w="2054760">
                  <a:extLst>
                    <a:ext uri="{9D8B030D-6E8A-4147-A177-3AD203B41FA5}">
                      <a16:colId xmlns:a16="http://schemas.microsoft.com/office/drawing/2014/main" val="1970696382"/>
                    </a:ext>
                  </a:extLst>
                </a:gridCol>
                <a:gridCol w="1999080">
                  <a:extLst>
                    <a:ext uri="{9D8B030D-6E8A-4147-A177-3AD203B41FA5}">
                      <a16:colId xmlns:a16="http://schemas.microsoft.com/office/drawing/2014/main" val="1625224628"/>
                    </a:ext>
                  </a:extLst>
                </a:gridCol>
              </a:tblGrid>
              <a:tr h="1061720">
                <a:tc>
                  <a:txBody>
                    <a:bodyPr/>
                    <a:lstStyle/>
                    <a:p>
                      <a:r>
                        <a:rPr lang="en-IN" dirty="0"/>
                        <a:t>IMMOBILE</a:t>
                      </a:r>
                    </a:p>
                  </a:txBody>
                  <a:tcPr/>
                </a:tc>
                <a:tc>
                  <a:txBody>
                    <a:bodyPr/>
                    <a:lstStyle/>
                    <a:p>
                      <a:r>
                        <a:rPr lang="en-IN" dirty="0"/>
                        <a:t>SINGLE </a:t>
                      </a:r>
                    </a:p>
                  </a:txBody>
                  <a:tcPr/>
                </a:tc>
                <a:tc>
                  <a:txBody>
                    <a:bodyPr/>
                    <a:lstStyle/>
                    <a:p>
                      <a:r>
                        <a:rPr lang="en-IN" dirty="0"/>
                        <a:t>COMPLETELY FLEXIBLE</a:t>
                      </a:r>
                    </a:p>
                  </a:txBody>
                  <a:tcPr/>
                </a:tc>
                <a:tc>
                  <a:txBody>
                    <a:bodyPr/>
                    <a:lstStyle/>
                    <a:p>
                      <a:r>
                        <a:rPr lang="en-IN" dirty="0"/>
                        <a:t>FIELD</a:t>
                      </a:r>
                    </a:p>
                  </a:txBody>
                  <a:tcPr/>
                </a:tc>
                <a:extLst>
                  <a:ext uri="{0D108BD9-81ED-4DB2-BD59-A6C34878D82A}">
                    <a16:rowId xmlns:a16="http://schemas.microsoft.com/office/drawing/2014/main" val="3087339400"/>
                  </a:ext>
                </a:extLst>
              </a:tr>
              <a:tr h="1061720">
                <a:tc>
                  <a:txBody>
                    <a:bodyPr/>
                    <a:lstStyle/>
                    <a:p>
                      <a:r>
                        <a:rPr lang="en-IN" dirty="0"/>
                        <a:t>No Customer Connection</a:t>
                      </a:r>
                    </a:p>
                  </a:txBody>
                  <a:tcPr/>
                </a:tc>
                <a:tc>
                  <a:txBody>
                    <a:bodyPr/>
                    <a:lstStyle/>
                    <a:p>
                      <a:r>
                        <a:rPr lang="en-IN" dirty="0"/>
                        <a:t>Sales Person</a:t>
                      </a:r>
                    </a:p>
                  </a:txBody>
                  <a:tcPr/>
                </a:tc>
                <a:tc>
                  <a:txBody>
                    <a:bodyPr/>
                    <a:lstStyle/>
                    <a:p>
                      <a:r>
                        <a:rPr lang="en-IN" dirty="0"/>
                        <a:t>Online( Fb, Twitter)</a:t>
                      </a:r>
                    </a:p>
                  </a:txBody>
                  <a:tcPr/>
                </a:tc>
                <a:tc>
                  <a:txBody>
                    <a:bodyPr/>
                    <a:lstStyle/>
                    <a:p>
                      <a:r>
                        <a:rPr lang="en-IN" dirty="0"/>
                        <a:t>Spying</a:t>
                      </a:r>
                    </a:p>
                  </a:txBody>
                  <a:tcPr/>
                </a:tc>
                <a:extLst>
                  <a:ext uri="{0D108BD9-81ED-4DB2-BD59-A6C34878D82A}">
                    <a16:rowId xmlns:a16="http://schemas.microsoft.com/office/drawing/2014/main" val="1123505191"/>
                  </a:ext>
                </a:extLst>
              </a:tr>
            </a:tbl>
          </a:graphicData>
        </a:graphic>
      </p:graphicFrame>
    </p:spTree>
    <p:extLst>
      <p:ext uri="{BB962C8B-B14F-4D97-AF65-F5344CB8AC3E}">
        <p14:creationId xmlns:p14="http://schemas.microsoft.com/office/powerpoint/2010/main" val="160048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747A3-D9C9-404D-A16A-428F4F6CF2B5}"/>
              </a:ext>
            </a:extLst>
          </p:cNvPr>
          <p:cNvSpPr>
            <a:spLocks noGrp="1"/>
          </p:cNvSpPr>
          <p:nvPr>
            <p:ph type="title"/>
          </p:nvPr>
        </p:nvSpPr>
        <p:spPr/>
        <p:txBody>
          <a:bodyPr/>
          <a:lstStyle/>
          <a:p>
            <a:r>
              <a:rPr lang="en-IN" dirty="0"/>
              <a:t>INNOVATION : QR CODES</a:t>
            </a:r>
          </a:p>
        </p:txBody>
      </p:sp>
      <p:pic>
        <p:nvPicPr>
          <p:cNvPr id="4" name="Content Placeholder 3">
            <a:extLst>
              <a:ext uri="{FF2B5EF4-FFF2-40B4-BE49-F238E27FC236}">
                <a16:creationId xmlns:a16="http://schemas.microsoft.com/office/drawing/2014/main" id="{FC05BC6D-6BE8-4C0C-8E23-495A2C4C2883}"/>
              </a:ext>
            </a:extLst>
          </p:cNvPr>
          <p:cNvPicPr>
            <a:picLocks noGrp="1"/>
          </p:cNvPicPr>
          <p:nvPr>
            <p:ph idx="1"/>
          </p:nvPr>
        </p:nvPicPr>
        <p:blipFill>
          <a:blip r:embed="rId2" cstate="email">
            <a:extLst>
              <a:ext uri="{28A0092B-C50C-407E-A947-70E740481C1C}">
                <a14:useLocalDpi xmlns:a14="http://schemas.microsoft.com/office/drawing/2010/main"/>
              </a:ext>
            </a:extLst>
          </a:blip>
          <a:stretch>
            <a:fillRect/>
          </a:stretch>
        </p:blipFill>
        <p:spPr>
          <a:xfrm>
            <a:off x="9413240" y="4804661"/>
            <a:ext cx="2095500" cy="1978839"/>
          </a:xfrm>
          <a:prstGeom prst="rect">
            <a:avLst/>
          </a:prstGeom>
        </p:spPr>
      </p:pic>
      <p:sp>
        <p:nvSpPr>
          <p:cNvPr id="5" name="TextBox 4">
            <a:extLst>
              <a:ext uri="{FF2B5EF4-FFF2-40B4-BE49-F238E27FC236}">
                <a16:creationId xmlns:a16="http://schemas.microsoft.com/office/drawing/2014/main" id="{F4C88FFB-C8F2-4239-9032-901E8EA93148}"/>
              </a:ext>
            </a:extLst>
          </p:cNvPr>
          <p:cNvSpPr txBox="1"/>
          <p:nvPr/>
        </p:nvSpPr>
        <p:spPr>
          <a:xfrm>
            <a:off x="680321" y="2123440"/>
            <a:ext cx="9337439" cy="461665"/>
          </a:xfrm>
          <a:prstGeom prst="rect">
            <a:avLst/>
          </a:prstGeom>
          <a:noFill/>
        </p:spPr>
        <p:txBody>
          <a:bodyPr wrap="square" rtlCol="0">
            <a:spAutoFit/>
          </a:bodyPr>
          <a:lstStyle/>
          <a:p>
            <a:r>
              <a:rPr lang="en-IN" sz="2400" u="sng" dirty="0"/>
              <a:t>TRIZ TREND 4 : INCREASING DIMENSION</a:t>
            </a:r>
          </a:p>
        </p:txBody>
      </p:sp>
      <p:pic>
        <p:nvPicPr>
          <p:cNvPr id="7" name="Picture 6">
            <a:extLst>
              <a:ext uri="{FF2B5EF4-FFF2-40B4-BE49-F238E27FC236}">
                <a16:creationId xmlns:a16="http://schemas.microsoft.com/office/drawing/2014/main" id="{52091C69-C79B-49B5-A184-CE07871FAE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29980" y="1917979"/>
            <a:ext cx="3462020" cy="2822734"/>
          </a:xfrm>
          <a:prstGeom prst="rect">
            <a:avLst/>
          </a:prstGeom>
        </p:spPr>
      </p:pic>
      <p:sp>
        <p:nvSpPr>
          <p:cNvPr id="8" name="Rectangle 7">
            <a:extLst>
              <a:ext uri="{FF2B5EF4-FFF2-40B4-BE49-F238E27FC236}">
                <a16:creationId xmlns:a16="http://schemas.microsoft.com/office/drawing/2014/main" id="{E8C45296-60F7-4F68-8B46-9E8C91B9603C}"/>
              </a:ext>
            </a:extLst>
          </p:cNvPr>
          <p:cNvSpPr/>
          <p:nvPr/>
        </p:nvSpPr>
        <p:spPr>
          <a:xfrm>
            <a:off x="680321" y="2751710"/>
            <a:ext cx="6096000" cy="3042371"/>
          </a:xfrm>
          <a:prstGeom prst="rect">
            <a:avLst/>
          </a:prstGeom>
        </p:spPr>
        <p:txBody>
          <a:bodyPr>
            <a:spAutoFit/>
          </a:bodyPr>
          <a:lstStyle/>
          <a:p>
            <a:pPr marL="342900" lvl="0" indent="-342900">
              <a:lnSpc>
                <a:spcPct val="107000"/>
              </a:lnSpc>
              <a:spcAft>
                <a:spcPts val="800"/>
              </a:spcAft>
              <a:buFont typeface="Symbol" panose="05050102010706020507" pitchFamily="18" charset="2"/>
              <a:buChar char=""/>
            </a:pPr>
            <a:r>
              <a:rPr lang="en-IN" dirty="0">
                <a:latin typeface="Calibri" panose="020F0502020204030204" pitchFamily="34" charset="0"/>
                <a:ea typeface="Calibri" panose="020F0502020204030204" pitchFamily="34" charset="0"/>
                <a:cs typeface="Times New Roman" panose="02020603050405020304" pitchFamily="18" charset="0"/>
              </a:rPr>
              <a:t>The first picture shows a pillar which has barcodes by SELEX, Now if you scan the QR Code, you get all the information about the private label commodities of Selex brand.</a:t>
            </a:r>
          </a:p>
          <a:p>
            <a:pPr marL="285750" indent="-285750">
              <a:buFont typeface="Arial" panose="020B0604020202020204" pitchFamily="34" charset="0"/>
              <a:buChar char="•"/>
            </a:pPr>
            <a:r>
              <a:rPr lang="en-IN" dirty="0">
                <a:latin typeface="Calibri" panose="020F0502020204030204" pitchFamily="34" charset="0"/>
                <a:ea typeface="Calibri" panose="020F0502020204030204" pitchFamily="34" charset="0"/>
                <a:cs typeface="Times New Roman" panose="02020603050405020304" pitchFamily="18" charset="0"/>
              </a:rPr>
              <a:t>Another example is the presence of QR codes on the flyers( pamphlet) that customers receive at home or that they can find in the supermarkets: there are QR codes for some specific products, for example the code on the meat page will give customers more information about meat, all the kind of cuts of meat</a:t>
            </a:r>
            <a:endParaRPr lang="en-IN" dirty="0"/>
          </a:p>
        </p:txBody>
      </p:sp>
    </p:spTree>
    <p:extLst>
      <p:ext uri="{BB962C8B-B14F-4D97-AF65-F5344CB8AC3E}">
        <p14:creationId xmlns:p14="http://schemas.microsoft.com/office/powerpoint/2010/main" val="236959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DE97-2248-4110-8886-6EA22E58D434}"/>
              </a:ext>
            </a:extLst>
          </p:cNvPr>
          <p:cNvSpPr>
            <a:spLocks noGrp="1"/>
          </p:cNvSpPr>
          <p:nvPr>
            <p:ph type="title"/>
          </p:nvPr>
        </p:nvSpPr>
        <p:spPr/>
        <p:txBody>
          <a:bodyPr/>
          <a:lstStyle/>
          <a:p>
            <a:r>
              <a:rPr lang="en-IN" dirty="0"/>
              <a:t>INNOVATION: BEACON TECHNOLOGY</a:t>
            </a:r>
          </a:p>
        </p:txBody>
      </p:sp>
      <p:sp>
        <p:nvSpPr>
          <p:cNvPr id="3" name="Content Placeholder 2">
            <a:extLst>
              <a:ext uri="{FF2B5EF4-FFF2-40B4-BE49-F238E27FC236}">
                <a16:creationId xmlns:a16="http://schemas.microsoft.com/office/drawing/2014/main" id="{89875E17-0554-4D08-B442-C747D91DCA38}"/>
              </a:ext>
            </a:extLst>
          </p:cNvPr>
          <p:cNvSpPr>
            <a:spLocks noGrp="1"/>
          </p:cNvSpPr>
          <p:nvPr>
            <p:ph idx="1"/>
          </p:nvPr>
        </p:nvSpPr>
        <p:spPr/>
        <p:txBody>
          <a:bodyPr/>
          <a:lstStyle/>
          <a:p>
            <a:r>
              <a:rPr lang="en-IN" u="sng" dirty="0"/>
              <a:t>TRIZ TREND 5: : INCREASING ASYMMETRY</a:t>
            </a:r>
          </a:p>
          <a:p>
            <a:r>
              <a:rPr lang="en-IN" sz="1800" dirty="0">
                <a:latin typeface="Calibri" panose="020F0502020204030204" pitchFamily="34" charset="0"/>
                <a:cs typeface="Times New Roman" panose="02020603050405020304" pitchFamily="18" charset="0"/>
              </a:rPr>
              <a:t>BEACON : Beacons would be used to communicate information to consumers once they are in your shop.</a:t>
            </a:r>
          </a:p>
          <a:p>
            <a:r>
              <a:rPr lang="en-IN" sz="1800" dirty="0">
                <a:latin typeface="Calibri" panose="020F0502020204030204" pitchFamily="34" charset="0"/>
                <a:cs typeface="Times New Roman" panose="02020603050405020304" pitchFamily="18" charset="0"/>
              </a:rPr>
              <a:t>Unicomm also holds a commercial centre called “Emisfero”, which uses Beacons Technology to draw the attention of the consumers, once they enter to the centre, they immediately get the notification about the specific store present in that centre. By this way you get to know the special offers present in that specific store at that period of time</a:t>
            </a:r>
            <a:r>
              <a:rPr lang="en-IN" dirty="0"/>
              <a:t>.</a:t>
            </a:r>
          </a:p>
          <a:p>
            <a:endParaRPr lang="en-IN" dirty="0"/>
          </a:p>
        </p:txBody>
      </p:sp>
      <p:pic>
        <p:nvPicPr>
          <p:cNvPr id="5" name="Picture 4">
            <a:extLst>
              <a:ext uri="{FF2B5EF4-FFF2-40B4-BE49-F238E27FC236}">
                <a16:creationId xmlns:a16="http://schemas.microsoft.com/office/drawing/2014/main" id="{8D6D1525-0683-405C-A5C7-0D14E74155AA}"/>
              </a:ext>
            </a:extLst>
          </p:cNvPr>
          <p:cNvPicPr>
            <a:picLocks noChangeAspect="1"/>
          </p:cNvPicPr>
          <p:nvPr/>
        </p:nvPicPr>
        <p:blipFill>
          <a:blip r:embed="rId2"/>
          <a:stretch>
            <a:fillRect/>
          </a:stretch>
        </p:blipFill>
        <p:spPr>
          <a:xfrm>
            <a:off x="952500" y="4699000"/>
            <a:ext cx="9652000" cy="2159000"/>
          </a:xfrm>
          <a:prstGeom prst="rect">
            <a:avLst/>
          </a:prstGeom>
        </p:spPr>
      </p:pic>
    </p:spTree>
    <p:extLst>
      <p:ext uri="{BB962C8B-B14F-4D97-AF65-F5344CB8AC3E}">
        <p14:creationId xmlns:p14="http://schemas.microsoft.com/office/powerpoint/2010/main" val="110690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67AE-D660-452D-81FC-82E5F9FB47D3}"/>
              </a:ext>
            </a:extLst>
          </p:cNvPr>
          <p:cNvSpPr>
            <a:spLocks noGrp="1"/>
          </p:cNvSpPr>
          <p:nvPr>
            <p:ph type="title"/>
          </p:nvPr>
        </p:nvSpPr>
        <p:spPr/>
        <p:txBody>
          <a:bodyPr/>
          <a:lstStyle/>
          <a:p>
            <a:r>
              <a:rPr lang="en-IN" dirty="0"/>
              <a:t>INNOVATION : “Happy Or Not”</a:t>
            </a:r>
          </a:p>
        </p:txBody>
      </p:sp>
      <p:sp>
        <p:nvSpPr>
          <p:cNvPr id="3" name="Content Placeholder 2">
            <a:extLst>
              <a:ext uri="{FF2B5EF4-FFF2-40B4-BE49-F238E27FC236}">
                <a16:creationId xmlns:a16="http://schemas.microsoft.com/office/drawing/2014/main" id="{FCDCA8D9-9269-488B-933C-216FB1F4BB58}"/>
              </a:ext>
            </a:extLst>
          </p:cNvPr>
          <p:cNvSpPr>
            <a:spLocks noGrp="1"/>
          </p:cNvSpPr>
          <p:nvPr>
            <p:ph idx="1"/>
          </p:nvPr>
        </p:nvSpPr>
        <p:spPr>
          <a:xfrm>
            <a:off x="680321" y="2336872"/>
            <a:ext cx="7911229" cy="4025827"/>
          </a:xfrm>
        </p:spPr>
        <p:txBody>
          <a:bodyPr/>
          <a:lstStyle/>
          <a:p>
            <a:r>
              <a:rPr lang="en-IN" u="sng" dirty="0"/>
              <a:t>TRIZ TREND 6: INCREASING TRANSPARENCY </a:t>
            </a:r>
          </a:p>
          <a:p>
            <a:r>
              <a:rPr lang="en-IN" dirty="0">
                <a:hlinkClick r:id="rId2" tooltip="https://player.vimeo.com/video/129204778&#10;Ctrl+Click or tap to follow the link"/>
              </a:rPr>
              <a:t>https://player.vimeo.com/video/129204778</a:t>
            </a:r>
            <a:endParaRPr lang="en-IN" dirty="0"/>
          </a:p>
          <a:p>
            <a:endParaRPr lang="en-IN" dirty="0"/>
          </a:p>
          <a:p>
            <a:pPr marL="0" indent="0">
              <a:buNone/>
            </a:pPr>
            <a:r>
              <a:rPr lang="en-IN" dirty="0"/>
              <a:t>“</a:t>
            </a:r>
            <a:r>
              <a:rPr lang="en-IN" sz="1800" dirty="0">
                <a:latin typeface="Calibri" panose="020F0502020204030204" pitchFamily="34" charset="0"/>
                <a:cs typeface="Times New Roman" panose="02020603050405020304" pitchFamily="18" charset="0"/>
              </a:rPr>
              <a:t>HappyOrNot” with the help of this, Carrefour get feedback from consumers   which helps to create the statistics of the customer satisfaction.</a:t>
            </a:r>
            <a:br>
              <a:rPr lang="en-IN" sz="1800" dirty="0">
                <a:latin typeface="Calibri" panose="020F0502020204030204" pitchFamily="34" charset="0"/>
                <a:cs typeface="Times New Roman" panose="02020603050405020304" pitchFamily="18" charset="0"/>
              </a:rPr>
            </a:br>
            <a:endParaRPr lang="en-IN" sz="1800" dirty="0">
              <a:latin typeface="Calibri" panose="020F0502020204030204" pitchFamily="34" charset="0"/>
              <a:cs typeface="Times New Roman" panose="02020603050405020304" pitchFamily="18" charset="0"/>
            </a:endParaRPr>
          </a:p>
          <a:p>
            <a:endParaRPr lang="en-IN" dirty="0"/>
          </a:p>
        </p:txBody>
      </p:sp>
      <p:pic>
        <p:nvPicPr>
          <p:cNvPr id="5" name="Picture 4">
            <a:extLst>
              <a:ext uri="{FF2B5EF4-FFF2-40B4-BE49-F238E27FC236}">
                <a16:creationId xmlns:a16="http://schemas.microsoft.com/office/drawing/2014/main" id="{46E10E96-6BF2-40AC-AADB-AEEF9B132E3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91550" y="3771900"/>
            <a:ext cx="3600450" cy="3086100"/>
          </a:xfrm>
          <a:prstGeom prst="rect">
            <a:avLst/>
          </a:prstGeom>
        </p:spPr>
      </p:pic>
    </p:spTree>
    <p:extLst>
      <p:ext uri="{BB962C8B-B14F-4D97-AF65-F5344CB8AC3E}">
        <p14:creationId xmlns:p14="http://schemas.microsoft.com/office/powerpoint/2010/main" val="211823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CA46-71C0-4296-B6AA-2B841AF30188}"/>
              </a:ext>
            </a:extLst>
          </p:cNvPr>
          <p:cNvSpPr>
            <a:spLocks noGrp="1"/>
          </p:cNvSpPr>
          <p:nvPr>
            <p:ph type="title"/>
          </p:nvPr>
        </p:nvSpPr>
        <p:spPr/>
        <p:txBody>
          <a:bodyPr/>
          <a:lstStyle/>
          <a:p>
            <a:r>
              <a:rPr lang="en-IN" dirty="0"/>
              <a:t>INNOVATION: CRM SYSTEM</a:t>
            </a:r>
          </a:p>
        </p:txBody>
      </p:sp>
      <p:sp>
        <p:nvSpPr>
          <p:cNvPr id="3" name="Content Placeholder 2">
            <a:extLst>
              <a:ext uri="{FF2B5EF4-FFF2-40B4-BE49-F238E27FC236}">
                <a16:creationId xmlns:a16="http://schemas.microsoft.com/office/drawing/2014/main" id="{BC28E717-F9D2-4A59-A01F-BB9150F1177E}"/>
              </a:ext>
            </a:extLst>
          </p:cNvPr>
          <p:cNvSpPr>
            <a:spLocks noGrp="1"/>
          </p:cNvSpPr>
          <p:nvPr>
            <p:ph idx="1"/>
          </p:nvPr>
        </p:nvSpPr>
        <p:spPr>
          <a:xfrm>
            <a:off x="680321" y="2336873"/>
            <a:ext cx="8692279" cy="3599316"/>
          </a:xfrm>
        </p:spPr>
        <p:txBody>
          <a:bodyPr/>
          <a:lstStyle/>
          <a:p>
            <a:r>
              <a:rPr lang="en-IN" u="sng" dirty="0"/>
              <a:t>TRIZ TREND 7 : TRIMMING / REDUCING COMPLEXITY</a:t>
            </a:r>
          </a:p>
          <a:p>
            <a:endParaRPr lang="en-IN" u="sng" dirty="0"/>
          </a:p>
          <a:p>
            <a:r>
              <a:rPr lang="en-IN" sz="1800" dirty="0">
                <a:latin typeface="Calibri" panose="020F0502020204030204" pitchFamily="34" charset="0"/>
                <a:cs typeface="Times New Roman" panose="02020603050405020304" pitchFamily="18" charset="0"/>
              </a:rPr>
              <a:t>Thanks to the app called “Emi”, these Apps can know the frequency that how often the Consumer goes to the supermarket .</a:t>
            </a:r>
          </a:p>
          <a:p>
            <a:r>
              <a:rPr lang="en-IN" sz="1800" dirty="0">
                <a:latin typeface="Calibri" panose="020F0502020204030204" pitchFamily="34" charset="0"/>
                <a:cs typeface="Times New Roman" panose="02020603050405020304" pitchFamily="18" charset="0"/>
              </a:rPr>
              <a:t>Thanks to the fact that customers insert fidelity card in the app they can know their behaviour of purchase items and how often they buy.</a:t>
            </a:r>
          </a:p>
          <a:p>
            <a:endParaRPr lang="en-IN" u="sng" dirty="0"/>
          </a:p>
          <a:p>
            <a:endParaRPr lang="en-IN" u="sng" dirty="0"/>
          </a:p>
        </p:txBody>
      </p:sp>
      <p:pic>
        <p:nvPicPr>
          <p:cNvPr id="5" name="Picture 4">
            <a:extLst>
              <a:ext uri="{FF2B5EF4-FFF2-40B4-BE49-F238E27FC236}">
                <a16:creationId xmlns:a16="http://schemas.microsoft.com/office/drawing/2014/main" id="{C8FA10A7-2888-49F5-98A9-6F84069CFA4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15813" y="2336873"/>
            <a:ext cx="2358687" cy="3822700"/>
          </a:xfrm>
          <a:prstGeom prst="rect">
            <a:avLst/>
          </a:prstGeom>
        </p:spPr>
      </p:pic>
    </p:spTree>
    <p:extLst>
      <p:ext uri="{BB962C8B-B14F-4D97-AF65-F5344CB8AC3E}">
        <p14:creationId xmlns:p14="http://schemas.microsoft.com/office/powerpoint/2010/main" val="324672404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3272</TotalTime>
  <Words>1404</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Symbol</vt:lpstr>
      <vt:lpstr>Trebuchet MS</vt:lpstr>
      <vt:lpstr>Wingdings</vt:lpstr>
      <vt:lpstr>Berlin</vt:lpstr>
      <vt:lpstr>HYPERMARKETS INDUSTRY</vt:lpstr>
      <vt:lpstr>INNOVATION: SAP BUSINESS OBJECT</vt:lpstr>
      <vt:lpstr>Ex: UNICOMM- Member of SELEX</vt:lpstr>
      <vt:lpstr>INNOVATION: ONLINE E-COMMERCE SHOPPING</vt:lpstr>
      <vt:lpstr>INNOVATION : Cameras who detect people behaviour in supermarket</vt:lpstr>
      <vt:lpstr>INNOVATION : QR CODES</vt:lpstr>
      <vt:lpstr>INNOVATION: BEACON TECHNOLOGY</vt:lpstr>
      <vt:lpstr>INNOVATION : “Happy Or Not”</vt:lpstr>
      <vt:lpstr>INNOVATION: CRM SYSTEM</vt:lpstr>
      <vt:lpstr>INNOVATION : ROBOTIC GROCERRY WAREHOUSE</vt:lpstr>
      <vt:lpstr>INNOVATION : VISUAL DISPLAY</vt:lpstr>
      <vt:lpstr>INNOVATION : CLOUD COMPUTING</vt:lpstr>
      <vt:lpstr>INNOVATION :LED RETAIL LIGHTING SYSTEM </vt:lpstr>
      <vt:lpstr>INNOVATION: AUGMENTED REALITY</vt:lpstr>
      <vt:lpstr>INNOVATION : QUEVISION TECHNOLOGY </vt:lpstr>
      <vt:lpstr>INNOVATION : VIDEO ADS OF ITEMS &amp; CUSTOMIZED PRODUCTS </vt:lpstr>
      <vt:lpstr>INNOVATION : DIVERSIFYING CHANNELS</vt:lpstr>
      <vt:lpstr>INNOVATION : WIFI AND AERIAL VEHICLE</vt:lpstr>
      <vt:lpstr>INNOVATION : VISUAL INFRARED SENSORS</vt:lpstr>
      <vt:lpstr>INNOVATION : WEARABLE SCANNING</vt:lpstr>
      <vt:lpstr>INNOVATION : NESTING MONEY IN OTHER DEVICES OR SERVICES </vt:lpstr>
      <vt:lpstr>INNOVATION : LOYALITY CARDS AND ONLINE APPS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HYPERMARKETS INDUSTRY</dc:title>
  <dc:creator>sangham mitra</dc:creator>
  <cp:lastModifiedBy>GOETHALS Frank</cp:lastModifiedBy>
  <cp:revision>64</cp:revision>
  <dcterms:created xsi:type="dcterms:W3CDTF">2018-04-20T10:45:43Z</dcterms:created>
  <dcterms:modified xsi:type="dcterms:W3CDTF">2019-04-25T11:10:35Z</dcterms:modified>
</cp:coreProperties>
</file>