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22"/>
  </p:notesMasterIdLst>
  <p:sldIdLst>
    <p:sldId id="264" r:id="rId2"/>
    <p:sldId id="263" r:id="rId3"/>
    <p:sldId id="266" r:id="rId4"/>
    <p:sldId id="265" r:id="rId5"/>
    <p:sldId id="268" r:id="rId6"/>
    <p:sldId id="270" r:id="rId7"/>
    <p:sldId id="269" r:id="rId8"/>
    <p:sldId id="271" r:id="rId9"/>
    <p:sldId id="272" r:id="rId10"/>
    <p:sldId id="273" r:id="rId11"/>
    <p:sldId id="256" r:id="rId12"/>
    <p:sldId id="257" r:id="rId13"/>
    <p:sldId id="258" r:id="rId14"/>
    <p:sldId id="259" r:id="rId15"/>
    <p:sldId id="260" r:id="rId16"/>
    <p:sldId id="261" r:id="rId17"/>
    <p:sldId id="274" r:id="rId18"/>
    <p:sldId id="275" r:id="rId19"/>
    <p:sldId id="276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8828-2028-449E-BBF6-291AFFB083EC}" type="datetimeFigureOut">
              <a:rPr lang="zh-CN" altLang="en-US" smtClean="0"/>
              <a:t>2016/9/15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524F-45BF-493C-AF5E-7B5671DBA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2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42F6-C69D-A744-B097-5DA7D42BB21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03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942F6-C69D-A744-B097-5DA7D42BB21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0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229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8927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627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41695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5116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495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4682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744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0406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2486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7104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3229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852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582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513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8479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283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75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7682" y="903094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 smtClean="0"/>
              <a:t>HOTELS&amp;RESTAURANTS</a:t>
            </a:r>
            <a:br>
              <a:rPr lang="en-US" altLang="zh-CN" sz="4400" b="1" dirty="0" smtClean="0"/>
            </a:br>
            <a:r>
              <a:rPr lang="en-US" altLang="zh-CN" sz="1800" dirty="0" smtClean="0"/>
              <a:t>Trends in digital Innovations</a:t>
            </a:r>
            <a:endParaRPr lang="zh-CN" altLang="en-US" sz="1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1999" y="2666999"/>
            <a:ext cx="6475411" cy="3124201"/>
          </a:xfrm>
        </p:spPr>
        <p:txBody>
          <a:bodyPr/>
          <a:lstStyle/>
          <a:p>
            <a:r>
              <a:rPr lang="en-US" altLang="zh-CN" dirty="0"/>
              <a:t>BOMBLED </a:t>
            </a:r>
            <a:r>
              <a:rPr lang="en-US" altLang="zh-CN" dirty="0" err="1" smtClean="0"/>
              <a:t>Gréoire</a:t>
            </a:r>
            <a:endParaRPr lang="en-US" altLang="zh-CN" dirty="0" smtClean="0"/>
          </a:p>
          <a:p>
            <a:r>
              <a:rPr lang="en-US" altLang="zh-CN" dirty="0" smtClean="0"/>
              <a:t>CHEN </a:t>
            </a:r>
            <a:r>
              <a:rPr lang="en-US" altLang="zh-CN" dirty="0" err="1" smtClean="0"/>
              <a:t>Shanyue</a:t>
            </a:r>
            <a:endParaRPr lang="en-US" altLang="zh-CN" dirty="0" smtClean="0"/>
          </a:p>
          <a:p>
            <a:r>
              <a:rPr lang="en-US" altLang="zh-CN" dirty="0" smtClean="0"/>
              <a:t>LIU </a:t>
            </a:r>
            <a:r>
              <a:rPr lang="en-US" altLang="zh-CN" dirty="0" err="1" smtClean="0"/>
              <a:t>Xinyue</a:t>
            </a:r>
            <a:endParaRPr lang="en-US" altLang="zh-CN" dirty="0" smtClean="0"/>
          </a:p>
          <a:p>
            <a:r>
              <a:rPr lang="en-US" altLang="zh-CN" dirty="0" smtClean="0"/>
              <a:t>QU </a:t>
            </a:r>
            <a:r>
              <a:rPr lang="en-US" altLang="zh-CN" dirty="0" err="1" smtClean="0"/>
              <a:t>Haigang</a:t>
            </a:r>
            <a:endParaRPr lang="en-US" altLang="zh-CN" dirty="0" smtClean="0"/>
          </a:p>
          <a:p>
            <a:r>
              <a:rPr lang="en-US" altLang="zh-CN" dirty="0" smtClean="0"/>
              <a:t>SUZUKI Yu</a:t>
            </a:r>
          </a:p>
          <a:p>
            <a:endParaRPr lang="en-US" altLang="zh-CN" dirty="0"/>
          </a:p>
          <a:p>
            <a:r>
              <a:rPr lang="en-US" altLang="zh-CN" dirty="0" smtClean="0"/>
              <a:t>14/9/2016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271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312" y="455060"/>
            <a:ext cx="9404723" cy="1400530"/>
          </a:xfrm>
        </p:spPr>
        <p:txBody>
          <a:bodyPr/>
          <a:lstStyle/>
          <a:p>
            <a:r>
              <a:rPr kumimoji="1" lang="en-US" altLang="zh-CN" b="1" dirty="0" smtClean="0"/>
              <a:t>TRIZ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zh-CN" sz="2400" dirty="0"/>
              <a:t>Customer Buying Hierarchy</a:t>
            </a:r>
          </a:p>
          <a:p>
            <a:pPr>
              <a:buFont typeface="Wingdings" charset="2"/>
              <a:buChar char="Ø"/>
            </a:pPr>
            <a:r>
              <a:rPr lang="en-US" altLang="zh-CN" sz="2400" dirty="0"/>
              <a:t>Increasing Dimensionality</a:t>
            </a:r>
          </a:p>
          <a:p>
            <a:pPr>
              <a:buFont typeface="Wingdings" charset="2"/>
              <a:buChar char="Ø"/>
            </a:pPr>
            <a:r>
              <a:rPr lang="en-US" altLang="zh-CN" sz="2400" dirty="0"/>
              <a:t>Customer Expectation Evolve</a:t>
            </a:r>
          </a:p>
        </p:txBody>
      </p:sp>
    </p:spTree>
    <p:extLst>
      <p:ext uri="{BB962C8B-B14F-4D97-AF65-F5344CB8AC3E}">
        <p14:creationId xmlns:p14="http://schemas.microsoft.com/office/powerpoint/2010/main" val="1083186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5267" y="2599151"/>
            <a:ext cx="8676222" cy="2686832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zh-CN" sz="5500" dirty="0" smtClean="0"/>
              <a:t>Reservation</a:t>
            </a:r>
          </a:p>
          <a:p>
            <a:r>
              <a:rPr kumimoji="1" lang="en-US" altLang="zh-CN" sz="5500" dirty="0" smtClean="0"/>
              <a:t>Queuing</a:t>
            </a:r>
          </a:p>
          <a:p>
            <a:r>
              <a:rPr kumimoji="1" lang="en-US" altLang="zh-CN" sz="5500" dirty="0" smtClean="0"/>
              <a:t>Order </a:t>
            </a:r>
          </a:p>
          <a:p>
            <a:r>
              <a:rPr kumimoji="1" lang="en-US" altLang="zh-CN" sz="5500" dirty="0" smtClean="0"/>
              <a:t>Takeout</a:t>
            </a:r>
          </a:p>
          <a:p>
            <a:r>
              <a:rPr kumimoji="1" lang="en-US" altLang="zh-CN" sz="5500" dirty="0" smtClean="0"/>
              <a:t>Pay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609601"/>
            <a:ext cx="3971935" cy="13587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7" y="1039906"/>
            <a:ext cx="2859181" cy="50829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62079" y="2599151"/>
            <a:ext cx="2465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/>
              <a:t>PROBLEMS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5563850" y="38040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400" dirty="0"/>
              <a:t>Long queuing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time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lang="en-US" altLang="zh-CN" sz="2400" dirty="0"/>
              <a:t>Inconvenience</a:t>
            </a:r>
          </a:p>
          <a:p>
            <a:r>
              <a:rPr kumimoji="1" lang="en-US" altLang="zh-CN" sz="2400" dirty="0"/>
              <a:t>Bad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customer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experience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3037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Reservation</a:t>
            </a:r>
            <a:r>
              <a:rPr kumimoji="1" lang="zh-CN" altLang="en-US" dirty="0" smtClean="0"/>
              <a:t>    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68" y="968088"/>
            <a:ext cx="2613856" cy="4555381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59" y="968089"/>
            <a:ext cx="2755981" cy="45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7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</a:t>
            </a:r>
            <a:r>
              <a:rPr kumimoji="1" lang="en-US" altLang="zh-CN" dirty="0" smtClean="0"/>
              <a:t>ueuing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46" y="793270"/>
            <a:ext cx="2501965" cy="4940264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16" y="793270"/>
            <a:ext cx="2778898" cy="49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0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47" y="736284"/>
            <a:ext cx="2709619" cy="486114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736283"/>
            <a:ext cx="2879163" cy="48611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2" y="736282"/>
            <a:ext cx="2620308" cy="48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4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Taking 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963017"/>
            <a:ext cx="2608919" cy="463808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43" y="1963017"/>
            <a:ext cx="2753428" cy="46598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83" y="1963017"/>
            <a:ext cx="2753428" cy="47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7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312" y="455060"/>
            <a:ext cx="9404723" cy="1400530"/>
          </a:xfrm>
        </p:spPr>
        <p:txBody>
          <a:bodyPr/>
          <a:lstStyle/>
          <a:p>
            <a:r>
              <a:rPr kumimoji="1" lang="en-US" altLang="zh-CN" b="1" dirty="0" smtClean="0"/>
              <a:t>TRIZ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/>
              <a:t>C</a:t>
            </a:r>
            <a:r>
              <a:rPr kumimoji="1" lang="en-US" altLang="zh-CN" sz="2800" dirty="0" smtClean="0"/>
              <a:t>ustomer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buying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hierarchy</a:t>
            </a:r>
            <a:r>
              <a:rPr kumimoji="1" lang="zh-CN" altLang="en-US" sz="2800" dirty="0"/>
              <a:t>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Decrease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human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involvement</a:t>
            </a:r>
          </a:p>
          <a:p>
            <a:r>
              <a:rPr kumimoji="1" lang="en-US" altLang="zh-CN" sz="2800" dirty="0" smtClean="0"/>
              <a:t>Customer </a:t>
            </a:r>
            <a:r>
              <a:rPr kumimoji="1" lang="en-US" altLang="zh-CN" sz="2800" dirty="0"/>
              <a:t>expectation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9617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4470771" y="5648159"/>
            <a:ext cx="3026646" cy="10892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Customer Expectation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031972" y="5631226"/>
            <a:ext cx="3125707" cy="10892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400" dirty="0">
                <a:solidFill>
                  <a:schemeClr val="tx1"/>
                </a:solidFill>
              </a:rPr>
              <a:t>D</a:t>
            </a:r>
            <a:r>
              <a:rPr lang="en-US" altLang="ja-JP" sz="2400" dirty="0" err="1">
                <a:solidFill>
                  <a:schemeClr val="tx1"/>
                </a:solidFill>
              </a:rPr>
              <a:t>egrees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of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Freedom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5722" y="3231596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1.Make your dream pizza 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75" y="3818326"/>
            <a:ext cx="1932111" cy="10868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627" y="3818326"/>
            <a:ext cx="2171879" cy="115787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592163" y="38981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Pizza </a:t>
            </a:r>
            <a:r>
              <a:rPr lang="en-US" altLang="zh-CN" sz="3600" b="1" dirty="0" smtClean="0"/>
              <a:t>H</a:t>
            </a:r>
            <a:r>
              <a:rPr lang="en-US" altLang="ja-JP" sz="3600" b="1" dirty="0" smtClean="0"/>
              <a:t>ut</a:t>
            </a:r>
            <a:endParaRPr kumimoji="1" lang="ja-JP" altLang="en-US" sz="36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162" y="3818326"/>
            <a:ext cx="2008954" cy="108681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86128" y="3256159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3.Pay by your phone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45432" y="2948383"/>
            <a:ext cx="2927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2.Playing games</a:t>
            </a:r>
          </a:p>
          <a:p>
            <a:pPr algn="ctr"/>
            <a:r>
              <a:rPr lang="en-US" altLang="ja-JP" sz="2000" dirty="0"/>
              <a:t>While you are waiting </a:t>
            </a:r>
            <a:endParaRPr kumimoji="1" lang="ja-JP" altLang="en-US" sz="20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380" y="3818325"/>
            <a:ext cx="2284903" cy="1228946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>
            <a:off x="7110446" y="5648159"/>
            <a:ext cx="3026646" cy="1147928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Decrease Human Involvement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0859" y="891511"/>
            <a:ext cx="131478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Problems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92163" y="2616423"/>
            <a:ext cx="115127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Solution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3461" y="5047271"/>
            <a:ext cx="97013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Trends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31971" y="1419220"/>
            <a:ext cx="5966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ja-JP" sz="2000" dirty="0"/>
              <a:t>H</a:t>
            </a:r>
            <a:r>
              <a:rPr lang="en-US" altLang="ja-JP" sz="2000" dirty="0" err="1"/>
              <a:t>igh</a:t>
            </a:r>
            <a:r>
              <a:rPr lang="ja-JP" altLang="en-US" sz="2000" dirty="0"/>
              <a:t> </a:t>
            </a:r>
            <a:r>
              <a:rPr lang="en-US" altLang="ja-JP" sz="2000" dirty="0"/>
              <a:t>labor cost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/>
              <a:t>Takes long to take orders/ pay the bill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/>
              <a:t>Customers’ expectation for making choices </a:t>
            </a:r>
            <a:endParaRPr kumimoji="1" lang="ja-JP" altLang="en-US" sz="20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824" y="1"/>
            <a:ext cx="1076177" cy="10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3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/>
      <p:bldP spid="17" grpId="0"/>
      <p:bldP spid="21" grpId="0"/>
      <p:bldP spid="23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4470771" y="5648159"/>
            <a:ext cx="3026646" cy="10892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Customer Expectation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031972" y="5631226"/>
            <a:ext cx="3125707" cy="10892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400" dirty="0">
                <a:solidFill>
                  <a:schemeClr val="tx1"/>
                </a:solidFill>
              </a:rPr>
              <a:t>D</a:t>
            </a:r>
            <a:r>
              <a:rPr lang="en-US" altLang="ja-JP" sz="2400" dirty="0" err="1">
                <a:solidFill>
                  <a:schemeClr val="tx1"/>
                </a:solidFill>
              </a:rPr>
              <a:t>egrees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of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Freedom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51548" y="57385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err="1"/>
              <a:t>Eatsa</a:t>
            </a:r>
            <a:endParaRPr kumimoji="1" lang="ja-JP" altLang="en-US" sz="3600" b="1" dirty="0"/>
          </a:p>
        </p:txBody>
      </p:sp>
      <p:sp>
        <p:nvSpPr>
          <p:cNvPr id="23" name="円/楕円 22"/>
          <p:cNvSpPr/>
          <p:nvPr/>
        </p:nvSpPr>
        <p:spPr>
          <a:xfrm>
            <a:off x="7110446" y="5648159"/>
            <a:ext cx="3026646" cy="1147928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Decrease Human Involvement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70859" y="891511"/>
            <a:ext cx="131478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Problems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92163" y="2793659"/>
            <a:ext cx="115127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Solution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33878" y="4847216"/>
            <a:ext cx="97013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Trends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31972" y="1298192"/>
            <a:ext cx="6697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/>
              <a:t>High l</a:t>
            </a:r>
            <a:r>
              <a:rPr kumimoji="1" lang="en-US" altLang="ja-JP" sz="2000" dirty="0"/>
              <a:t>abor cost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/>
              <a:t>Takes long to take orders/ pay the bill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/>
              <a:t>High cost for providing healthy/better quality food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/>
              <a:t>Customer’s expectation for better </a:t>
            </a:r>
            <a:r>
              <a:rPr lang="en-US" altLang="ja-JP" sz="2000" dirty="0"/>
              <a:t>taste</a:t>
            </a:r>
            <a:endParaRPr kumimoji="1" lang="en-US" altLang="ja-JP" sz="2000" dirty="0"/>
          </a:p>
        </p:txBody>
      </p:sp>
      <p:pic>
        <p:nvPicPr>
          <p:cNvPr id="3" name="図 2" descr="スクリーンショット 2016-09-14 6.3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96" y="1"/>
            <a:ext cx="2910051" cy="10523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825" y="2867479"/>
            <a:ext cx="4142753" cy="23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3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5552"/>
          </a:xfrm>
        </p:spPr>
        <p:txBody>
          <a:bodyPr/>
          <a:lstStyle/>
          <a:p>
            <a:r>
              <a:rPr lang="en-US" altLang="zh-CN" b="1" dirty="0" smtClean="0"/>
              <a:t>CASES&amp;TRIZ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41413" y="2052850"/>
            <a:ext cx="9905998" cy="3124201"/>
          </a:xfrm>
        </p:spPr>
        <p:txBody>
          <a:bodyPr/>
          <a:lstStyle/>
          <a:p>
            <a:r>
              <a:rPr lang="en-US" altLang="zh-CN" dirty="0" smtClean="0"/>
              <a:t>FRANCE: TILLER</a:t>
            </a:r>
          </a:p>
          <a:p>
            <a:r>
              <a:rPr lang="en-US" altLang="zh-CN" dirty="0" smtClean="0"/>
              <a:t>SPAIN: DOW JONES</a:t>
            </a:r>
          </a:p>
          <a:p>
            <a:r>
              <a:rPr lang="en-US" altLang="zh-CN" dirty="0" smtClean="0"/>
              <a:t>JAPAN: KURA</a:t>
            </a:r>
            <a:r>
              <a:rPr lang="zh-CN" altLang="en-US" dirty="0"/>
              <a:t> </a:t>
            </a:r>
            <a:r>
              <a:rPr lang="en-US" altLang="zh-CN" dirty="0" smtClean="0"/>
              <a:t>SUSHI</a:t>
            </a:r>
          </a:p>
          <a:p>
            <a:r>
              <a:rPr lang="en-US" altLang="zh-CN" dirty="0" smtClean="0"/>
              <a:t>CHINA: KFC&amp;ALIPAY</a:t>
            </a:r>
          </a:p>
          <a:p>
            <a:r>
              <a:rPr lang="en-US" altLang="zh-CN" dirty="0" smtClean="0"/>
              <a:t>DIANPING</a:t>
            </a:r>
          </a:p>
          <a:p>
            <a:r>
              <a:rPr lang="en-US" altLang="zh-CN" dirty="0" smtClean="0"/>
              <a:t>PIZZA HUT</a:t>
            </a:r>
          </a:p>
          <a:p>
            <a:r>
              <a:rPr lang="en-US" altLang="zh-CN" dirty="0" smtClean="0"/>
              <a:t>EATSA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156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5552"/>
          </a:xfrm>
        </p:spPr>
        <p:txBody>
          <a:bodyPr/>
          <a:lstStyle/>
          <a:p>
            <a:r>
              <a:rPr lang="en-US" altLang="zh-CN" b="1" dirty="0" smtClean="0"/>
              <a:t>CASES in different countries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141413" y="2052850"/>
            <a:ext cx="9905998" cy="3124201"/>
          </a:xfrm>
        </p:spPr>
        <p:txBody>
          <a:bodyPr/>
          <a:lstStyle/>
          <a:p>
            <a:r>
              <a:rPr lang="en-US" altLang="zh-CN" dirty="0" smtClean="0"/>
              <a:t>FRANCE: TILLER</a:t>
            </a:r>
          </a:p>
          <a:p>
            <a:r>
              <a:rPr lang="en-US" altLang="zh-CN" dirty="0" smtClean="0"/>
              <a:t>SPAIN: DOW JONES</a:t>
            </a:r>
          </a:p>
          <a:p>
            <a:r>
              <a:rPr lang="en-US" altLang="zh-CN" dirty="0" smtClean="0"/>
              <a:t>JAPAN: KURA</a:t>
            </a:r>
            <a:r>
              <a:rPr lang="zh-CN" altLang="en-US" dirty="0"/>
              <a:t> </a:t>
            </a:r>
            <a:r>
              <a:rPr lang="en-US" altLang="zh-CN" dirty="0" smtClean="0"/>
              <a:t>SUSHI</a:t>
            </a:r>
          </a:p>
          <a:p>
            <a:r>
              <a:rPr lang="en-US" altLang="zh-CN" dirty="0" smtClean="0"/>
              <a:t>CHINA: KFC&amp;ALIPAY</a:t>
            </a:r>
          </a:p>
          <a:p>
            <a:r>
              <a:rPr lang="en-US" altLang="zh-CN" dirty="0" smtClean="0"/>
              <a:t>DIANPING</a:t>
            </a:r>
          </a:p>
          <a:p>
            <a:r>
              <a:rPr lang="en-US" altLang="zh-CN" dirty="0" smtClean="0"/>
              <a:t>PIZZA HUT</a:t>
            </a:r>
          </a:p>
          <a:p>
            <a:r>
              <a:rPr lang="en-US" altLang="zh-CN" dirty="0" smtClean="0"/>
              <a:t>EATSA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76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7963" y="3055241"/>
            <a:ext cx="9404723" cy="1400530"/>
          </a:xfrm>
        </p:spPr>
        <p:txBody>
          <a:bodyPr/>
          <a:lstStyle/>
          <a:p>
            <a:r>
              <a:rPr kumimoji="1" lang="en-US" altLang="zh-CN" b="1" dirty="0" smtClean="0"/>
              <a:t>THANKS!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82394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6" y="246410"/>
            <a:ext cx="6315582" cy="17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isse enregistreuse tactile iPa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08" y="516227"/>
            <a:ext cx="2625491" cy="11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03100"/>
              </p:ext>
            </p:extLst>
          </p:nvPr>
        </p:nvGraphicFramePr>
        <p:xfrm>
          <a:off x="1045567" y="2265526"/>
          <a:ext cx="1010086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954"/>
                <a:gridCol w="3366954"/>
                <a:gridCol w="3366954"/>
              </a:tblGrid>
              <a:tr h="336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Bar/restaurant main problematics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Tiller solution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Trends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 and payment duration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Ipad</a:t>
                      </a:r>
                      <a:r>
                        <a:rPr lang="en-US" dirty="0" smtClean="0"/>
                        <a:t> linked with the cash register and the kitchen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Decrease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Human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involvement</a:t>
                      </a:r>
                      <a:endParaRPr lang="fr-FR" b="1" baseline="0" dirty="0" smtClean="0"/>
                    </a:p>
                    <a:p>
                      <a:pPr algn="ctr"/>
                      <a:endParaRPr lang="fr-FR" b="1" baseline="0" dirty="0" smtClean="0"/>
                    </a:p>
                    <a:p>
                      <a:pPr algn="ctr"/>
                      <a:endParaRPr lang="fr-FR" b="1" baseline="0" dirty="0" smtClean="0"/>
                    </a:p>
                    <a:p>
                      <a:pPr algn="ctr"/>
                      <a:r>
                        <a:rPr lang="fr-FR" b="1" baseline="0" dirty="0" err="1" smtClean="0"/>
                        <a:t>Human</a:t>
                      </a:r>
                      <a:r>
                        <a:rPr lang="fr-FR" b="1" baseline="0" dirty="0" smtClean="0"/>
                        <a:t> + semi-</a:t>
                      </a:r>
                      <a:r>
                        <a:rPr lang="fr-FR" b="1" baseline="0" dirty="0" err="1" smtClean="0"/>
                        <a:t>automated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tool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Regular accountancy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automatic accountancy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Live relevant data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Stock management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Connected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inventory</a:t>
                      </a:r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Food waste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Daily </a:t>
                      </a:r>
                      <a:r>
                        <a:rPr lang="fr-FR" dirty="0" err="1" smtClean="0"/>
                        <a:t>forecasts</a:t>
                      </a:r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Peak, off-peak periods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Rhythm</a:t>
                      </a:r>
                      <a:r>
                        <a:rPr lang="fr-FR" b="1" dirty="0" smtClean="0"/>
                        <a:t> coordination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4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42">
            <a:off x="7192384" y="4026944"/>
            <a:ext cx="802745" cy="8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48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55" y="880608"/>
            <a:ext cx="8849687" cy="538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08" y="215023"/>
            <a:ext cx="23812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9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68" y="566057"/>
            <a:ext cx="5738834" cy="2469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4"/>
          <p:cNvSpPr/>
          <p:nvPr/>
        </p:nvSpPr>
        <p:spPr>
          <a:xfrm>
            <a:off x="1698172" y="3703236"/>
            <a:ext cx="8766627" cy="986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Customer expectation</a:t>
            </a:r>
            <a:endParaRPr lang="en-GB" sz="4000" b="1" dirty="0"/>
          </a:p>
        </p:txBody>
      </p:sp>
      <p:sp>
        <p:nvSpPr>
          <p:cNvPr id="5" name="Flèche vers le bas 8"/>
          <p:cNvSpPr/>
          <p:nvPr/>
        </p:nvSpPr>
        <p:spPr>
          <a:xfrm>
            <a:off x="5522685" y="4893408"/>
            <a:ext cx="1117600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à coins arrondis 7"/>
          <p:cNvSpPr/>
          <p:nvPr/>
        </p:nvSpPr>
        <p:spPr>
          <a:xfrm>
            <a:off x="1698172" y="5556878"/>
            <a:ext cx="8766627" cy="986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 smtClean="0"/>
              <a:t>Experience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64991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5201" y="734072"/>
            <a:ext cx="9404723" cy="1400530"/>
          </a:xfrm>
        </p:spPr>
        <p:txBody>
          <a:bodyPr/>
          <a:lstStyle/>
          <a:p>
            <a:r>
              <a:rPr kumimoji="1" lang="en-US" altLang="zh-CN" b="1" dirty="0" smtClean="0"/>
              <a:t>PROBLEMS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5201" y="2475999"/>
            <a:ext cx="8946541" cy="4195481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Large population</a:t>
            </a:r>
          </a:p>
          <a:p>
            <a:r>
              <a:rPr kumimoji="1" lang="en-US" altLang="zh-CN" sz="2400" dirty="0"/>
              <a:t>Waste of use (time, money, labor)</a:t>
            </a:r>
          </a:p>
          <a:p>
            <a:r>
              <a:rPr kumimoji="1" lang="en-US" altLang="zh-CN" sz="2400" dirty="0"/>
              <a:t>Customer’s unique expectation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6473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379" y="1576443"/>
            <a:ext cx="7260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Automatic Ordering and Serving Machine</a:t>
            </a:r>
            <a:br>
              <a:rPr lang="en-US" altLang="zh-CN" sz="2400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-Technology used in sushi restaurant in Japan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78424" y="559558"/>
            <a:ext cx="293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CASE</a:t>
            </a:r>
            <a:endParaRPr lang="zh-CN" altLang="en-US" sz="4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9" y="2697480"/>
            <a:ext cx="77438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0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312" y="455060"/>
            <a:ext cx="9404723" cy="1400530"/>
          </a:xfrm>
        </p:spPr>
        <p:txBody>
          <a:bodyPr/>
          <a:lstStyle/>
          <a:p>
            <a:r>
              <a:rPr kumimoji="1" lang="en-US" altLang="zh-CN" b="1" dirty="0" smtClean="0"/>
              <a:t>TRIZ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zh-CN" sz="2400" dirty="0"/>
              <a:t>Decrease Human Involvement</a:t>
            </a:r>
          </a:p>
          <a:p>
            <a:pPr>
              <a:buFont typeface="Wingdings" charset="2"/>
              <a:buChar char="Ø"/>
            </a:pPr>
            <a:r>
              <a:rPr lang="en-US" altLang="zh-CN" sz="2400" dirty="0"/>
              <a:t>Customer Buying Hierarchy</a:t>
            </a:r>
          </a:p>
        </p:txBody>
      </p:sp>
    </p:spTree>
    <p:extLst>
      <p:ext uri="{BB962C8B-B14F-4D97-AF65-F5344CB8AC3E}">
        <p14:creationId xmlns:p14="http://schemas.microsoft.com/office/powerpoint/2010/main" val="735633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6907" y="498002"/>
            <a:ext cx="7260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Easy Payment with QR Code</a:t>
            </a:r>
            <a:br>
              <a:rPr lang="en-US" altLang="zh-CN" sz="2400" dirty="0"/>
            </a:br>
            <a:r>
              <a:rPr lang="en-US" altLang="zh-CN" sz="2400" dirty="0"/>
              <a:t>-</a:t>
            </a:r>
            <a:r>
              <a:rPr lang="en-US" altLang="zh-CN" sz="2400" dirty="0" err="1"/>
              <a:t>Alipay</a:t>
            </a:r>
            <a:r>
              <a:rPr lang="en-US" altLang="zh-CN" sz="2400" dirty="0"/>
              <a:t> applied in KFC in China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8424" y="559558"/>
            <a:ext cx="293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CASE</a:t>
            </a:r>
            <a:endParaRPr lang="zh-CN" altLang="en-US" sz="4400" b="1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1676400"/>
            <a:ext cx="2571749" cy="4571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50" y="2514600"/>
            <a:ext cx="1661050" cy="19335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4476436" cy="226060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013264"/>
            <a:ext cx="3234972" cy="43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1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261</Words>
  <Application>Microsoft Office PowerPoint</Application>
  <PresentationFormat>宽屏</PresentationFormat>
  <Paragraphs>104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メイリオ</vt:lpstr>
      <vt:lpstr>ＭＳ Ｐゴシック</vt:lpstr>
      <vt:lpstr>宋体</vt:lpstr>
      <vt:lpstr>Arial</vt:lpstr>
      <vt:lpstr>Calibri</vt:lpstr>
      <vt:lpstr>Century Gothic</vt:lpstr>
      <vt:lpstr>Wingdings</vt:lpstr>
      <vt:lpstr>Wingdings 3</vt:lpstr>
      <vt:lpstr>离子</vt:lpstr>
      <vt:lpstr>HOTELS&amp;RESTAURANTS Trends in digital Innovations</vt:lpstr>
      <vt:lpstr>CASES in different countries</vt:lpstr>
      <vt:lpstr>PowerPoint 演示文稿</vt:lpstr>
      <vt:lpstr>PowerPoint 演示文稿</vt:lpstr>
      <vt:lpstr>PowerPoint 演示文稿</vt:lpstr>
      <vt:lpstr>PROBLEMS</vt:lpstr>
      <vt:lpstr>PowerPoint 演示文稿</vt:lpstr>
      <vt:lpstr>TRIZ</vt:lpstr>
      <vt:lpstr>PowerPoint 演示文稿</vt:lpstr>
      <vt:lpstr>TRIZ</vt:lpstr>
      <vt:lpstr>PowerPoint 演示文稿</vt:lpstr>
      <vt:lpstr>Reservation    </vt:lpstr>
      <vt:lpstr>Queuing</vt:lpstr>
      <vt:lpstr>Order</vt:lpstr>
      <vt:lpstr>Taking out and Pay</vt:lpstr>
      <vt:lpstr>TRIZ</vt:lpstr>
      <vt:lpstr>PowerPoint 演示文稿</vt:lpstr>
      <vt:lpstr>PowerPoint 演示文稿</vt:lpstr>
      <vt:lpstr>CASES&amp;TRIZ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QU Haigang</dc:creator>
  <cp:lastModifiedBy>Miss Chen</cp:lastModifiedBy>
  <cp:revision>33</cp:revision>
  <dcterms:created xsi:type="dcterms:W3CDTF">2016-09-14T15:07:01Z</dcterms:created>
  <dcterms:modified xsi:type="dcterms:W3CDTF">2016-09-14T23:11:24Z</dcterms:modified>
</cp:coreProperties>
</file>