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71" r:id="rId9"/>
    <p:sldId id="263" r:id="rId10"/>
    <p:sldId id="264" r:id="rId11"/>
    <p:sldId id="272" r:id="rId12"/>
    <p:sldId id="265" r:id="rId13"/>
    <p:sldId id="266" r:id="rId14"/>
    <p:sldId id="267" r:id="rId15"/>
    <p:sldId id="268" r:id="rId16"/>
    <p:sldId id="269"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79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This slide is for you +tania.ortiz7@gmail.com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48069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OJSm9djqZi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OJSm9djqZi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otelnewsnow.com/Article/14016/5-tech-trends-that-will-shape-hospitality#sthash.JbskRMVm.dpu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lay.google.com/store/apps/details?id=com.runtriz.radisson&amp;hl=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reverehotel.com/" TargetMode="External"/><Relationship Id="rId5" Type="http://schemas.openxmlformats.org/officeDocument/2006/relationships/hyperlink" Target="http://hotelduval.com/" TargetMode="External"/><Relationship Id="rId4" Type="http://schemas.openxmlformats.org/officeDocument/2006/relationships/hyperlink" Target="https://itunes.apple.com/us/app/radisson-iconcierge/id602853692?mt=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2279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Noto Symbol"/>
              <a:buNone/>
            </a:pPr>
            <a:r>
              <a:rPr lang="de-DE" sz="1150">
                <a:solidFill>
                  <a:srgbClr val="333333"/>
                </a:solidFill>
                <a:latin typeface="Arial"/>
                <a:ea typeface="Arial"/>
                <a:cs typeface="Arial"/>
                <a:sym typeface="Arial"/>
              </a:rPr>
              <a:t>Thanks to cutting edge, 3-D holographic projection technology, NH is the first hotel in the world to offer future-forward hologram presentations in its meetings. </a:t>
            </a:r>
            <a:r>
              <a:rPr lang="de-DE" sz="1150" b="1">
                <a:solidFill>
                  <a:srgbClr val="333333"/>
                </a:solidFill>
                <a:latin typeface="Arial"/>
                <a:ea typeface="Arial"/>
                <a:cs typeface="Arial"/>
                <a:sym typeface="Arial"/>
              </a:rPr>
              <a:t>What exactly does this mean?</a:t>
            </a:r>
            <a:r>
              <a:rPr lang="de-DE" sz="1150">
                <a:solidFill>
                  <a:srgbClr val="333333"/>
                </a:solidFill>
                <a:latin typeface="Arial"/>
                <a:ea typeface="Arial"/>
                <a:cs typeface="Arial"/>
                <a:sym typeface="Arial"/>
              </a:rPr>
              <a:t> A group can have a meeting at NH Collection Eurobuilding with a keynote speaker on stage — who’s actually in another country. The image is transmitted as if the person is there in real life.</a:t>
            </a:r>
          </a:p>
          <a:p>
            <a:pPr lvl="0" rtl="0">
              <a:spcBef>
                <a:spcPts val="0"/>
              </a:spcBef>
              <a:buClr>
                <a:schemeClr val="dk1"/>
              </a:buClr>
              <a:buFont typeface="Noto Symbol"/>
              <a:buNone/>
            </a:pPr>
            <a:endParaRPr sz="1150">
              <a:solidFill>
                <a:srgbClr val="333333"/>
              </a:solidFill>
              <a:latin typeface="Arial"/>
              <a:ea typeface="Arial"/>
              <a:cs typeface="Arial"/>
              <a:sym typeface="Arial"/>
            </a:endParaRPr>
          </a:p>
          <a:p>
            <a:pPr lvl="0" rtl="0">
              <a:spcBef>
                <a:spcPts val="0"/>
              </a:spcBef>
              <a:buClr>
                <a:schemeClr val="dk1"/>
              </a:buClr>
              <a:buSzPct val="25000"/>
              <a:buFont typeface="Noto Symbol"/>
              <a:buNone/>
            </a:pPr>
            <a:r>
              <a:rPr lang="de-DE" sz="1150">
                <a:solidFill>
                  <a:srgbClr val="333333"/>
                </a:solidFill>
                <a:latin typeface="Arial"/>
                <a:ea typeface="Arial"/>
                <a:cs typeface="Arial"/>
                <a:sym typeface="Arial"/>
              </a:rPr>
              <a:t> It’s like Princess Leia in Star Wars — only these holograms are life-sized. </a:t>
            </a:r>
            <a:r>
              <a:rPr lang="de-DE" sz="1150">
                <a:solidFill>
                  <a:srgbClr val="04BFC3"/>
                </a:solidFill>
                <a:latin typeface="Arial"/>
                <a:ea typeface="Arial"/>
                <a:cs typeface="Arial"/>
                <a:sym typeface="Arial"/>
                <a:hlinkClick r:id="rId3"/>
              </a:rPr>
              <a:t>Hugh Jackman recently hologrammed from Berlin into an NH meeting room in Madrid</a:t>
            </a:r>
            <a:r>
              <a:rPr lang="de-DE" sz="1150">
                <a:solidFill>
                  <a:srgbClr val="333333"/>
                </a:solidFill>
                <a:latin typeface="Arial"/>
                <a:ea typeface="Arial"/>
                <a:cs typeface="Arial"/>
                <a:sym typeface="Arial"/>
              </a:rPr>
              <a:t> to promote his movie Chappie. </a:t>
            </a:r>
          </a:p>
          <a:p>
            <a:pPr marL="0" marR="0" lvl="0" indent="0" algn="l" rtl="0">
              <a:spcBef>
                <a:spcPts val="0"/>
              </a:spcBef>
              <a:buClr>
                <a:schemeClr val="dk1"/>
              </a:buClr>
              <a:buFont typeface="Noto Symbol"/>
              <a:buNone/>
            </a:pPr>
            <a:endParaRPr sz="1050">
              <a:solidFill>
                <a:srgbClr val="333333"/>
              </a:solidFill>
              <a:highlight>
                <a:srgbClr val="A8A8A8"/>
              </a:highlight>
              <a:latin typeface="Arial"/>
              <a:ea typeface="Arial"/>
              <a:cs typeface="Arial"/>
              <a:sym typeface="Arial"/>
            </a:endParaRPr>
          </a:p>
        </p:txBody>
      </p:sp>
      <p:sp>
        <p:nvSpPr>
          <p:cNvPr id="236" name="Shape 2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11</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7247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Noto Symbol"/>
              <a:buNone/>
            </a:pPr>
            <a:r>
              <a:rPr lang="de-DE" sz="1150">
                <a:solidFill>
                  <a:srgbClr val="333333"/>
                </a:solidFill>
                <a:latin typeface="Arial"/>
                <a:ea typeface="Arial"/>
                <a:cs typeface="Arial"/>
                <a:sym typeface="Arial"/>
              </a:rPr>
              <a:t>While many hotels like to flaunt an in-room tablet or iPad to order room service or connect with concierge, NH Hotels Collection Eurobuilding’s tech rooms feature tablets that visually connect you with a live, human receptionist. You can see her (she cannot see you) while you order room service or call for valet, ensuring no snags involved.</a:t>
            </a:r>
          </a:p>
          <a:p>
            <a:pPr lvl="0" rtl="0">
              <a:spcBef>
                <a:spcPts val="0"/>
              </a:spcBef>
              <a:buClr>
                <a:schemeClr val="dk1"/>
              </a:buClr>
              <a:buFont typeface="Noto Symbol"/>
              <a:buNone/>
            </a:pPr>
            <a:endParaRPr sz="1150">
              <a:solidFill>
                <a:srgbClr val="333333"/>
              </a:solidFill>
              <a:latin typeface="Arial"/>
              <a:ea typeface="Arial"/>
              <a:cs typeface="Arial"/>
              <a:sym typeface="Arial"/>
            </a:endParaRPr>
          </a:p>
          <a:p>
            <a:pPr lvl="0" rtl="0">
              <a:spcBef>
                <a:spcPts val="0"/>
              </a:spcBef>
              <a:buClr>
                <a:schemeClr val="dk1"/>
              </a:buClr>
              <a:buSzPct val="25000"/>
              <a:buFont typeface="Noto Symbol"/>
              <a:buNone/>
            </a:pPr>
            <a:r>
              <a:rPr lang="de-DE" sz="1150">
                <a:solidFill>
                  <a:srgbClr val="333333"/>
                </a:solidFill>
                <a:latin typeface="Arial"/>
                <a:ea typeface="Arial"/>
                <a:cs typeface="Arial"/>
                <a:sym typeface="Arial"/>
              </a:rPr>
              <a:t>Thanks to cutting edge, 3-D holographic projection technology, NH is the first hotel in the world to offer future-forward hologram presentations in its meetings. What exactly does this mean? A group can have a meeting at NH Collection Eurobuilding with a keynote speaker on stage — who’s actually in another country. The image is transmitted as if the person is there in real life. It’s like Princess Leia in Star Wars — only these holograms are life-sized. </a:t>
            </a:r>
            <a:r>
              <a:rPr lang="de-DE" sz="1150">
                <a:solidFill>
                  <a:srgbClr val="04BFC3"/>
                </a:solidFill>
                <a:latin typeface="Arial"/>
                <a:ea typeface="Arial"/>
                <a:cs typeface="Arial"/>
                <a:sym typeface="Arial"/>
                <a:hlinkClick r:id="rId3"/>
              </a:rPr>
              <a:t>Hugh Jackman recently hologrammed from Berlin into an NH meeting room in Madrid</a:t>
            </a:r>
            <a:r>
              <a:rPr lang="de-DE" sz="1150">
                <a:solidFill>
                  <a:srgbClr val="333333"/>
                </a:solidFill>
                <a:latin typeface="Arial"/>
                <a:ea typeface="Arial"/>
                <a:cs typeface="Arial"/>
                <a:sym typeface="Arial"/>
              </a:rPr>
              <a:t> to promote his movie Chappie. </a:t>
            </a:r>
          </a:p>
          <a:p>
            <a:pPr marL="0" marR="0" lvl="0" indent="0" algn="l" rtl="0">
              <a:spcBef>
                <a:spcPts val="0"/>
              </a:spcBef>
              <a:buClr>
                <a:schemeClr val="dk1"/>
              </a:buClr>
              <a:buFont typeface="Noto Symbol"/>
              <a:buNone/>
            </a:pPr>
            <a:endParaRPr sz="1050">
              <a:solidFill>
                <a:srgbClr val="333333"/>
              </a:solidFill>
              <a:highlight>
                <a:srgbClr val="A8A8A8"/>
              </a:highlight>
              <a:latin typeface="Arial"/>
              <a:ea typeface="Arial"/>
              <a:cs typeface="Arial"/>
              <a:sym typeface="Arial"/>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12</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087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de-DE" sz="1400">
                <a:latin typeface="Arial"/>
                <a:ea typeface="Arial"/>
                <a:cs typeface="Arial"/>
                <a:sym typeface="Arial"/>
              </a:rPr>
              <a:t>In conclusion, IT are very important for the Hospitality Industry. Customers already have a lot of technology in their own houses, so for the hotels and restaurant to impress and attract customer they really need new technology. Nowadays everything is so advanced that we can do many things that we can not imagine before. Its important to considerate that one innovation can create another one. There is the case of the ipads, an innovation that is helping other sectors to improve their services and people to change the way of live. Nothing is enough, there should be always the need of more.</a:t>
            </a:r>
          </a:p>
        </p:txBody>
      </p:sp>
      <p:sp>
        <p:nvSpPr>
          <p:cNvPr id="259" name="Shape 25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de-DE"/>
              <a:t>13</a:t>
            </a:fld>
            <a:endParaRPr lang="de-DE"/>
          </a:p>
        </p:txBody>
      </p:sp>
    </p:spTree>
    <p:extLst>
      <p:ext uri="{BB962C8B-B14F-4D97-AF65-F5344CB8AC3E}">
        <p14:creationId xmlns:p14="http://schemas.microsoft.com/office/powerpoint/2010/main" val="12022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1606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6367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1</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67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5" name="Shape 12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de-DE"/>
              <a:t>2</a:t>
            </a:fld>
            <a:endParaRPr lang="de-DE"/>
          </a:p>
        </p:txBody>
      </p:sp>
    </p:spTree>
    <p:extLst>
      <p:ext uri="{BB962C8B-B14F-4D97-AF65-F5344CB8AC3E}">
        <p14:creationId xmlns:p14="http://schemas.microsoft.com/office/powerpoint/2010/main" val="201305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Hoteliers have heard it before: The hotel industry used to be ahead of the curve when it came to technology, attracting guests with TVs and other innovations they couldn’t dream of having in their own homes.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Now the opposite is true: Travelers are familiar with the advanced technologies they have in their living room and are often disappointed when hotel rooms don’t meet needs or expectations.</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a:t>
            </a:r>
          </a:p>
          <a:p>
            <a:pPr lvl="0" algn="ctr" rtl="0">
              <a:lnSpc>
                <a:spcPct val="115000"/>
              </a:lnSpc>
              <a:spcBef>
                <a:spcPts val="0"/>
              </a:spcBef>
              <a:buSzPct val="100000"/>
              <a:buNone/>
            </a:pPr>
            <a:r>
              <a:rPr lang="de-DE" sz="1050">
                <a:solidFill>
                  <a:srgbClr val="333333"/>
                </a:solidFill>
                <a:latin typeface="Arial"/>
                <a:ea typeface="Arial"/>
                <a:cs typeface="Arial"/>
                <a:sym typeface="Arial"/>
              </a:rPr>
              <a:t>Combine that with the ability for travelers to bring their own entertainment—through devices like smartphones and tablets and via Web content streamed through the likes of Netflix and Pandora—and the hotel industry is left with a lot of catching up to do</a:t>
            </a: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3</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028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lgn="ctr" rtl="0">
              <a:lnSpc>
                <a:spcPct val="115000"/>
              </a:lnSpc>
              <a:spcBef>
                <a:spcPts val="0"/>
              </a:spcBef>
              <a:buNone/>
            </a:pPr>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4</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432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Font typeface="Noto Symbol"/>
              <a:buNone/>
            </a:pPr>
            <a:endParaRPr sz="1150">
              <a:solidFill>
                <a:srgbClr val="333333"/>
              </a:solidFill>
              <a:highlight>
                <a:srgbClr val="FFFFFF"/>
              </a:highlight>
              <a:latin typeface="Arial"/>
              <a:ea typeface="Arial"/>
              <a:cs typeface="Arial"/>
              <a:sym typeface="Arial"/>
            </a:endParaRPr>
          </a:p>
          <a:p>
            <a:pPr marL="0" marR="0" lvl="0" indent="0" algn="l" rtl="0">
              <a:spcBef>
                <a:spcPts val="0"/>
              </a:spcBef>
              <a:buClr>
                <a:schemeClr val="dk1"/>
              </a:buClr>
              <a:buFont typeface="Noto Symbol"/>
              <a:buNone/>
            </a:pPr>
            <a:endParaRPr sz="1050">
              <a:solidFill>
                <a:srgbClr val="333333"/>
              </a:solidFill>
              <a:highlight>
                <a:srgbClr val="A8A8A8"/>
              </a:highlight>
              <a:latin typeface="Arial"/>
              <a:ea typeface="Arial"/>
              <a:cs typeface="Arial"/>
              <a:sym typeface="Arial"/>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5</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084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lgn="ctr" rtl="0">
              <a:lnSpc>
                <a:spcPct val="115000"/>
              </a:lnSpc>
              <a:spcBef>
                <a:spcPts val="0"/>
              </a:spcBef>
              <a:buClr>
                <a:schemeClr val="dk1"/>
              </a:buClr>
              <a:buSzPct val="100000"/>
              <a:buFont typeface="Arial"/>
              <a:buNone/>
            </a:pPr>
            <a:r>
              <a:rPr lang="de-DE" sz="1050" b="1">
                <a:solidFill>
                  <a:srgbClr val="333333"/>
                </a:solidFill>
                <a:latin typeface="Arial"/>
                <a:ea typeface="Arial"/>
                <a:cs typeface="Arial"/>
                <a:sym typeface="Arial"/>
              </a:rPr>
              <a:t>1. Mobile keys</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Many hotels have realized that many travelers nowadays want to experience the hotel on their own terms, hoteliers are working to allow the guest to use a smart devices to do so.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HTL, a new hotel brand that succeded in this. already offers guests the ability to check-in while in transit and receive a room key directly on their mobile phone.</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“We don’t have a reception; we have hosts that are in the lounge. It’s always on your own terms,” said Gül Heper, commercial manager for HTL.</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Guests wanting to use the mobile room key must download the HTL app, which is available via Google Play or iTunes. When enabled, the phone speaks to the door locks via a Bluetooth low-energy signal.</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 </a:t>
            </a:r>
          </a:p>
          <a:p>
            <a:pPr lvl="0" algn="ctr" rtl="0">
              <a:lnSpc>
                <a:spcPct val="115000"/>
              </a:lnSpc>
              <a:spcBef>
                <a:spcPts val="0"/>
              </a:spcBef>
              <a:buClr>
                <a:schemeClr val="dk1"/>
              </a:buClr>
              <a:buSzPct val="100000"/>
              <a:buFont typeface="Arial"/>
              <a:buNone/>
            </a:pPr>
            <a:r>
              <a:rPr lang="de-DE" sz="1050">
                <a:solidFill>
                  <a:srgbClr val="333333"/>
                </a:solidFill>
                <a:latin typeface="Arial"/>
                <a:ea typeface="Arial"/>
                <a:cs typeface="Arial"/>
                <a:sym typeface="Arial"/>
              </a:rPr>
              <a:t>“Everything is secured with prepayment, and you don’t get a key unless you’ve prepaid,” Heper said. “It’s rather simple. You just stand in front of the door and press unlock.”</a:t>
            </a:r>
          </a:p>
          <a:p>
            <a:pPr marL="0" marR="0" lvl="0" indent="0" algn="l" rtl="0">
              <a:spcBef>
                <a:spcPts val="0"/>
              </a:spcBef>
              <a:buClr>
                <a:schemeClr val="dk1"/>
              </a:buClr>
              <a:buSzPct val="25000"/>
              <a:buFont typeface="Noto Symbol"/>
              <a:buNone/>
            </a:pPr>
            <a:r>
              <a:rPr lang="de-DE" sz="1050">
                <a:solidFill>
                  <a:srgbClr val="333333"/>
                </a:solidFill>
                <a:highlight>
                  <a:srgbClr val="A8A8A8"/>
                </a:highlight>
                <a:latin typeface="Arial"/>
                <a:ea typeface="Arial"/>
                <a:cs typeface="Arial"/>
                <a:sym typeface="Arial"/>
              </a:rPr>
              <a:t>- See more at: </a:t>
            </a:r>
            <a:r>
              <a:rPr lang="de-DE" sz="1050" u="sng">
                <a:solidFill>
                  <a:schemeClr val="hlink"/>
                </a:solidFill>
                <a:highlight>
                  <a:srgbClr val="A8A8A8"/>
                </a:highlight>
                <a:latin typeface="Arial"/>
                <a:ea typeface="Arial"/>
                <a:cs typeface="Arial"/>
                <a:sym typeface="Arial"/>
                <a:hlinkClick r:id="rId3"/>
              </a:rPr>
              <a:t>http://www.hotelnewsnow.com/Article/14016/5-tech-trends-that-will-shape-hospitality#sthash.JbskRMVm.dpuf</a:t>
            </a:r>
          </a:p>
          <a:p>
            <a:pPr marL="0" marR="0" lvl="0" indent="0" algn="l" rtl="0">
              <a:spcBef>
                <a:spcPts val="0"/>
              </a:spcBef>
              <a:buClr>
                <a:schemeClr val="dk1"/>
              </a:buClr>
              <a:buFont typeface="Noto Symbol"/>
              <a:buNone/>
            </a:pPr>
            <a:endParaRPr sz="1050">
              <a:solidFill>
                <a:srgbClr val="333333"/>
              </a:solidFill>
              <a:highlight>
                <a:srgbClr val="A8A8A8"/>
              </a:highlight>
              <a:latin typeface="Arial"/>
              <a:ea typeface="Arial"/>
              <a:cs typeface="Arial"/>
              <a:sym typeface="Arial"/>
            </a:endParaRPr>
          </a:p>
          <a:p>
            <a:pPr marL="0" marR="0" lvl="0" indent="0" algn="l" rtl="0">
              <a:spcBef>
                <a:spcPts val="0"/>
              </a:spcBef>
              <a:buClr>
                <a:schemeClr val="dk1"/>
              </a:buClr>
              <a:buFont typeface="Noto Symbol"/>
              <a:buNone/>
            </a:pPr>
            <a:endParaRPr sz="1050">
              <a:solidFill>
                <a:srgbClr val="333333"/>
              </a:solidFill>
              <a:highlight>
                <a:srgbClr val="A8A8A8"/>
              </a:highlight>
              <a:latin typeface="Arial"/>
              <a:ea typeface="Arial"/>
              <a:cs typeface="Arial"/>
              <a:sym typeface="Arial"/>
            </a:endParaRPr>
          </a:p>
          <a:p>
            <a:pPr marL="0" marR="0" lvl="0" indent="0" algn="l" rtl="0">
              <a:spcBef>
                <a:spcPts val="0"/>
              </a:spcBef>
              <a:buClr>
                <a:schemeClr val="dk1"/>
              </a:buClr>
              <a:buSzPct val="25000"/>
              <a:buFont typeface="Noto Symbol"/>
              <a:buNone/>
            </a:pPr>
            <a:r>
              <a:rPr lang="de-DE" sz="1050">
                <a:solidFill>
                  <a:srgbClr val="333333"/>
                </a:solidFill>
                <a:highlight>
                  <a:srgbClr val="A8A8A8"/>
                </a:highlight>
                <a:latin typeface="Arial"/>
                <a:ea typeface="Arial"/>
                <a:cs typeface="Arial"/>
                <a:sym typeface="Arial"/>
              </a:rPr>
              <a:t>Hilton Worldwide Holdings first started piloting the use of its “Digital Key” program—which allows guests to check in, choose a specific room and unlock their door all through their phone—in July and is approaching 1 million digital check-ins per month. The company expects to expand its use across Hilton Hotels &amp; Resorts, Waldorf Astoria Hotels &amp; Resorts, Conrad Hotels &amp; Resorts and Canopy by Hilton through 2016, with adoption expected for more than 170,000 rooms across 250 U.S. properties.</a:t>
            </a:r>
          </a:p>
          <a:p>
            <a:pPr marL="0" marR="0" lvl="0" indent="0" algn="l" rtl="0">
              <a:spcBef>
                <a:spcPts val="0"/>
              </a:spcBef>
              <a:buClr>
                <a:schemeClr val="dk1"/>
              </a:buClr>
              <a:buSzPct val="25000"/>
              <a:buFont typeface="Noto Symbol"/>
              <a:buNone/>
            </a:pPr>
            <a:r>
              <a:rPr lang="de-DE" sz="1050">
                <a:solidFill>
                  <a:srgbClr val="333333"/>
                </a:solidFill>
                <a:highlight>
                  <a:srgbClr val="A8A8A8"/>
                </a:highlight>
                <a:latin typeface="Arial"/>
                <a:ea typeface="Arial"/>
                <a:cs typeface="Arial"/>
                <a:sym typeface="Arial"/>
              </a:rPr>
              <a:t> - See more at: http://www.hotelnewsnow.com/Article/16712/Early-adopters-keen-on-keyless-entry#sthash.xVApkg1I.dpuf</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6</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671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lvl="0" rtl="0">
              <a:lnSpc>
                <a:spcPct val="100000"/>
              </a:lnSpc>
              <a:spcBef>
                <a:spcPts val="0"/>
              </a:spcBef>
              <a:buClr>
                <a:schemeClr val="dk1"/>
              </a:buClr>
              <a:buSzPct val="25000"/>
              <a:buFont typeface="Noto Symbol"/>
              <a:buNone/>
            </a:pPr>
            <a:r>
              <a:rPr lang="de-DE" sz="1000">
                <a:solidFill>
                  <a:srgbClr val="000000"/>
                </a:solidFill>
                <a:latin typeface="Proxima Nova"/>
                <a:ea typeface="Proxima Nova"/>
                <a:cs typeface="Proxima Nova"/>
                <a:sym typeface="Proxima Nova"/>
              </a:rPr>
              <a:t>to create a unique customer experience and connect with millenials.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Imagine customers visiting your restaurant and browsing the menu, placing their orders and paying for their meals with a payment card, all from the comfort of their very own digital table.</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The KioCafe can be used to entertain, educate and connect with customers, such as: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Browsing menus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Ordering food</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Accessing special offers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Data capture of telephone and email for loyalty schemes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Reading news websites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Playing games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Sharing on social media</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Reading 3rd party advertising (generate income for your business)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The possibilities for additional features is completely possible through further development for each business, their systems and their rules.</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
            </a:r>
            <a:br>
              <a:rPr lang="de-DE" sz="1000">
                <a:solidFill>
                  <a:srgbClr val="000000"/>
                </a:solidFill>
                <a:latin typeface="Proxima Nova"/>
                <a:ea typeface="Proxima Nova"/>
                <a:cs typeface="Proxima Nova"/>
                <a:sym typeface="Proxima Nova"/>
              </a:rPr>
            </a:br>
            <a:r>
              <a:rPr lang="de-DE" sz="1000">
                <a:solidFill>
                  <a:srgbClr val="000000"/>
                </a:solidFill>
                <a:latin typeface="Proxima Nova"/>
                <a:ea typeface="Proxima Nova"/>
                <a:cs typeface="Proxima Nova"/>
                <a:sym typeface="Proxima Nova"/>
              </a:rPr>
              <a:t>The KioCafe is available in Android or Windows versions, with the ability to bespoke the design, subject to minimum order quantity.</a:t>
            </a:r>
          </a:p>
          <a:p>
            <a:pPr lvl="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lvl="0" rtl="0">
              <a:lnSpc>
                <a:spcPct val="100000"/>
              </a:lnSpc>
              <a:spcBef>
                <a:spcPts val="0"/>
              </a:spcBef>
              <a:buClr>
                <a:schemeClr val="dk1"/>
              </a:buClr>
              <a:buSzPct val="25000"/>
              <a:buFont typeface="Noto Symbol"/>
              <a:buNone/>
            </a:pPr>
            <a:r>
              <a:rPr lang="de-DE" sz="1000">
                <a:solidFill>
                  <a:srgbClr val="000000"/>
                </a:solidFill>
                <a:latin typeface="Proxima Nova"/>
                <a:ea typeface="Proxima Nova"/>
                <a:cs typeface="Proxima Nova"/>
                <a:sym typeface="Proxima Nova"/>
              </a:rPr>
              <a:t>http://www.lifesizetouch.com/interactive-furniture/kiocafe/</a:t>
            </a:r>
          </a:p>
          <a:p>
            <a:pPr lvl="0" rtl="0">
              <a:lnSpc>
                <a:spcPct val="100000"/>
              </a:lnSpc>
              <a:spcBef>
                <a:spcPts val="0"/>
              </a:spcBef>
              <a:buClr>
                <a:schemeClr val="dk1"/>
              </a:buClr>
              <a:buSzPct val="25000"/>
              <a:buFont typeface="Noto Symbol"/>
              <a:buNone/>
            </a:pPr>
            <a:r>
              <a:rPr lang="de-DE" sz="1000">
                <a:solidFill>
                  <a:srgbClr val="000000"/>
                </a:solidFill>
                <a:latin typeface="Proxima Nova"/>
                <a:ea typeface="Proxima Nova"/>
                <a:cs typeface="Proxima Nova"/>
                <a:sym typeface="Proxima Nova"/>
              </a:rPr>
              <a:t>While many hotels like to flaunt an in-room tablet or iPad to order room service or connect with concierge, NH Hotels Collection Eurobuilding’s tech rooms feature tablets that visually connect you with a live, human receptionist. You can see her (she cannot see you) while you order room service or call for valet, ensuring no snags involved.</a:t>
            </a:r>
          </a:p>
          <a:p>
            <a:pPr lvl="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lvl="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lvl="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lvl="0" rtl="0">
              <a:lnSpc>
                <a:spcPct val="100000"/>
              </a:lnSpc>
              <a:spcBef>
                <a:spcPts val="0"/>
              </a:spcBef>
              <a:spcAft>
                <a:spcPts val="700"/>
              </a:spcAft>
              <a:buClr>
                <a:schemeClr val="dk1"/>
              </a:buClr>
              <a:buSzPct val="110000"/>
              <a:buFont typeface="Arial"/>
              <a:buNone/>
            </a:pPr>
            <a:r>
              <a:rPr lang="de-DE" sz="1000" b="1">
                <a:solidFill>
                  <a:srgbClr val="000000"/>
                </a:solidFill>
                <a:latin typeface="Proxima Nova"/>
                <a:ea typeface="Proxima Nova"/>
                <a:cs typeface="Proxima Nova"/>
                <a:sym typeface="Proxima Nova"/>
              </a:rPr>
              <a:t>6. VISUAL CONCIERGE</a:t>
            </a:r>
          </a:p>
          <a:p>
            <a:pPr lvl="0" rtl="0">
              <a:lnSpc>
                <a:spcPct val="100000"/>
              </a:lnSpc>
              <a:spcBef>
                <a:spcPts val="0"/>
              </a:spcBef>
              <a:spcAft>
                <a:spcPts val="2000"/>
              </a:spcAft>
              <a:buClr>
                <a:schemeClr val="dk1"/>
              </a:buClr>
              <a:buSzPct val="110000"/>
              <a:buFont typeface="Arial"/>
              <a:buNone/>
            </a:pPr>
            <a:r>
              <a:rPr lang="de-DE" sz="1000">
                <a:solidFill>
                  <a:srgbClr val="000000"/>
                </a:solidFill>
                <a:latin typeface="Proxima Nova"/>
                <a:ea typeface="Proxima Nova"/>
                <a:cs typeface="Proxima Nova"/>
                <a:sym typeface="Proxima Nova"/>
              </a:rPr>
              <a:t>While many hotels like to flaunt an in-room tablet or iPad to order room service or connect with concierge, NH Hotels Collection Eurobuilding’s tech rooms feature tablets that visually connect you with a live, human receptionist. You can see her (she cannot see you) while you order room service or call for valet, ensuring no snags involved.</a:t>
            </a:r>
          </a:p>
          <a:p>
            <a:pPr lvl="0" rtl="0">
              <a:lnSpc>
                <a:spcPct val="100000"/>
              </a:lnSpc>
              <a:spcBef>
                <a:spcPts val="0"/>
              </a:spcBef>
              <a:spcAft>
                <a:spcPts val="800"/>
              </a:spcAft>
              <a:buClr>
                <a:schemeClr val="dk1"/>
              </a:buClr>
              <a:buSzPct val="110000"/>
              <a:buFont typeface="Arial"/>
              <a:buNone/>
            </a:pPr>
            <a:r>
              <a:rPr lang="de-DE" sz="1000">
                <a:solidFill>
                  <a:srgbClr val="000000"/>
                </a:solidFill>
                <a:latin typeface="Proxima Nova"/>
                <a:ea typeface="Proxima Nova"/>
                <a:cs typeface="Proxima Nova"/>
                <a:sym typeface="Proxima Nova"/>
              </a:rPr>
              <a:t>The new Radisson iConcierge app (launched early April on </a:t>
            </a:r>
            <a:r>
              <a:rPr lang="de-DE" sz="1000">
                <a:solidFill>
                  <a:srgbClr val="000000"/>
                </a:solidFill>
                <a:latin typeface="Proxima Nova"/>
                <a:ea typeface="Proxima Nova"/>
                <a:cs typeface="Proxima Nova"/>
                <a:sym typeface="Proxima Nova"/>
                <a:hlinkClick r:id="rId3"/>
              </a:rPr>
              <a:t>Android</a:t>
            </a:r>
            <a:r>
              <a:rPr lang="de-DE" sz="1000">
                <a:solidFill>
                  <a:srgbClr val="000000"/>
                </a:solidFill>
                <a:latin typeface="Proxima Nova"/>
                <a:ea typeface="Proxima Nova"/>
                <a:cs typeface="Proxima Nova"/>
                <a:sym typeface="Proxima Nova"/>
              </a:rPr>
              <a:t> and </a:t>
            </a:r>
            <a:r>
              <a:rPr lang="de-DE" sz="1000">
                <a:solidFill>
                  <a:srgbClr val="000000"/>
                </a:solidFill>
                <a:latin typeface="Proxima Nova"/>
                <a:ea typeface="Proxima Nova"/>
                <a:cs typeface="Proxima Nova"/>
                <a:sym typeface="Proxima Nova"/>
                <a:hlinkClick r:id="rId4"/>
              </a:rPr>
              <a:t>iOS</a:t>
            </a:r>
            <a:r>
              <a:rPr lang="de-DE" sz="1000">
                <a:solidFill>
                  <a:srgbClr val="000000"/>
                </a:solidFill>
                <a:latin typeface="Proxima Nova"/>
                <a:ea typeface="Proxima Nova"/>
                <a:cs typeface="Proxima Nova"/>
                <a:sym typeface="Proxima Nova"/>
              </a:rPr>
              <a:t>) allows guests to access a wide variety of services including the ability to order room service, book a spa appointment, set a wake-up call, get your luggage picked up, and grab a taxi.</a:t>
            </a:r>
          </a:p>
          <a:p>
            <a:pPr lvl="0" rtl="0">
              <a:lnSpc>
                <a:spcPct val="100000"/>
              </a:lnSpc>
              <a:spcBef>
                <a:spcPts val="0"/>
              </a:spcBef>
              <a:spcAft>
                <a:spcPts val="800"/>
              </a:spcAft>
              <a:buClr>
                <a:schemeClr val="dk1"/>
              </a:buClr>
              <a:buSzPct val="110000"/>
              <a:buFont typeface="Arial"/>
              <a:buNone/>
            </a:pPr>
            <a:r>
              <a:rPr lang="de-DE" sz="1000">
                <a:solidFill>
                  <a:srgbClr val="000000"/>
                </a:solidFill>
                <a:latin typeface="Proxima Nova"/>
                <a:ea typeface="Proxima Nova"/>
                <a:cs typeface="Proxima Nova"/>
                <a:sym typeface="Proxima Nova"/>
              </a:rPr>
              <a:t>Every guestroom at Tallahassee's boutique </a:t>
            </a:r>
            <a:r>
              <a:rPr lang="de-DE" sz="1000">
                <a:solidFill>
                  <a:srgbClr val="000000"/>
                </a:solidFill>
                <a:latin typeface="Proxima Nova"/>
                <a:ea typeface="Proxima Nova"/>
                <a:cs typeface="Proxima Nova"/>
                <a:sym typeface="Proxima Nova"/>
                <a:hlinkClick r:id="rId5"/>
              </a:rPr>
              <a:t>Hotel Duval</a:t>
            </a:r>
            <a:r>
              <a:rPr lang="de-DE" sz="1000">
                <a:solidFill>
                  <a:srgbClr val="000000"/>
                </a:solidFill>
                <a:latin typeface="Proxima Nova"/>
                <a:ea typeface="Proxima Nova"/>
                <a:cs typeface="Proxima Nova"/>
                <a:sym typeface="Proxima Nova"/>
              </a:rPr>
              <a:t> comes equipped with a 23-inch Interactive Customer Experience (ICE) touch screen display. In addition to ordering housekeeping, dining, and valet services, guests can use them to check email, look up the weather, print boarding passes, and search local events and attractions. Other nice touches include the ability for brides and grooms to record a welcome video for their guests to play back on ICE-equipped in-room iPads.</a:t>
            </a:r>
          </a:p>
          <a:p>
            <a:pPr lvl="0" rtl="0">
              <a:lnSpc>
                <a:spcPct val="100000"/>
              </a:lnSpc>
              <a:spcBef>
                <a:spcPts val="0"/>
              </a:spcBef>
              <a:buClr>
                <a:schemeClr val="dk1"/>
              </a:buClr>
              <a:buSzPct val="25000"/>
              <a:buFont typeface="Noto Symbol"/>
              <a:buNone/>
            </a:pPr>
            <a:r>
              <a:rPr lang="de-DE" sz="1000">
                <a:solidFill>
                  <a:srgbClr val="000000"/>
                </a:solidFill>
                <a:latin typeface="Proxima Nova"/>
                <a:ea typeface="Proxima Nova"/>
                <a:cs typeface="Proxima Nova"/>
                <a:sym typeface="Proxima Nova"/>
              </a:rPr>
              <a:t>Boston's </a:t>
            </a:r>
            <a:r>
              <a:rPr lang="de-DE" sz="1000">
                <a:solidFill>
                  <a:srgbClr val="000000"/>
                </a:solidFill>
                <a:latin typeface="Proxima Nova"/>
                <a:ea typeface="Proxima Nova"/>
                <a:cs typeface="Proxima Nova"/>
                <a:sym typeface="Proxima Nova"/>
                <a:hlinkClick r:id="rId6"/>
              </a:rPr>
              <a:t>Revere Hotel</a:t>
            </a:r>
            <a:r>
              <a:rPr lang="de-DE" sz="1000">
                <a:solidFill>
                  <a:srgbClr val="000000"/>
                </a:solidFill>
                <a:latin typeface="Proxima Nova"/>
                <a:ea typeface="Proxima Nova"/>
                <a:cs typeface="Proxima Nova"/>
                <a:sym typeface="Proxima Nova"/>
              </a:rPr>
              <a:t> features a couple of iPads preloaded with the iKnow Concierge. In six different languages, the tablets help guests to access a wide variety of services, from finding a tailor to snagging tickets at a concert. Whether you're into finding food, spa, or sports, these devices can help you self-serve.</a:t>
            </a:r>
          </a:p>
          <a:p>
            <a:pPr marL="0" marR="0" lvl="0" indent="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marL="0" marR="0" lvl="0" indent="0" rtl="0">
              <a:lnSpc>
                <a:spcPct val="100000"/>
              </a:lnSpc>
              <a:spcBef>
                <a:spcPts val="0"/>
              </a:spcBef>
              <a:buClr>
                <a:schemeClr val="dk1"/>
              </a:buClr>
              <a:buFont typeface="Noto Symbol"/>
              <a:buNone/>
            </a:pPr>
            <a:endParaRPr sz="1000">
              <a:solidFill>
                <a:srgbClr val="000000"/>
              </a:solidFill>
              <a:latin typeface="Proxima Nova"/>
              <a:ea typeface="Proxima Nova"/>
              <a:cs typeface="Proxima Nova"/>
              <a:sym typeface="Proxima Nova"/>
            </a:endParaRPr>
          </a:p>
          <a:p>
            <a:pPr marL="0" marR="0" lvl="0" indent="0" rtl="0">
              <a:lnSpc>
                <a:spcPct val="100000"/>
              </a:lnSpc>
              <a:spcBef>
                <a:spcPts val="0"/>
              </a:spcBef>
              <a:buClr>
                <a:schemeClr val="dk1"/>
              </a:buClr>
              <a:buSzPct val="25000"/>
              <a:buFont typeface="Noto Symbol"/>
              <a:buNone/>
            </a:pPr>
            <a:r>
              <a:rPr lang="de-DE" sz="1000">
                <a:solidFill>
                  <a:srgbClr val="000000"/>
                </a:solidFill>
                <a:latin typeface="Proxima Nova"/>
                <a:ea typeface="Proxima Nova"/>
                <a:cs typeface="Proxima Nova"/>
                <a:sym typeface="Proxima Nova"/>
              </a:rPr>
              <a:t>Megalomaniacs will love the innovative touch screen MoodPad. It lets you control the hotel room, including television, window blinds, temperature, coloured lighting, wake-up alarm themes and more for an ambient room experience, all with the flick of a finger.</a:t>
            </a: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8</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091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rtl="0">
              <a:lnSpc>
                <a:spcPct val="100000"/>
              </a:lnSpc>
              <a:spcBef>
                <a:spcPts val="0"/>
              </a:spcBef>
              <a:buClr>
                <a:schemeClr val="dk1"/>
              </a:buClr>
              <a:buFont typeface="Noto Symbol"/>
              <a:buNone/>
            </a:pPr>
            <a:endParaRPr sz="900">
              <a:solidFill>
                <a:srgbClr val="333333"/>
              </a:solidFill>
              <a:highlight>
                <a:srgbClr val="A8A8A8"/>
              </a:highlight>
              <a:latin typeface="Proxima Nova"/>
              <a:ea typeface="Proxima Nova"/>
              <a:cs typeface="Proxima Nova"/>
              <a:sym typeface="Proxima Nova"/>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baseline="0">
                <a:solidFill>
                  <a:schemeClr val="dk1"/>
                </a:solidFill>
                <a:latin typeface="Calibri"/>
                <a:ea typeface="Calibri"/>
                <a:cs typeface="Calibri"/>
                <a:sym typeface="Calibri"/>
              </a:rPr>
              <a:t>9</a:t>
            </a:fld>
            <a:endParaRPr lang="de-DE"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425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a:t>
            </a:fld>
            <a:endParaRPr lang="de-DE"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youtube.com/v/jZkHpNnXLB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zCsgAQa_K4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www.hotelnearme.com" TargetMode="External"/><Relationship Id="rId3" Type="http://schemas.openxmlformats.org/officeDocument/2006/relationships/hyperlink" Target="https://www.google.fr/url?sa=t&amp;rct=j&amp;q=&amp;esrc=s&amp;source=web&amp;cd=2&amp;ved=0CCcQFjABahUKEwj88J_Mm-bIAhUDAxoKHXdQBAk&amp;url=http://skift.com/2014/06/17/google-glass-app-identifies-hotel-guests-upon-arrival/&amp;usg=AFQjCNG4gtpLloRRKJZpQ4CFVPNVJvlcGg&amp;sig2=vZEzEkLWysgk-yRqoErcyg" TargetMode="External"/><Relationship Id="rId7" Type="http://schemas.openxmlformats.org/officeDocument/2006/relationships/hyperlink" Target="http://www.hotelnewsnow.com/Article/14016/5-tech-trends-that-will-shape-hospital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blog.nh-hotels.com/nh-hotels/nh-hotel-group-technological-innovation-for-business-and-leisure/" TargetMode="External"/><Relationship Id="rId5" Type="http://schemas.openxmlformats.org/officeDocument/2006/relationships/hyperlink" Target="https://www.youtube.com/watch?v=Xm-W3tMaWQU" TargetMode="External"/><Relationship Id="rId4" Type="http://schemas.openxmlformats.org/officeDocument/2006/relationships/hyperlink" Target="http://skift.com/2014/06/17/google-glass-app-identifies-hotel-guests-upon-arriva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0" y="1574800"/>
            <a:ext cx="9144000" cy="3696511"/>
          </a:xfrm>
          <a:prstGeom prst="rect">
            <a:avLst/>
          </a:prstGeom>
          <a:noFill/>
          <a:ln>
            <a:noFill/>
          </a:ln>
        </p:spPr>
      </p:pic>
      <p:sp>
        <p:nvSpPr>
          <p:cNvPr id="85" name="Shape 85"/>
          <p:cNvSpPr/>
          <p:nvPr/>
        </p:nvSpPr>
        <p:spPr>
          <a:xfrm>
            <a:off x="3933646" y="2259811"/>
            <a:ext cx="5605729" cy="880203"/>
          </a:xfrm>
          <a:prstGeom prst="parallelogram">
            <a:avLst>
              <a:gd name="adj" fmla="val 25000"/>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r" rtl="0">
              <a:spcBef>
                <a:spcPts val="0"/>
              </a:spcBef>
              <a:buSzPct val="25000"/>
              <a:buNone/>
            </a:pPr>
            <a:r>
              <a:rPr lang="de-DE" sz="2400" b="0" i="0" u="none" strike="noStrike" cap="none" baseline="0">
                <a:solidFill>
                  <a:srgbClr val="7F7F7F"/>
                </a:solidFill>
                <a:latin typeface="Calibri"/>
                <a:ea typeface="Calibri"/>
                <a:cs typeface="Calibri"/>
                <a:sym typeface="Calibri"/>
              </a:rPr>
              <a:t>HOTEL &amp; RESTAURANT TRENDS </a:t>
            </a:r>
          </a:p>
          <a:p>
            <a:pPr marL="0" marR="0" lvl="0" indent="0" algn="r"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cxnSp>
        <p:nvCxnSpPr>
          <p:cNvPr id="86" name="Shape 86"/>
          <p:cNvCxnSpPr/>
          <p:nvPr/>
        </p:nvCxnSpPr>
        <p:spPr>
          <a:xfrm>
            <a:off x="45725" y="5943600"/>
            <a:ext cx="9166799" cy="22800"/>
          </a:xfrm>
          <a:prstGeom prst="straightConnector1">
            <a:avLst/>
          </a:prstGeom>
          <a:noFill/>
          <a:ln w="9525" cap="flat" cmpd="sng">
            <a:solidFill>
              <a:srgbClr val="FFC000"/>
            </a:solidFill>
            <a:prstDash val="solid"/>
            <a:round/>
            <a:headEnd type="none" w="lg" len="lg"/>
            <a:tailEnd type="none" w="lg" len="lg"/>
          </a:ln>
        </p:spPr>
      </p:cxn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p:nvPr/>
        </p:nvSpPr>
        <p:spPr>
          <a:xfrm>
            <a:off x="196875" y="1438329"/>
            <a:ext cx="7282500" cy="700500"/>
          </a:xfrm>
          <a:prstGeom prst="parallelogram">
            <a:avLst>
              <a:gd name="adj" fmla="val 0"/>
            </a:avLst>
          </a:prstGeom>
          <a:noFill/>
          <a:ln>
            <a:noFill/>
          </a:ln>
        </p:spPr>
        <p:txBody>
          <a:bodyPr lIns="91425" tIns="45700" rIns="91425" bIns="45700" anchor="t" anchorCtr="0">
            <a:noAutofit/>
          </a:bodyPr>
          <a:lstStyle/>
          <a:p>
            <a:pPr marL="0" marR="0" lvl="0" indent="0" algn="l" rtl="0">
              <a:spcBef>
                <a:spcPts val="0"/>
              </a:spcBef>
              <a:buNone/>
            </a:pPr>
            <a:r>
              <a:rPr lang="de-DE" b="1">
                <a:latin typeface="Calibri"/>
                <a:ea typeface="Calibri"/>
                <a:cs typeface="Calibri"/>
                <a:sym typeface="Calibri"/>
              </a:rPr>
              <a:t>4. CUSTOMER EXPECTATIONS </a:t>
            </a:r>
          </a:p>
          <a:p>
            <a:pPr lvl="0" rtl="0">
              <a:lnSpc>
                <a:spcPct val="125000"/>
              </a:lnSpc>
              <a:spcBef>
                <a:spcPts val="0"/>
              </a:spcBef>
              <a:spcAft>
                <a:spcPts val="600"/>
              </a:spcAft>
              <a:buNone/>
            </a:pPr>
            <a:r>
              <a:rPr lang="de-DE">
                <a:solidFill>
                  <a:schemeClr val="dk1"/>
                </a:solidFill>
                <a:latin typeface="Calibri"/>
                <a:ea typeface="Calibri"/>
                <a:cs typeface="Calibri"/>
                <a:sym typeface="Calibri"/>
              </a:rPr>
              <a:t> </a:t>
            </a:r>
          </a:p>
          <a:p>
            <a:pPr lvl="0" rtl="0">
              <a:spcBef>
                <a:spcPts val="0"/>
              </a:spcBef>
              <a:buNone/>
            </a:pPr>
            <a:endParaRPr sz="1200">
              <a:solidFill>
                <a:srgbClr val="555555"/>
              </a:solidFill>
              <a:latin typeface="Calibri"/>
              <a:ea typeface="Calibri"/>
              <a:cs typeface="Calibri"/>
              <a:sym typeface="Calibri"/>
            </a:endParaRPr>
          </a:p>
        </p:txBody>
      </p:sp>
      <p:cxnSp>
        <p:nvCxnSpPr>
          <p:cNvPr id="206" name="Shape 206"/>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207" name="Shape 207"/>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9</a:t>
            </a:fld>
            <a:endParaRPr lang="de-DE" sz="1200" b="0" i="0" u="none" strike="noStrike" cap="none" baseline="0">
              <a:solidFill>
                <a:srgbClr val="888888"/>
              </a:solidFill>
              <a:latin typeface="Calibri"/>
              <a:ea typeface="Calibri"/>
              <a:cs typeface="Calibri"/>
              <a:sym typeface="Calibri"/>
            </a:endParaRPr>
          </a:p>
        </p:txBody>
      </p:sp>
      <p:sp>
        <p:nvSpPr>
          <p:cNvPr id="208" name="Shape 208"/>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209" name="Shape 209"/>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CUSTOMER STAY</a:t>
            </a:r>
          </a:p>
        </p:txBody>
      </p:sp>
      <p:sp>
        <p:nvSpPr>
          <p:cNvPr id="210" name="Shape 210"/>
          <p:cNvSpPr/>
          <p:nvPr/>
        </p:nvSpPr>
        <p:spPr>
          <a:xfrm>
            <a:off x="745975" y="2054675"/>
            <a:ext cx="7745100" cy="1927499"/>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1" name="Shape 211"/>
          <p:cNvSpPr/>
          <p:nvPr/>
        </p:nvSpPr>
        <p:spPr>
          <a:xfrm>
            <a:off x="745975" y="2054675"/>
            <a:ext cx="4059299" cy="1927499"/>
          </a:xfrm>
          <a:prstGeom prst="parallelogram">
            <a:avLst>
              <a:gd name="adj" fmla="val 0"/>
            </a:avLst>
          </a:prstGeom>
          <a:noFill/>
          <a:ln>
            <a:noFill/>
          </a:ln>
        </p:spPr>
        <p:txBody>
          <a:bodyPr lIns="91425" tIns="45700" rIns="91425" bIns="45700" anchor="t" anchorCtr="0">
            <a:noAutofit/>
          </a:bodyPr>
          <a:lstStyle/>
          <a:p>
            <a:pPr lvl="0" rtl="0">
              <a:lnSpc>
                <a:spcPct val="125000"/>
              </a:lnSpc>
              <a:spcBef>
                <a:spcPts val="0"/>
              </a:spcBef>
              <a:spcAft>
                <a:spcPts val="700"/>
              </a:spcAft>
              <a:buNone/>
            </a:pPr>
            <a:r>
              <a:rPr lang="de-DE" b="1">
                <a:solidFill>
                  <a:srgbClr val="111111"/>
                </a:solidFill>
                <a:latin typeface="Calibri"/>
                <a:ea typeface="Calibri"/>
                <a:cs typeface="Calibri"/>
                <a:sym typeface="Calibri"/>
              </a:rPr>
              <a:t>Floor Sensor Lights (at night)</a:t>
            </a:r>
          </a:p>
          <a:p>
            <a:pPr marL="457200" marR="0" lvl="0" indent="-228600" algn="l" rtl="0">
              <a:spcBef>
                <a:spcPts val="0"/>
              </a:spcBef>
              <a:buClr>
                <a:srgbClr val="666666"/>
              </a:buClr>
              <a:buFont typeface="Calibri"/>
              <a:buChar char="●"/>
            </a:pPr>
            <a:r>
              <a:rPr lang="de-DE">
                <a:solidFill>
                  <a:srgbClr val="666666"/>
                </a:solidFill>
                <a:highlight>
                  <a:srgbClr val="FFFFFF"/>
                </a:highlight>
                <a:latin typeface="Calibri"/>
                <a:ea typeface="Calibri"/>
                <a:cs typeface="Calibri"/>
                <a:sym typeface="Calibri"/>
              </a:rPr>
              <a:t>Sensors detect motion </a:t>
            </a:r>
          </a:p>
          <a:p>
            <a:pPr marL="457200" marR="0" lvl="0" indent="-228600" algn="l" rtl="0">
              <a:spcBef>
                <a:spcPts val="0"/>
              </a:spcBef>
              <a:buClr>
                <a:srgbClr val="666666"/>
              </a:buClr>
              <a:buFont typeface="Calibri"/>
              <a:buChar char="●"/>
            </a:pPr>
            <a:r>
              <a:rPr lang="de-DE">
                <a:solidFill>
                  <a:srgbClr val="666666"/>
                </a:solidFill>
                <a:highlight>
                  <a:srgbClr val="FFFFFF"/>
                </a:highlight>
                <a:latin typeface="Calibri"/>
                <a:ea typeface="Calibri"/>
                <a:cs typeface="Calibri"/>
                <a:sym typeface="Calibri"/>
              </a:rPr>
              <a:t>Automatically turns on dimmed lights under the bed and on the bathroom floor</a:t>
            </a:r>
          </a:p>
          <a:p>
            <a:pPr marR="0" lvl="0" algn="l" rtl="0">
              <a:spcBef>
                <a:spcPts val="0"/>
              </a:spcBef>
              <a:buNone/>
            </a:pPr>
            <a:endParaRPr>
              <a:latin typeface="Calibri"/>
              <a:ea typeface="Calibri"/>
              <a:cs typeface="Calibri"/>
              <a:sym typeface="Calibri"/>
            </a:endParaRPr>
          </a:p>
          <a:p>
            <a:pPr marL="0" marR="0" lvl="0" indent="0" algn="l" rtl="0">
              <a:spcBef>
                <a:spcPts val="0"/>
              </a:spcBef>
              <a:buNone/>
            </a:pPr>
            <a:r>
              <a:rPr lang="de-DE" b="1">
                <a:latin typeface="Calibri"/>
                <a:ea typeface="Calibri"/>
                <a:cs typeface="Calibri"/>
                <a:sym typeface="Calibri"/>
              </a:rPr>
              <a:t>Example:</a:t>
            </a:r>
            <a:r>
              <a:rPr lang="de-DE">
                <a:latin typeface="Calibri"/>
                <a:ea typeface="Calibri"/>
                <a:cs typeface="Calibri"/>
                <a:sym typeface="Calibri"/>
              </a:rPr>
              <a:t> </a:t>
            </a:r>
            <a:r>
              <a:rPr lang="de-DE" i="1">
                <a:solidFill>
                  <a:srgbClr val="555555"/>
                </a:solidFill>
                <a:latin typeface="Calibri"/>
                <a:ea typeface="Calibri"/>
                <a:cs typeface="Calibri"/>
                <a:sym typeface="Calibri"/>
              </a:rPr>
              <a:t> NH Hotels </a:t>
            </a:r>
          </a:p>
          <a:p>
            <a:pPr lvl="0" rtl="0">
              <a:spcBef>
                <a:spcPts val="0"/>
              </a:spcBef>
              <a:spcAft>
                <a:spcPts val="2000"/>
              </a:spcAft>
              <a:buNone/>
            </a:pPr>
            <a:endParaRPr sz="1200" i="1">
              <a:solidFill>
                <a:srgbClr val="555555"/>
              </a:solidFill>
            </a:endParaRPr>
          </a:p>
        </p:txBody>
      </p:sp>
      <p:sp>
        <p:nvSpPr>
          <p:cNvPr id="212" name="Shape 212"/>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pic>
        <p:nvPicPr>
          <p:cNvPr id="213" name="Shape 2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33423" y="2054675"/>
            <a:ext cx="3357601" cy="1927499"/>
          </a:xfrm>
          <a:prstGeom prst="rect">
            <a:avLst/>
          </a:prstGeom>
          <a:noFill/>
          <a:ln>
            <a:noFill/>
          </a:ln>
        </p:spPr>
      </p:pic>
      <p:sp>
        <p:nvSpPr>
          <p:cNvPr id="214" name="Shape 214"/>
          <p:cNvSpPr/>
          <p:nvPr/>
        </p:nvSpPr>
        <p:spPr>
          <a:xfrm>
            <a:off x="745975" y="4112075"/>
            <a:ext cx="7745100" cy="1927499"/>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5" name="Shape 215"/>
          <p:cNvSpPr/>
          <p:nvPr/>
        </p:nvSpPr>
        <p:spPr>
          <a:xfrm>
            <a:off x="3886325" y="4112075"/>
            <a:ext cx="4604699" cy="1927499"/>
          </a:xfrm>
          <a:prstGeom prst="parallelogram">
            <a:avLst>
              <a:gd name="adj" fmla="val 0"/>
            </a:avLst>
          </a:prstGeom>
          <a:noFill/>
          <a:ln>
            <a:noFill/>
          </a:ln>
        </p:spPr>
        <p:txBody>
          <a:bodyPr lIns="91425" tIns="45700" rIns="91425" bIns="45700" anchor="t" anchorCtr="0">
            <a:noAutofit/>
          </a:bodyPr>
          <a:lstStyle/>
          <a:p>
            <a:pPr lvl="0" rtl="0">
              <a:lnSpc>
                <a:spcPct val="125000"/>
              </a:lnSpc>
              <a:spcBef>
                <a:spcPts val="0"/>
              </a:spcBef>
              <a:spcAft>
                <a:spcPts val="700"/>
              </a:spcAft>
              <a:buNone/>
            </a:pPr>
            <a:r>
              <a:rPr lang="de-DE" b="1">
                <a:solidFill>
                  <a:srgbClr val="111111"/>
                </a:solidFill>
                <a:latin typeface="Calibri"/>
                <a:ea typeface="Calibri"/>
                <a:cs typeface="Calibri"/>
                <a:sym typeface="Calibri"/>
              </a:rPr>
              <a:t>Smart Window </a:t>
            </a:r>
          </a:p>
          <a:p>
            <a:pPr marL="457200" marR="0" lvl="0" indent="-228600" algn="l" rtl="0">
              <a:spcBef>
                <a:spcPts val="0"/>
              </a:spcBef>
              <a:buClr>
                <a:srgbClr val="666666"/>
              </a:buClr>
              <a:buFont typeface="Calibri"/>
              <a:buChar char="●"/>
            </a:pPr>
            <a:r>
              <a:rPr lang="de-DE">
                <a:solidFill>
                  <a:srgbClr val="666666"/>
                </a:solidFill>
                <a:highlight>
                  <a:srgbClr val="FFFFFF"/>
                </a:highlight>
                <a:latin typeface="Calibri"/>
                <a:ea typeface="Calibri"/>
                <a:cs typeface="Calibri"/>
                <a:sym typeface="Calibri"/>
              </a:rPr>
              <a:t>Can turn into mirror/window/dashboard</a:t>
            </a:r>
          </a:p>
          <a:p>
            <a:pPr marL="457200" marR="0" lvl="0" indent="-228600" algn="l" rtl="0">
              <a:spcBef>
                <a:spcPts val="0"/>
              </a:spcBef>
              <a:buClr>
                <a:srgbClr val="666666"/>
              </a:buClr>
              <a:buFont typeface="Calibri"/>
              <a:buChar char="●"/>
            </a:pPr>
            <a:r>
              <a:rPr lang="de-DE">
                <a:solidFill>
                  <a:srgbClr val="666666"/>
                </a:solidFill>
                <a:highlight>
                  <a:srgbClr val="FFFFFF"/>
                </a:highlight>
                <a:latin typeface="Calibri"/>
                <a:ea typeface="Calibri"/>
                <a:cs typeface="Calibri"/>
                <a:sym typeface="Calibri"/>
              </a:rPr>
              <a:t>Blinds can be programmed to close/open at a certain time</a:t>
            </a:r>
          </a:p>
          <a:p>
            <a:pPr marR="0" lvl="0" algn="l" rtl="0">
              <a:spcBef>
                <a:spcPts val="0"/>
              </a:spcBef>
              <a:buNone/>
            </a:pPr>
            <a:endParaRPr>
              <a:latin typeface="Calibri"/>
              <a:ea typeface="Calibri"/>
              <a:cs typeface="Calibri"/>
              <a:sym typeface="Calibri"/>
            </a:endParaRPr>
          </a:p>
          <a:p>
            <a:pPr marL="0" marR="0" lvl="0" indent="0" algn="l" rtl="0">
              <a:spcBef>
                <a:spcPts val="0"/>
              </a:spcBef>
              <a:buNone/>
            </a:pPr>
            <a:r>
              <a:rPr lang="de-DE" b="1">
                <a:latin typeface="Calibri"/>
                <a:ea typeface="Calibri"/>
                <a:cs typeface="Calibri"/>
                <a:sym typeface="Calibri"/>
              </a:rPr>
              <a:t>Example:</a:t>
            </a:r>
            <a:r>
              <a:rPr lang="de-DE">
                <a:latin typeface="Calibri"/>
                <a:ea typeface="Calibri"/>
                <a:cs typeface="Calibri"/>
                <a:sym typeface="Calibri"/>
              </a:rPr>
              <a:t> </a:t>
            </a:r>
            <a:r>
              <a:rPr lang="de-DE" i="1">
                <a:solidFill>
                  <a:srgbClr val="555555"/>
                </a:solidFill>
                <a:latin typeface="Calibri"/>
                <a:ea typeface="Calibri"/>
                <a:cs typeface="Calibri"/>
                <a:sym typeface="Calibri"/>
              </a:rPr>
              <a:t> Technology by CorningVision/Samsung </a:t>
            </a:r>
          </a:p>
          <a:p>
            <a:pPr lvl="0" rtl="0">
              <a:spcBef>
                <a:spcPts val="0"/>
              </a:spcBef>
              <a:spcAft>
                <a:spcPts val="2000"/>
              </a:spcAft>
              <a:buNone/>
            </a:pPr>
            <a:endParaRPr sz="1200" i="1">
              <a:solidFill>
                <a:srgbClr val="555555"/>
              </a:solidFill>
            </a:endParaRPr>
          </a:p>
        </p:txBody>
      </p:sp>
      <p:sp>
        <p:nvSpPr>
          <p:cNvPr id="216" name="Shape 216">
            <a:hlinkClick r:id="rId4"/>
          </p:cNvPr>
          <p:cNvSpPr/>
          <p:nvPr/>
        </p:nvSpPr>
        <p:spPr>
          <a:xfrm>
            <a:off x="745975" y="4112075"/>
            <a:ext cx="2570000" cy="1927500"/>
          </a:xfrm>
          <a:prstGeom prst="rect">
            <a:avLst/>
          </a:prstGeom>
          <a:blipFill>
            <a:blip r:embed="rId5" cstate="screen">
              <a:alphaModFix/>
              <a:extLst>
                <a:ext uri="{28A0092B-C50C-407E-A947-70E740481C1C}">
                  <a14:useLocalDpi xmlns:a14="http://schemas.microsoft.com/office/drawing/2010/main"/>
                </a:ext>
              </a:extLst>
            </a:blip>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de-DE" sz="1200" b="0" i="0" u="none" strike="noStrike" cap="none" baseline="0" smtClean="0">
                <a:solidFill>
                  <a:srgbClr val="888888"/>
                </a:solidFill>
                <a:latin typeface="Calibri"/>
                <a:ea typeface="Calibri"/>
                <a:cs typeface="Calibri"/>
                <a:sym typeface="Calibri"/>
              </a:rPr>
              <a:t>10</a:t>
            </a:fld>
            <a:endParaRPr lang="de-DE"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5104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cxnSp>
        <p:nvCxnSpPr>
          <p:cNvPr id="222" name="Shape 222"/>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223" name="Shape 223"/>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11</a:t>
            </a:fld>
            <a:endParaRPr lang="de-DE" sz="1200" b="0" i="0" u="none" strike="noStrike" cap="none" baseline="0">
              <a:solidFill>
                <a:srgbClr val="888888"/>
              </a:solidFill>
              <a:latin typeface="Calibri"/>
              <a:ea typeface="Calibri"/>
              <a:cs typeface="Calibri"/>
              <a:sym typeface="Calibri"/>
            </a:endParaRPr>
          </a:p>
        </p:txBody>
      </p:sp>
      <p:sp>
        <p:nvSpPr>
          <p:cNvPr id="224" name="Shape 224"/>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225" name="Shape 225"/>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CUSTOMER STAY</a:t>
            </a:r>
          </a:p>
        </p:txBody>
      </p:sp>
      <p:sp>
        <p:nvSpPr>
          <p:cNvPr id="226" name="Shape 226"/>
          <p:cNvSpPr/>
          <p:nvPr/>
        </p:nvSpPr>
        <p:spPr>
          <a:xfrm>
            <a:off x="514800" y="1972524"/>
            <a:ext cx="8111100" cy="38409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7" name="Shape 227">
            <a:hlinkClick r:id="rId3"/>
          </p:cNvPr>
          <p:cNvSpPr/>
          <p:nvPr/>
        </p:nvSpPr>
        <p:spPr>
          <a:xfrm>
            <a:off x="6238858" y="1937552"/>
            <a:ext cx="2457266" cy="1842949"/>
          </a:xfrm>
          <a:prstGeom prst="rect">
            <a:avLst/>
          </a:prstGeom>
          <a:blipFill>
            <a:blip r:embed="rId4" cstate="screen">
              <a:alphaModFix/>
              <a:extLst>
                <a:ext uri="{28A0092B-C50C-407E-A947-70E740481C1C}">
                  <a14:useLocalDpi xmlns:a14="http://schemas.microsoft.com/office/drawing/2010/main"/>
                </a:ext>
              </a:extLst>
            </a:blip>
            <a:stretch>
              <a:fillRect/>
            </a:stretch>
          </a:blipFill>
          <a:ln>
            <a:noFill/>
          </a:ln>
        </p:spPr>
      </p:sp>
      <p:sp>
        <p:nvSpPr>
          <p:cNvPr id="228" name="Shape 228"/>
          <p:cNvSpPr/>
          <p:nvPr/>
        </p:nvSpPr>
        <p:spPr>
          <a:xfrm>
            <a:off x="514800" y="1728425"/>
            <a:ext cx="6038399" cy="901500"/>
          </a:xfrm>
          <a:prstGeom prst="parallelogram">
            <a:avLst>
              <a:gd name="adj" fmla="val 0"/>
            </a:avLst>
          </a:prstGeom>
          <a:noFill/>
          <a:ln>
            <a:noFill/>
          </a:ln>
        </p:spPr>
        <p:txBody>
          <a:bodyPr lIns="91425" tIns="45700" rIns="91425" bIns="45700" anchor="t" anchorCtr="0">
            <a:noAutofit/>
          </a:bodyPr>
          <a:lstStyle/>
          <a:p>
            <a:pPr rtl="0">
              <a:spcBef>
                <a:spcPts val="0"/>
              </a:spcBef>
              <a:buNone/>
            </a:pPr>
            <a:endParaRPr b="1" dirty="0">
              <a:solidFill>
                <a:srgbClr val="111111"/>
              </a:solidFill>
              <a:latin typeface="Calibri"/>
              <a:ea typeface="Calibri"/>
              <a:cs typeface="Calibri"/>
              <a:sym typeface="Calibri"/>
            </a:endParaRPr>
          </a:p>
          <a:p>
            <a:pPr rtl="0">
              <a:spcBef>
                <a:spcPts val="0"/>
              </a:spcBef>
              <a:buNone/>
            </a:pPr>
            <a:r>
              <a:rPr lang="de-DE" b="1" dirty="0">
                <a:solidFill>
                  <a:srgbClr val="111111"/>
                </a:solidFill>
                <a:latin typeface="Calibri"/>
                <a:ea typeface="Calibri"/>
                <a:cs typeface="Calibri"/>
                <a:sym typeface="Calibri"/>
              </a:rPr>
              <a:t>Hologram presentation </a:t>
            </a:r>
          </a:p>
          <a:p>
            <a:pPr rtl="0">
              <a:spcBef>
                <a:spcPts val="0"/>
              </a:spcBef>
              <a:buNone/>
            </a:pPr>
            <a:endParaRPr b="1" dirty="0">
              <a:solidFill>
                <a:srgbClr val="666666"/>
              </a:solidFill>
              <a:latin typeface="Calibri"/>
              <a:ea typeface="Calibri"/>
              <a:cs typeface="Calibri"/>
              <a:sym typeface="Calibri"/>
            </a:endParaRPr>
          </a:p>
          <a:p>
            <a:pPr marL="457200" lvl="0" indent="-228600" rtl="0">
              <a:spcBef>
                <a:spcPts val="0"/>
              </a:spcBef>
              <a:buClr>
                <a:srgbClr val="666666"/>
              </a:buClr>
              <a:buFont typeface="Calibri"/>
              <a:buChar char="●"/>
            </a:pPr>
            <a:r>
              <a:rPr lang="de-DE" dirty="0">
                <a:solidFill>
                  <a:srgbClr val="666666"/>
                </a:solidFill>
                <a:highlight>
                  <a:srgbClr val="FFFFFF"/>
                </a:highlight>
                <a:latin typeface="Calibri"/>
                <a:ea typeface="Calibri"/>
                <a:cs typeface="Calibri"/>
                <a:sym typeface="Calibri"/>
              </a:rPr>
              <a:t>Adds another Dimension to traditional Video-Conferences</a:t>
            </a:r>
          </a:p>
          <a:p>
            <a:pPr marL="457200" lvl="0" indent="-228600" rtl="0">
              <a:spcBef>
                <a:spcPts val="0"/>
              </a:spcBef>
              <a:buClr>
                <a:srgbClr val="666666"/>
              </a:buClr>
              <a:buFont typeface="Calibri"/>
              <a:buChar char="●"/>
            </a:pPr>
            <a:r>
              <a:rPr lang="de-DE" dirty="0">
                <a:solidFill>
                  <a:srgbClr val="666666"/>
                </a:solidFill>
                <a:highlight>
                  <a:srgbClr val="FFFFFF"/>
                </a:highlight>
                <a:latin typeface="Calibri"/>
                <a:ea typeface="Calibri"/>
                <a:cs typeface="Calibri"/>
                <a:sym typeface="Calibri"/>
              </a:rPr>
              <a:t>3-D holographic projection technology</a:t>
            </a:r>
          </a:p>
          <a:p>
            <a:pPr marL="457200" lvl="0" indent="-228600" rtl="0">
              <a:spcBef>
                <a:spcPts val="0"/>
              </a:spcBef>
              <a:buClr>
                <a:srgbClr val="666666"/>
              </a:buClr>
              <a:buFont typeface="Calibri"/>
              <a:buChar char="●"/>
            </a:pPr>
            <a:r>
              <a:rPr lang="de-DE" dirty="0">
                <a:solidFill>
                  <a:srgbClr val="666666"/>
                </a:solidFill>
                <a:highlight>
                  <a:srgbClr val="FFFFFF"/>
                </a:highlight>
                <a:latin typeface="Calibri"/>
                <a:ea typeface="Calibri"/>
                <a:cs typeface="Calibri"/>
                <a:sym typeface="Calibri"/>
              </a:rPr>
              <a:t>Image transmission</a:t>
            </a:r>
          </a:p>
          <a:p>
            <a:pPr marL="457200" lvl="0" indent="-228600" rtl="0">
              <a:spcBef>
                <a:spcPts val="0"/>
              </a:spcBef>
              <a:buClr>
                <a:srgbClr val="666666"/>
              </a:buClr>
              <a:buFont typeface="Calibri"/>
              <a:buChar char="●"/>
            </a:pPr>
            <a:r>
              <a:rPr lang="de-DE" dirty="0">
                <a:solidFill>
                  <a:srgbClr val="666666"/>
                </a:solidFill>
                <a:highlight>
                  <a:srgbClr val="FFFFFF"/>
                </a:highlight>
                <a:latin typeface="Calibri"/>
                <a:ea typeface="Calibri"/>
                <a:cs typeface="Calibri"/>
                <a:sym typeface="Calibri"/>
              </a:rPr>
              <a:t>Location is not important anymore</a:t>
            </a:r>
          </a:p>
          <a:p>
            <a:pPr lvl="0" rtl="0">
              <a:spcBef>
                <a:spcPts val="0"/>
              </a:spcBef>
              <a:buNone/>
            </a:pPr>
            <a:endParaRPr dirty="0">
              <a:solidFill>
                <a:schemeClr val="dk1"/>
              </a:solidFill>
              <a:highlight>
                <a:srgbClr val="FFFFFF"/>
              </a:highlight>
              <a:latin typeface="Calibri"/>
              <a:ea typeface="Calibri"/>
              <a:cs typeface="Calibri"/>
              <a:sym typeface="Calibri"/>
            </a:endParaRPr>
          </a:p>
          <a:p>
            <a:pPr lvl="0" rtl="0">
              <a:spcBef>
                <a:spcPts val="0"/>
              </a:spcBef>
              <a:buNone/>
            </a:pPr>
            <a:r>
              <a:rPr lang="de-DE" b="1" dirty="0">
                <a:solidFill>
                  <a:schemeClr val="dk1"/>
                </a:solidFill>
                <a:highlight>
                  <a:srgbClr val="FFFFFF"/>
                </a:highlight>
                <a:latin typeface="Calibri"/>
                <a:ea typeface="Calibri"/>
                <a:cs typeface="Calibri"/>
                <a:sym typeface="Calibri"/>
              </a:rPr>
              <a:t>Example: </a:t>
            </a:r>
            <a:r>
              <a:rPr lang="de-DE" dirty="0">
                <a:solidFill>
                  <a:srgbClr val="666666"/>
                </a:solidFill>
                <a:highlight>
                  <a:srgbClr val="FFFFFF"/>
                </a:highlight>
                <a:latin typeface="Calibri"/>
                <a:ea typeface="Calibri"/>
                <a:cs typeface="Calibri"/>
                <a:sym typeface="Calibri"/>
              </a:rPr>
              <a:t>NH Collection Eurobuilding</a:t>
            </a:r>
            <a:r>
              <a:rPr lang="de-DE" dirty="0">
                <a:solidFill>
                  <a:srgbClr val="333333"/>
                </a:solidFill>
                <a:highlight>
                  <a:srgbClr val="FFFFFF"/>
                </a:highlight>
                <a:latin typeface="Calibri"/>
                <a:ea typeface="Calibri"/>
                <a:cs typeface="Calibri"/>
                <a:sym typeface="Calibri"/>
              </a:rPr>
              <a:t> </a:t>
            </a:r>
          </a:p>
          <a:p>
            <a:pPr lvl="0" rtl="0">
              <a:spcBef>
                <a:spcPts val="0"/>
              </a:spcBef>
              <a:buNone/>
            </a:pPr>
            <a:endParaRPr sz="1200" dirty="0">
              <a:solidFill>
                <a:schemeClr val="dk1"/>
              </a:solidFill>
              <a:latin typeface="Calibri"/>
              <a:ea typeface="Calibri"/>
              <a:cs typeface="Calibri"/>
              <a:sym typeface="Calibri"/>
            </a:endParaRPr>
          </a:p>
        </p:txBody>
      </p:sp>
      <p:sp>
        <p:nvSpPr>
          <p:cNvPr id="229" name="Shape 229"/>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sp>
        <p:nvSpPr>
          <p:cNvPr id="230" name="Shape 230"/>
          <p:cNvSpPr txBox="1"/>
          <p:nvPr/>
        </p:nvSpPr>
        <p:spPr>
          <a:xfrm>
            <a:off x="457200" y="1362925"/>
            <a:ext cx="3861299" cy="640200"/>
          </a:xfrm>
          <a:prstGeom prst="rect">
            <a:avLst/>
          </a:prstGeom>
          <a:noFill/>
          <a:ln>
            <a:noFill/>
          </a:ln>
        </p:spPr>
        <p:txBody>
          <a:bodyPr lIns="91425" tIns="91425" rIns="91425" bIns="91425" anchor="ctr" anchorCtr="0">
            <a:noAutofit/>
          </a:bodyPr>
          <a:lstStyle/>
          <a:p>
            <a:pPr lvl="0" rtl="0">
              <a:lnSpc>
                <a:spcPct val="125000"/>
              </a:lnSpc>
              <a:spcBef>
                <a:spcPts val="0"/>
              </a:spcBef>
              <a:spcAft>
                <a:spcPts val="600"/>
              </a:spcAft>
              <a:buNone/>
            </a:pPr>
            <a:r>
              <a:rPr lang="de-DE" b="1">
                <a:solidFill>
                  <a:srgbClr val="111111"/>
                </a:solidFill>
              </a:rPr>
              <a:t>5. </a:t>
            </a:r>
            <a:r>
              <a:rPr lang="de-DE" b="1">
                <a:solidFill>
                  <a:schemeClr val="dk1"/>
                </a:solidFill>
              </a:rPr>
              <a:t>INCREASING DIMENSIONALITY</a:t>
            </a:r>
          </a:p>
        </p:txBody>
      </p:sp>
      <p:pic>
        <p:nvPicPr>
          <p:cNvPr id="231" name="Shape 2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75382" y="3780500"/>
            <a:ext cx="3986018" cy="2032925"/>
          </a:xfrm>
          <a:prstGeom prst="rect">
            <a:avLst/>
          </a:prstGeom>
          <a:noFill/>
          <a:ln>
            <a:noFill/>
          </a:ln>
        </p:spPr>
      </p:pic>
      <p:pic>
        <p:nvPicPr>
          <p:cNvPr id="232" name="Shape 23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4800" y="3772392"/>
            <a:ext cx="4261396" cy="203292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cxnSp>
        <p:nvCxnSpPr>
          <p:cNvPr id="238" name="Shape 238"/>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239" name="Shape 239"/>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12</a:t>
            </a:fld>
            <a:endParaRPr lang="de-DE" sz="1200" b="0" i="0" u="none" strike="noStrike" cap="none" baseline="0">
              <a:solidFill>
                <a:srgbClr val="888888"/>
              </a:solidFill>
              <a:latin typeface="Calibri"/>
              <a:ea typeface="Calibri"/>
              <a:cs typeface="Calibri"/>
              <a:sym typeface="Calibri"/>
            </a:endParaRPr>
          </a:p>
        </p:txBody>
      </p:sp>
      <p:sp>
        <p:nvSpPr>
          <p:cNvPr id="240" name="Shape 240"/>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241" name="Shape 241"/>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TRIZ</a:t>
            </a:r>
          </a:p>
        </p:txBody>
      </p:sp>
      <p:sp>
        <p:nvSpPr>
          <p:cNvPr id="242" name="Shape 242"/>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pic>
        <p:nvPicPr>
          <p:cNvPr id="2" name="Picture 1" descr="Captura de pantalla 2015-10-29 a las 10.01.1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9174" y="1852988"/>
            <a:ext cx="8112162" cy="445753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1018" y="155495"/>
            <a:ext cx="3395781" cy="1554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sldNum" idx="12"/>
          </p:nvPr>
        </p:nvSpPr>
        <p:spPr>
          <a:xfrm>
            <a:off x="6553200" y="6508750"/>
            <a:ext cx="21335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de-DE"/>
              <a:t>13</a:t>
            </a:fld>
            <a:endParaRPr lang="de-DE"/>
          </a:p>
        </p:txBody>
      </p:sp>
      <p:sp>
        <p:nvSpPr>
          <p:cNvPr id="249" name="Shape 249"/>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CONCLUSION</a:t>
            </a:r>
          </a:p>
        </p:txBody>
      </p:sp>
      <p:sp>
        <p:nvSpPr>
          <p:cNvPr id="250" name="Shape 250"/>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cxnSp>
        <p:nvCxnSpPr>
          <p:cNvPr id="251" name="Shape 251"/>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252" name="Shape 252"/>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253" name="Shape 253"/>
          <p:cNvSpPr txBox="1"/>
          <p:nvPr/>
        </p:nvSpPr>
        <p:spPr>
          <a:xfrm>
            <a:off x="410900" y="1253350"/>
            <a:ext cx="8501400" cy="4788900"/>
          </a:xfrm>
          <a:prstGeom prst="rect">
            <a:avLst/>
          </a:prstGeom>
          <a:noFill/>
          <a:ln>
            <a:noFill/>
          </a:ln>
        </p:spPr>
        <p:txBody>
          <a:bodyPr lIns="91425" tIns="91425" rIns="91425" bIns="91425" anchor="t" anchorCtr="0">
            <a:noAutofit/>
          </a:bodyPr>
          <a:lstStyle/>
          <a:p>
            <a:pPr>
              <a:spcBef>
                <a:spcPts val="0"/>
              </a:spcBef>
              <a:buNone/>
            </a:pPr>
            <a:endParaRPr/>
          </a:p>
        </p:txBody>
      </p:sp>
      <p:pic>
        <p:nvPicPr>
          <p:cNvPr id="254" name="Shape 254"/>
          <p:cNvPicPr preferRelativeResize="0"/>
          <p:nvPr/>
        </p:nvPicPr>
        <p:blipFill>
          <a:blip r:embed="rId3">
            <a:alphaModFix/>
          </a:blip>
          <a:stretch>
            <a:fillRect/>
          </a:stretch>
        </p:blipFill>
        <p:spPr>
          <a:xfrm>
            <a:off x="1776400" y="1405737"/>
            <a:ext cx="5591175" cy="3362325"/>
          </a:xfrm>
          <a:prstGeom prst="rect">
            <a:avLst/>
          </a:prstGeom>
          <a:noFill/>
          <a:ln>
            <a:noFill/>
          </a:ln>
        </p:spPr>
      </p:pic>
      <p:sp>
        <p:nvSpPr>
          <p:cNvPr id="255" name="Shape 255"/>
          <p:cNvSpPr txBox="1"/>
          <p:nvPr/>
        </p:nvSpPr>
        <p:spPr>
          <a:xfrm>
            <a:off x="1609350" y="5013425"/>
            <a:ext cx="8820899" cy="721800"/>
          </a:xfrm>
          <a:prstGeom prst="rect">
            <a:avLst/>
          </a:prstGeom>
          <a:noFill/>
          <a:ln>
            <a:noFill/>
          </a:ln>
        </p:spPr>
        <p:txBody>
          <a:bodyPr lIns="91425" tIns="91425" rIns="91425" bIns="91425" anchor="t" anchorCtr="0">
            <a:noAutofit/>
          </a:bodyPr>
          <a:lstStyle/>
          <a:p>
            <a:pPr>
              <a:spcBef>
                <a:spcPts val="0"/>
              </a:spcBef>
              <a:buNone/>
            </a:pPr>
            <a:r>
              <a:rPr lang="de-DE" sz="3800">
                <a:latin typeface="Calibri"/>
                <a:ea typeface="Calibri"/>
                <a:cs typeface="Calibri"/>
                <a:sym typeface="Calibri"/>
              </a:rPr>
              <a:t>“Technology is never enough”</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2810882" y="2422641"/>
            <a:ext cx="3881366"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de-DE" sz="2900" b="1" i="0" u="none" strike="noStrike" cap="none" baseline="0">
                <a:solidFill>
                  <a:schemeClr val="lt1"/>
                </a:solidFill>
                <a:latin typeface="Calibri"/>
                <a:ea typeface="Calibri"/>
                <a:cs typeface="Calibri"/>
                <a:sym typeface="Calibri"/>
              </a:rPr>
              <a:t>THANK YOU</a:t>
            </a:r>
            <a:r>
              <a:rPr lang="de-DE" sz="2900" b="0" i="0" u="none" strike="noStrike" cap="none" baseline="0">
                <a:solidFill>
                  <a:schemeClr val="lt1"/>
                </a:solidFill>
                <a:latin typeface="Calibri"/>
                <a:ea typeface="Calibri"/>
                <a:cs typeface="Calibri"/>
                <a:sym typeface="Calibri"/>
              </a:rPr>
              <a:t>,</a:t>
            </a:r>
            <a:r>
              <a:rPr lang="de-DE" sz="2100" b="1" i="0" u="none" strike="noStrike" cap="none" baseline="0">
                <a:solidFill>
                  <a:schemeClr val="lt1"/>
                </a:solidFill>
                <a:latin typeface="Calibri"/>
                <a:ea typeface="Calibri"/>
                <a:cs typeface="Calibri"/>
                <a:sym typeface="Calibri"/>
              </a:rPr>
              <a:t> </a:t>
            </a:r>
          </a:p>
          <a:p>
            <a:pPr marL="0" marR="0" lvl="0" indent="0" algn="ctr" rtl="0">
              <a:spcBef>
                <a:spcPts val="0"/>
              </a:spcBef>
              <a:buNone/>
            </a:pPr>
            <a:endParaRPr sz="600" b="1" i="0" u="none" strike="noStrike" cap="none" baseline="0">
              <a:solidFill>
                <a:schemeClr val="lt1"/>
              </a:solidFill>
              <a:latin typeface="Calibri"/>
              <a:ea typeface="Calibri"/>
              <a:cs typeface="Calibri"/>
              <a:sym typeface="Calibri"/>
            </a:endParaRPr>
          </a:p>
          <a:p>
            <a:pPr marL="0" marR="0" lvl="0" indent="0" algn="ctr" rtl="0">
              <a:spcBef>
                <a:spcPts val="0"/>
              </a:spcBef>
              <a:buSzPct val="25000"/>
              <a:buNone/>
            </a:pPr>
            <a:r>
              <a:rPr lang="de-DE" sz="2100" b="0" i="0" u="none" strike="noStrike" cap="none" baseline="0">
                <a:solidFill>
                  <a:schemeClr val="lt1"/>
                </a:solidFill>
                <a:latin typeface="Calibri"/>
                <a:ea typeface="Calibri"/>
                <a:cs typeface="Calibri"/>
                <a:sym typeface="Calibri"/>
              </a:rPr>
              <a:t>FOR YOUR KIND ATTENTION!</a:t>
            </a:r>
          </a:p>
        </p:txBody>
      </p:sp>
      <p:pic>
        <p:nvPicPr>
          <p:cNvPr id="262" name="Shape 262"/>
          <p:cNvPicPr preferRelativeResize="0"/>
          <p:nvPr/>
        </p:nvPicPr>
        <p:blipFill rotWithShape="1">
          <a:blip r:embed="rId3">
            <a:alphaModFix/>
          </a:blip>
          <a:srcRect/>
          <a:stretch/>
        </p:blipFill>
        <p:spPr>
          <a:xfrm>
            <a:off x="303380" y="1522512"/>
            <a:ext cx="8529481" cy="3708470"/>
          </a:xfrm>
          <a:prstGeom prst="rect">
            <a:avLst/>
          </a:prstGeom>
          <a:noFill/>
          <a:ln>
            <a:noFill/>
          </a:ln>
        </p:spPr>
      </p:pic>
      <p:sp>
        <p:nvSpPr>
          <p:cNvPr id="263" name="Shape 263"/>
          <p:cNvSpPr/>
          <p:nvPr/>
        </p:nvSpPr>
        <p:spPr>
          <a:xfrm>
            <a:off x="3504235" y="4995235"/>
            <a:ext cx="6688844" cy="1050271"/>
          </a:xfrm>
          <a:prstGeom prst="parallelogram">
            <a:avLst>
              <a:gd name="adj" fmla="val 25000"/>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de-DE" sz="2800" b="0" i="0" u="none" strike="noStrike" cap="none" baseline="0">
                <a:solidFill>
                  <a:srgbClr val="7F7F7F"/>
                </a:solidFill>
                <a:latin typeface="Calibri"/>
                <a:ea typeface="Calibri"/>
                <a:cs typeface="Calibri"/>
                <a:sym typeface="Calibri"/>
              </a:rPr>
              <a:t>THANK YOU,</a:t>
            </a:r>
            <a:r>
              <a:rPr lang="de-DE" sz="2400" b="0" i="0" u="none" strike="noStrike" cap="none" baseline="0">
                <a:solidFill>
                  <a:srgbClr val="7F7F7F"/>
                </a:solidFill>
                <a:latin typeface="Calibri"/>
                <a:ea typeface="Calibri"/>
                <a:cs typeface="Calibri"/>
                <a:sym typeface="Calibri"/>
              </a:rPr>
              <a:t> </a:t>
            </a:r>
            <a:r>
              <a:rPr lang="de-DE" sz="1800" b="0" i="0" u="none" strike="noStrike" cap="none" baseline="0">
                <a:solidFill>
                  <a:srgbClr val="7F7F7F"/>
                </a:solidFill>
                <a:latin typeface="Calibri"/>
                <a:ea typeface="Calibri"/>
                <a:cs typeface="Calibri"/>
                <a:sym typeface="Calibri"/>
              </a:rPr>
              <a:t>FOR YOUR KIND ATTENTION!</a:t>
            </a:r>
          </a:p>
        </p:txBody>
      </p:sp>
      <p:sp>
        <p:nvSpPr>
          <p:cNvPr id="264" name="Shape 264"/>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cxnSp>
        <p:nvCxnSpPr>
          <p:cNvPr id="265" name="Shape 265"/>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266" name="Shape 266"/>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cxnSp>
        <p:nvCxnSpPr>
          <p:cNvPr id="271" name="Shape 271"/>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272" name="Shape 272"/>
          <p:cNvSpPr txBox="1">
            <a:spLocks noGrp="1"/>
          </p:cNvSpPr>
          <p:nvPr>
            <p:ph type="sldNum" idx="12"/>
          </p:nvPr>
        </p:nvSpPr>
        <p:spPr>
          <a:xfrm>
            <a:off x="6553200" y="64443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15</a:t>
            </a:fld>
            <a:endParaRPr lang="de-DE" sz="1200" b="0" i="0" u="none" strike="noStrike" cap="none" baseline="0">
              <a:solidFill>
                <a:srgbClr val="888888"/>
              </a:solidFill>
              <a:latin typeface="Calibri"/>
              <a:ea typeface="Calibri"/>
              <a:cs typeface="Calibri"/>
              <a:sym typeface="Calibri"/>
            </a:endParaRPr>
          </a:p>
        </p:txBody>
      </p:sp>
      <p:sp>
        <p:nvSpPr>
          <p:cNvPr id="273" name="Shape 273"/>
          <p:cNvSpPr txBox="1"/>
          <p:nvPr/>
        </p:nvSpPr>
        <p:spPr>
          <a:xfrm>
            <a:off x="0" y="554416"/>
            <a:ext cx="914399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2000" b="0" i="0" u="none" strike="noStrike" cap="none" baseline="0">
                <a:solidFill>
                  <a:srgbClr val="7F7F7F"/>
                </a:solidFill>
                <a:latin typeface="Calibri"/>
                <a:ea typeface="Calibri"/>
                <a:cs typeface="Calibri"/>
                <a:sym typeface="Calibri"/>
              </a:rPr>
              <a:t>	References</a:t>
            </a:r>
          </a:p>
        </p:txBody>
      </p:sp>
      <p:sp>
        <p:nvSpPr>
          <p:cNvPr id="274" name="Shape 274"/>
          <p:cNvSpPr/>
          <p:nvPr/>
        </p:nvSpPr>
        <p:spPr>
          <a:xfrm>
            <a:off x="641400" y="1474360"/>
            <a:ext cx="7938599" cy="4513500"/>
          </a:xfrm>
          <a:prstGeom prst="rect">
            <a:avLst/>
          </a:prstGeom>
          <a:noFill/>
          <a:ln>
            <a:noFill/>
          </a:ln>
        </p:spPr>
        <p:txBody>
          <a:bodyPr lIns="91425" tIns="45700" rIns="91425" bIns="45700" anchor="t" anchorCtr="0">
            <a:noAutofit/>
          </a:bodyPr>
          <a:lstStyle/>
          <a:p>
            <a:pPr marL="457200" lvl="0" indent="-298450" rtl="0">
              <a:lnSpc>
                <a:spcPct val="150000"/>
              </a:lnSpc>
              <a:spcBef>
                <a:spcPts val="0"/>
              </a:spcBef>
              <a:buSzPct val="100000"/>
              <a:buFont typeface="Proxima Nova"/>
              <a:buAutoNum type="arabicPeriod"/>
            </a:pPr>
            <a:r>
              <a:rPr lang="de-DE" sz="1100">
                <a:highlight>
                  <a:srgbClr val="FFFFFF"/>
                </a:highlight>
                <a:latin typeface="Proxima Nova"/>
                <a:ea typeface="Proxima Nova"/>
                <a:cs typeface="Proxima Nova"/>
                <a:sym typeface="Proxima Nova"/>
                <a:hlinkClick r:id="rId3"/>
              </a:rPr>
              <a:t>Google Glass App Identifies Hotel Guests Upon Arrival</a:t>
            </a:r>
            <a:r>
              <a:rPr lang="de-DE" sz="1100">
                <a:highlight>
                  <a:srgbClr val="FFFFFF"/>
                </a:highlight>
                <a:latin typeface="Proxima Nova"/>
                <a:ea typeface="Proxima Nova"/>
                <a:cs typeface="Proxima Nova"/>
                <a:sym typeface="Proxima Nova"/>
              </a:rPr>
              <a:t>. URL: </a:t>
            </a:r>
            <a:r>
              <a:rPr lang="de-DE" sz="1100" u="sng">
                <a:highlight>
                  <a:srgbClr val="FFFFFF"/>
                </a:highlight>
                <a:latin typeface="Proxima Nova"/>
                <a:ea typeface="Proxima Nova"/>
                <a:cs typeface="Proxima Nova"/>
                <a:sym typeface="Proxima Nova"/>
                <a:hlinkClick r:id="rId4"/>
              </a:rPr>
              <a:t>http://skift.com/2014/06/17/google-glass-app-identifies-hotel-guests-upon-arrival/</a:t>
            </a:r>
            <a:r>
              <a:rPr lang="de-DE" sz="1100">
                <a:highlight>
                  <a:srgbClr val="FFFFFF"/>
                </a:highlight>
                <a:latin typeface="Proxima Nova"/>
                <a:ea typeface="Proxima Nova"/>
                <a:cs typeface="Proxima Nova"/>
                <a:sym typeface="Proxima Nova"/>
              </a:rPr>
              <a:t>. (Last accessed:28.10.2015). </a:t>
            </a:r>
          </a:p>
          <a:p>
            <a:pPr marL="457200" lvl="0" indent="-298450" rtl="0">
              <a:lnSpc>
                <a:spcPct val="150000"/>
              </a:lnSpc>
              <a:spcBef>
                <a:spcPts val="0"/>
              </a:spcBef>
              <a:spcAft>
                <a:spcPts val="1000"/>
              </a:spcAft>
              <a:buSzPct val="100000"/>
              <a:buFont typeface="Proxima Nova"/>
              <a:buAutoNum type="arabicPeriod"/>
            </a:pPr>
            <a:r>
              <a:rPr lang="de-DE" sz="1100">
                <a:highlight>
                  <a:srgbClr val="FFFFFF"/>
                </a:highlight>
                <a:latin typeface="Proxima Nova"/>
                <a:ea typeface="Proxima Nova"/>
                <a:cs typeface="Proxima Nova"/>
                <a:sym typeface="Proxima Nova"/>
              </a:rPr>
              <a:t>NH Hotel Group High Tech Made Easy 2015 URL: </a:t>
            </a:r>
            <a:r>
              <a:rPr lang="de-DE" sz="1100" u="sng">
                <a:highlight>
                  <a:srgbClr val="FFFFFF"/>
                </a:highlight>
                <a:latin typeface="Proxima Nova"/>
                <a:ea typeface="Proxima Nova"/>
                <a:cs typeface="Proxima Nova"/>
                <a:sym typeface="Proxima Nova"/>
                <a:hlinkClick r:id="rId5"/>
              </a:rPr>
              <a:t>https://www.youtube.com/watch?v=Xm-W3tMaWQU</a:t>
            </a:r>
            <a:r>
              <a:rPr lang="de-DE" sz="1100">
                <a:highlight>
                  <a:srgbClr val="FFFFFF"/>
                </a:highlight>
                <a:latin typeface="Proxima Nova"/>
                <a:ea typeface="Proxima Nova"/>
                <a:cs typeface="Proxima Nova"/>
                <a:sym typeface="Proxima Nova"/>
              </a:rPr>
              <a:t> (Last accessed:28.10.2015). </a:t>
            </a:r>
          </a:p>
          <a:p>
            <a:pPr marL="457200" lvl="0" indent="-298450" rtl="0">
              <a:lnSpc>
                <a:spcPct val="150000"/>
              </a:lnSpc>
              <a:spcBef>
                <a:spcPts val="0"/>
              </a:spcBef>
              <a:buSzPct val="100000"/>
              <a:buFont typeface="Proxima Nova"/>
              <a:buAutoNum type="arabicPeriod"/>
            </a:pPr>
            <a:r>
              <a:rPr lang="de-DE" sz="1100" b="1">
                <a:highlight>
                  <a:srgbClr val="FFFFFF"/>
                </a:highlight>
                <a:latin typeface="Proxima Nova"/>
                <a:ea typeface="Proxima Nova"/>
                <a:cs typeface="Proxima Nova"/>
                <a:sym typeface="Proxima Nova"/>
                <a:hlinkClick r:id="rId6"/>
              </a:rPr>
              <a:t>NH Hotel Group, Technological Innovation for Business and Leisure. </a:t>
            </a:r>
            <a:r>
              <a:rPr lang="de-DE" sz="1100">
                <a:highlight>
                  <a:srgbClr val="FFFFFF"/>
                </a:highlight>
                <a:latin typeface="Proxima Nova"/>
                <a:ea typeface="Proxima Nova"/>
                <a:cs typeface="Proxima Nova"/>
                <a:sym typeface="Proxima Nova"/>
                <a:hlinkClick r:id="rId6"/>
              </a:rPr>
              <a:t>http://blog.nh-hotels.com/nh-hotels/nh-hotel-group-technological-innovation-for-business-and-leisure/.</a:t>
            </a:r>
            <a:r>
              <a:rPr lang="de-DE" sz="1100">
                <a:highlight>
                  <a:srgbClr val="FFFFFF"/>
                </a:highlight>
                <a:latin typeface="Proxima Nova"/>
                <a:ea typeface="Proxima Nova"/>
                <a:cs typeface="Proxima Nova"/>
                <a:sym typeface="Proxima Nova"/>
              </a:rPr>
              <a:t>(Last accessed:28.10.2015). </a:t>
            </a:r>
          </a:p>
          <a:p>
            <a:pPr marL="457200" lvl="0" indent="-298450" rtl="0">
              <a:lnSpc>
                <a:spcPct val="150000"/>
              </a:lnSpc>
              <a:spcBef>
                <a:spcPts val="0"/>
              </a:spcBef>
              <a:spcAft>
                <a:spcPts val="1000"/>
              </a:spcAft>
              <a:buSzPct val="100000"/>
              <a:buAutoNum type="arabicPeriod"/>
            </a:pPr>
            <a:r>
              <a:rPr lang="de-DE" sz="1100">
                <a:highlight>
                  <a:srgbClr val="FFFFFF"/>
                </a:highlight>
                <a:latin typeface="Proxima Nova"/>
                <a:ea typeface="Proxima Nova"/>
                <a:cs typeface="Proxima Nova"/>
                <a:sym typeface="Proxima Nova"/>
              </a:rPr>
              <a:t>5 tech trends that will shape hospitality </a:t>
            </a:r>
            <a:r>
              <a:rPr lang="de-DE" sz="1100" u="sng">
                <a:highlight>
                  <a:srgbClr val="FFFFFF"/>
                </a:highlight>
                <a:latin typeface="Proxima Nova"/>
                <a:ea typeface="Proxima Nova"/>
                <a:cs typeface="Proxima Nova"/>
                <a:sym typeface="Proxima Nova"/>
                <a:hlinkClick r:id="rId7"/>
              </a:rPr>
              <a:t>http://www.hotelnewsnow.com/Article/14016/5-tech-trends-that-will-shape-hospitality</a:t>
            </a:r>
            <a:r>
              <a:rPr lang="de-DE" sz="1100">
                <a:highlight>
                  <a:srgbClr val="FFFFFF"/>
                </a:highlight>
                <a:latin typeface="Proxima Nova"/>
                <a:ea typeface="Proxima Nova"/>
                <a:cs typeface="Proxima Nova"/>
                <a:sym typeface="Proxima Nova"/>
              </a:rPr>
              <a:t>. (Last accessed:28.10.2015). </a:t>
            </a:r>
          </a:p>
          <a:p>
            <a:pPr marL="457200" lvl="0" indent="-298450" rtl="0">
              <a:lnSpc>
                <a:spcPct val="150000"/>
              </a:lnSpc>
              <a:spcBef>
                <a:spcPts val="0"/>
              </a:spcBef>
              <a:spcAft>
                <a:spcPts val="1000"/>
              </a:spcAft>
              <a:buSzPct val="100000"/>
              <a:buAutoNum type="arabicPeriod"/>
            </a:pPr>
            <a:r>
              <a:rPr lang="de-DE" sz="1100">
                <a:solidFill>
                  <a:schemeClr val="dk1"/>
                </a:solidFill>
                <a:latin typeface="Proxima Nova"/>
                <a:ea typeface="Proxima Nova"/>
                <a:cs typeface="Proxima Nova"/>
                <a:sym typeface="Proxima Nova"/>
              </a:rPr>
              <a:t>Google Glass Hotel Near me. </a:t>
            </a:r>
            <a:r>
              <a:rPr lang="de-DE" sz="1100" u="sng">
                <a:solidFill>
                  <a:schemeClr val="hlink"/>
                </a:solidFill>
                <a:latin typeface="Proxima Nova"/>
                <a:ea typeface="Proxima Nova"/>
                <a:cs typeface="Proxima Nova"/>
                <a:sym typeface="Proxima Nova"/>
                <a:hlinkClick r:id="rId8"/>
              </a:rPr>
              <a:t>http://www.hotelnearme.com</a:t>
            </a:r>
            <a:r>
              <a:rPr lang="de-DE" sz="1100">
                <a:solidFill>
                  <a:schemeClr val="dk1"/>
                </a:solidFill>
                <a:latin typeface="Proxima Nova"/>
                <a:ea typeface="Proxima Nova"/>
                <a:cs typeface="Proxima Nova"/>
                <a:sym typeface="Proxima Nova"/>
              </a:rPr>
              <a:t>. </a:t>
            </a:r>
            <a:r>
              <a:rPr lang="de-DE" sz="1100">
                <a:solidFill>
                  <a:schemeClr val="dk1"/>
                </a:solidFill>
                <a:highlight>
                  <a:srgbClr val="FFFFFF"/>
                </a:highlight>
                <a:latin typeface="Proxima Nova"/>
                <a:ea typeface="Proxima Nova"/>
                <a:cs typeface="Proxima Nova"/>
                <a:sym typeface="Proxima Nova"/>
              </a:rPr>
              <a:t> (Last accessed:28.10.2015). </a:t>
            </a:r>
          </a:p>
          <a:p>
            <a:pPr marR="0" lvl="0" algn="l" rtl="0">
              <a:spcBef>
                <a:spcPts val="0"/>
              </a:spcBef>
              <a:buNone/>
            </a:pPr>
            <a:endParaRPr sz="1000" b="0" i="0" u="none" strike="noStrike" cap="none" baseline="0">
              <a:solidFill>
                <a:srgbClr val="7F7F7F"/>
              </a:solidFill>
              <a:latin typeface="Calibri"/>
              <a:ea typeface="Calibri"/>
              <a:cs typeface="Calibri"/>
              <a:sym typeface="Calibri"/>
            </a:endParaRPr>
          </a:p>
        </p:txBody>
      </p:sp>
      <p:cxnSp>
        <p:nvCxnSpPr>
          <p:cNvPr id="275" name="Shape 275"/>
          <p:cNvCxnSpPr/>
          <p:nvPr/>
        </p:nvCxnSpPr>
        <p:spPr>
          <a:xfrm>
            <a:off x="286373" y="954525"/>
            <a:ext cx="3406993" cy="0"/>
          </a:xfrm>
          <a:prstGeom prst="straightConnector1">
            <a:avLst/>
          </a:prstGeom>
          <a:noFill/>
          <a:ln w="28575" cap="flat" cmpd="sng">
            <a:solidFill>
              <a:srgbClr val="FFC000"/>
            </a:solidFill>
            <a:prstDash val="solid"/>
            <a:round/>
            <a:headEnd type="none" w="med" len="med"/>
            <a:tailEnd type="none" w="med" len="med"/>
          </a:ln>
        </p:spPr>
      </p:cxnSp>
      <p:cxnSp>
        <p:nvCxnSpPr>
          <p:cNvPr id="276" name="Shape 276"/>
          <p:cNvCxnSpPr/>
          <p:nvPr/>
        </p:nvCxnSpPr>
        <p:spPr>
          <a:xfrm>
            <a:off x="0" y="878500"/>
            <a:ext cx="3368388" cy="0"/>
          </a:xfrm>
          <a:prstGeom prst="straightConnector1">
            <a:avLst/>
          </a:prstGeom>
          <a:noFill/>
          <a:ln w="28575" cap="flat" cmpd="sng">
            <a:solidFill>
              <a:srgbClr val="A5A5A5"/>
            </a:solidFill>
            <a:prstDash val="solid"/>
            <a:round/>
            <a:headEnd type="none" w="med" len="med"/>
            <a:tailEnd type="none" w="med" len="med"/>
          </a:ln>
        </p:spPr>
      </p:cxnSp>
      <p:sp>
        <p:nvSpPr>
          <p:cNvPr id="277" name="Shape 277"/>
          <p:cNvSpPr txBox="1">
            <a:spLocks noGrp="1"/>
          </p:cNvSpPr>
          <p:nvPr>
            <p:ph type="dt" idx="10"/>
          </p:nvPr>
        </p:nvSpPr>
        <p:spPr>
          <a:xfrm>
            <a:off x="457200" y="64443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278" name="Shape 278"/>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1149374" y="2547675"/>
            <a:ext cx="6119700" cy="635100"/>
          </a:xfrm>
          <a:prstGeom prst="rect">
            <a:avLst/>
          </a:prstGeom>
          <a:no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2" name="Shape 92"/>
          <p:cNvSpPr/>
          <p:nvPr/>
        </p:nvSpPr>
        <p:spPr>
          <a:xfrm>
            <a:off x="1225574" y="5315025"/>
            <a:ext cx="6043499" cy="635100"/>
          </a:xfrm>
          <a:prstGeom prst="rect">
            <a:avLst/>
          </a:prstGeom>
          <a:no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3" name="Shape 93"/>
          <p:cNvSpPr/>
          <p:nvPr/>
        </p:nvSpPr>
        <p:spPr>
          <a:xfrm>
            <a:off x="1743225" y="3180074"/>
            <a:ext cx="3584700" cy="947400"/>
          </a:xfrm>
          <a:prstGeom prst="rect">
            <a:avLst/>
          </a:prstGeom>
          <a:solidFill>
            <a:srgbClr val="D8D8D8"/>
          </a:solidFill>
          <a:ln w="9525" cap="flat" cmpd="sng">
            <a:solidFill>
              <a:srgbClr val="F2F2F2"/>
            </a:solidFill>
            <a:prstDash val="solid"/>
            <a:round/>
            <a:headEnd type="none" w="med" len="med"/>
            <a:tailEnd type="none" w="med" len="med"/>
          </a:ln>
        </p:spPr>
        <p:txBody>
          <a:bodyPr lIns="91425" tIns="45700" rIns="91425" bIns="45700" anchor="ctr" anchorCtr="0">
            <a:noAutofit/>
          </a:bodyPr>
          <a:lstStyle/>
          <a:p>
            <a:pPr marL="457200" lvl="0" indent="-342900" rtl="0">
              <a:spcBef>
                <a:spcPts val="0"/>
              </a:spcBef>
              <a:buClr>
                <a:srgbClr val="7F7F7F"/>
              </a:buClr>
              <a:buSzPct val="100000"/>
              <a:buFont typeface="Calibri"/>
              <a:buChar char="●"/>
            </a:pPr>
            <a:r>
              <a:rPr lang="de-DE" sz="1800">
                <a:solidFill>
                  <a:srgbClr val="7F7F7F"/>
                </a:solidFill>
                <a:latin typeface="Calibri"/>
                <a:ea typeface="Calibri"/>
                <a:cs typeface="Calibri"/>
                <a:sym typeface="Calibri"/>
              </a:rPr>
              <a:t>Customer Booking</a:t>
            </a:r>
          </a:p>
          <a:p>
            <a:pPr marL="457200" marR="0" lvl="0" indent="-342900" algn="l" rtl="0">
              <a:spcBef>
                <a:spcPts val="0"/>
              </a:spcBef>
              <a:buClr>
                <a:srgbClr val="7F7F7F"/>
              </a:buClr>
              <a:buSzPct val="100000"/>
              <a:buFont typeface="Calibri"/>
              <a:buChar char="●"/>
            </a:pPr>
            <a:r>
              <a:rPr lang="de-DE" sz="1800">
                <a:solidFill>
                  <a:srgbClr val="7F7F7F"/>
                </a:solidFill>
                <a:latin typeface="Calibri"/>
                <a:ea typeface="Calibri"/>
                <a:cs typeface="Calibri"/>
                <a:sym typeface="Calibri"/>
              </a:rPr>
              <a:t>Customer Arrival</a:t>
            </a:r>
          </a:p>
          <a:p>
            <a:pPr marL="457200" marR="0" lvl="0" indent="-342900" algn="l" rtl="0">
              <a:spcBef>
                <a:spcPts val="0"/>
              </a:spcBef>
              <a:buClr>
                <a:srgbClr val="7F7F7F"/>
              </a:buClr>
              <a:buSzPct val="100000"/>
              <a:buFont typeface="Calibri"/>
              <a:buChar char="●"/>
            </a:pPr>
            <a:r>
              <a:rPr lang="de-DE" sz="1800">
                <a:solidFill>
                  <a:srgbClr val="7F7F7F"/>
                </a:solidFill>
                <a:latin typeface="Calibri"/>
                <a:ea typeface="Calibri"/>
                <a:cs typeface="Calibri"/>
                <a:sym typeface="Calibri"/>
              </a:rPr>
              <a:t>Customer Stay</a:t>
            </a:r>
          </a:p>
        </p:txBody>
      </p:sp>
      <p:cxnSp>
        <p:nvCxnSpPr>
          <p:cNvPr id="94" name="Shape 94"/>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95" name="Shape 95"/>
          <p:cNvSpPr txBox="1">
            <a:spLocks noGrp="1"/>
          </p:cNvSpPr>
          <p:nvPr>
            <p:ph type="dt" idx="10"/>
          </p:nvPr>
        </p:nvSpPr>
        <p:spPr>
          <a:xfrm>
            <a:off x="457200" y="64443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96" name="Shape 96"/>
          <p:cNvSpPr txBox="1">
            <a:spLocks noGrp="1"/>
          </p:cNvSpPr>
          <p:nvPr>
            <p:ph type="sldNum" idx="12"/>
          </p:nvPr>
        </p:nvSpPr>
        <p:spPr>
          <a:xfrm>
            <a:off x="6553200" y="64443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1</a:t>
            </a:fld>
            <a:endParaRPr lang="de-DE" sz="1200" b="0" i="0" u="none" strike="noStrike" cap="none" baseline="0">
              <a:solidFill>
                <a:srgbClr val="888888"/>
              </a:solidFill>
              <a:latin typeface="Calibri"/>
              <a:ea typeface="Calibri"/>
              <a:cs typeface="Calibri"/>
              <a:sym typeface="Calibri"/>
            </a:endParaRPr>
          </a:p>
        </p:txBody>
      </p:sp>
      <p:sp>
        <p:nvSpPr>
          <p:cNvPr id="97" name="Shape 97"/>
          <p:cNvSpPr txBox="1"/>
          <p:nvPr/>
        </p:nvSpPr>
        <p:spPr>
          <a:xfrm>
            <a:off x="3160547" y="6476557"/>
            <a:ext cx="3001958"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sp>
        <p:nvSpPr>
          <p:cNvPr id="98" name="Shape 98"/>
          <p:cNvSpPr/>
          <p:nvPr/>
        </p:nvSpPr>
        <p:spPr>
          <a:xfrm>
            <a:off x="1149374" y="1629050"/>
            <a:ext cx="6119700" cy="635100"/>
          </a:xfrm>
          <a:prstGeom prst="rect">
            <a:avLst/>
          </a:prstGeom>
          <a:solidFill>
            <a:srgbClr val="FFFFFF"/>
          </a:solid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9" name="Shape 99"/>
          <p:cNvSpPr txBox="1"/>
          <p:nvPr/>
        </p:nvSpPr>
        <p:spPr>
          <a:xfrm>
            <a:off x="698535" y="1613186"/>
            <a:ext cx="444600" cy="523200"/>
          </a:xfrm>
          <a:prstGeom prst="rect">
            <a:avLst/>
          </a:prstGeom>
          <a:solidFill>
            <a:srgbClr val="FFC000"/>
          </a:solidFill>
          <a:ln>
            <a:noFill/>
          </a:ln>
        </p:spPr>
        <p:txBody>
          <a:bodyPr lIns="91425" tIns="45700" rIns="91425" bIns="45700" anchor="ctr" anchorCtr="1">
            <a:noAutofit/>
          </a:bodyPr>
          <a:lstStyle/>
          <a:p>
            <a:pPr marL="0" marR="0" lvl="0" indent="0" algn="just" rtl="0">
              <a:spcBef>
                <a:spcPts val="0"/>
              </a:spcBef>
              <a:buSzPct val="25000"/>
              <a:buNone/>
            </a:pPr>
            <a:r>
              <a:rPr lang="de-DE" sz="2800" b="1" i="0" u="none" strike="noStrike" cap="none" baseline="0">
                <a:solidFill>
                  <a:schemeClr val="lt1"/>
                </a:solidFill>
                <a:latin typeface="Calibri"/>
                <a:ea typeface="Calibri"/>
                <a:cs typeface="Calibri"/>
                <a:sym typeface="Calibri"/>
              </a:rPr>
              <a:t>1</a:t>
            </a:r>
          </a:p>
        </p:txBody>
      </p:sp>
      <p:sp>
        <p:nvSpPr>
          <p:cNvPr id="100" name="Shape 100"/>
          <p:cNvSpPr txBox="1"/>
          <p:nvPr/>
        </p:nvSpPr>
        <p:spPr>
          <a:xfrm>
            <a:off x="1712750" y="2613775"/>
            <a:ext cx="5605800" cy="550500"/>
          </a:xfrm>
          <a:prstGeom prst="rect">
            <a:avLst/>
          </a:prstGeom>
          <a:noFill/>
          <a:ln>
            <a:noFill/>
          </a:ln>
        </p:spPr>
        <p:txBody>
          <a:bodyPr lIns="91425" tIns="45700" rIns="91425" bIns="45700" anchor="ctr" anchorCtr="0">
            <a:noAutofit/>
          </a:bodyPr>
          <a:lstStyle/>
          <a:p>
            <a:pPr marL="0" marR="0" lvl="0" indent="0" algn="l" rtl="0">
              <a:lnSpc>
                <a:spcPct val="150000"/>
              </a:lnSpc>
              <a:spcBef>
                <a:spcPts val="0"/>
              </a:spcBef>
              <a:buSzPct val="25000"/>
              <a:buNone/>
            </a:pPr>
            <a:r>
              <a:rPr lang="de-DE" sz="2000">
                <a:solidFill>
                  <a:srgbClr val="7F7F7F"/>
                </a:solidFill>
                <a:latin typeface="Calibri"/>
                <a:ea typeface="Calibri"/>
                <a:cs typeface="Calibri"/>
                <a:sym typeface="Calibri"/>
              </a:rPr>
              <a:t>Lastest </a:t>
            </a:r>
            <a:r>
              <a:rPr lang="de-DE" sz="2000" b="0" i="0" u="none" strike="noStrike" cap="none" baseline="0">
                <a:solidFill>
                  <a:srgbClr val="7F7F7F"/>
                </a:solidFill>
                <a:latin typeface="Calibri"/>
                <a:ea typeface="Calibri"/>
                <a:cs typeface="Calibri"/>
                <a:sym typeface="Calibri"/>
              </a:rPr>
              <a:t>Technology Trends in Ho</a:t>
            </a:r>
            <a:r>
              <a:rPr lang="de-DE" sz="2000">
                <a:solidFill>
                  <a:srgbClr val="7F7F7F"/>
                </a:solidFill>
                <a:latin typeface="Calibri"/>
                <a:ea typeface="Calibri"/>
                <a:cs typeface="Calibri"/>
                <a:sym typeface="Calibri"/>
              </a:rPr>
              <a:t>spitality Industry</a:t>
            </a:r>
            <a:r>
              <a:rPr lang="de-DE" sz="2000" b="0" i="0" u="none" strike="noStrike" cap="none" baseline="0">
                <a:solidFill>
                  <a:srgbClr val="7F7F7F"/>
                </a:solidFill>
                <a:latin typeface="Calibri"/>
                <a:ea typeface="Calibri"/>
                <a:cs typeface="Calibri"/>
                <a:sym typeface="Calibri"/>
              </a:rPr>
              <a:t> </a:t>
            </a:r>
          </a:p>
        </p:txBody>
      </p:sp>
      <p:sp>
        <p:nvSpPr>
          <p:cNvPr id="101" name="Shape 101"/>
          <p:cNvSpPr txBox="1"/>
          <p:nvPr/>
        </p:nvSpPr>
        <p:spPr>
          <a:xfrm>
            <a:off x="1712747" y="5368042"/>
            <a:ext cx="3119999" cy="5540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de-DE" sz="2000" b="0" i="0" u="none" strike="noStrike" cap="none" baseline="0">
                <a:solidFill>
                  <a:srgbClr val="7F7F7F"/>
                </a:solidFill>
                <a:latin typeface="Calibri"/>
                <a:ea typeface="Calibri"/>
                <a:cs typeface="Calibri"/>
                <a:sym typeface="Calibri"/>
              </a:rPr>
              <a:t>Conclusion</a:t>
            </a:r>
          </a:p>
        </p:txBody>
      </p:sp>
      <p:sp>
        <p:nvSpPr>
          <p:cNvPr id="102" name="Shape 102"/>
          <p:cNvSpPr txBox="1"/>
          <p:nvPr/>
        </p:nvSpPr>
        <p:spPr>
          <a:xfrm>
            <a:off x="774735" y="5299146"/>
            <a:ext cx="444600" cy="523200"/>
          </a:xfrm>
          <a:prstGeom prst="rect">
            <a:avLst/>
          </a:prstGeom>
          <a:solidFill>
            <a:srgbClr val="FFC000"/>
          </a:solidFill>
          <a:ln>
            <a:noFill/>
          </a:ln>
        </p:spPr>
        <p:txBody>
          <a:bodyPr lIns="91425" tIns="45700" rIns="91425" bIns="45700" anchor="ctr" anchorCtr="1">
            <a:noAutofit/>
          </a:bodyPr>
          <a:lstStyle/>
          <a:p>
            <a:pPr marL="0" marR="0" lvl="0" indent="0" algn="just" rtl="0">
              <a:spcBef>
                <a:spcPts val="0"/>
              </a:spcBef>
              <a:buSzPct val="25000"/>
              <a:buNone/>
            </a:pPr>
            <a:r>
              <a:rPr lang="de-DE" sz="2800" b="1" i="0" u="none" strike="noStrike" cap="none" baseline="0">
                <a:solidFill>
                  <a:schemeClr val="lt1"/>
                </a:solidFill>
                <a:latin typeface="Calibri"/>
                <a:ea typeface="Calibri"/>
                <a:cs typeface="Calibri"/>
                <a:sym typeface="Calibri"/>
              </a:rPr>
              <a:t>3</a:t>
            </a:r>
          </a:p>
        </p:txBody>
      </p:sp>
      <p:sp>
        <p:nvSpPr>
          <p:cNvPr id="103" name="Shape 103"/>
          <p:cNvSpPr txBox="1"/>
          <p:nvPr/>
        </p:nvSpPr>
        <p:spPr>
          <a:xfrm>
            <a:off x="698535" y="2536071"/>
            <a:ext cx="444600" cy="523200"/>
          </a:xfrm>
          <a:prstGeom prst="rect">
            <a:avLst/>
          </a:prstGeom>
          <a:solidFill>
            <a:srgbClr val="FFC000"/>
          </a:solidFill>
          <a:ln>
            <a:noFill/>
          </a:ln>
        </p:spPr>
        <p:txBody>
          <a:bodyPr lIns="91425" tIns="45700" rIns="91425" bIns="45700" anchor="ctr" anchorCtr="1">
            <a:noAutofit/>
          </a:bodyPr>
          <a:lstStyle/>
          <a:p>
            <a:pPr marL="0" marR="0" lvl="0" indent="0" algn="just" rtl="0">
              <a:spcBef>
                <a:spcPts val="0"/>
              </a:spcBef>
              <a:buSzPct val="25000"/>
              <a:buNone/>
            </a:pPr>
            <a:r>
              <a:rPr lang="de-DE" sz="2800" b="1" i="0" u="none" strike="noStrike" cap="none" baseline="0">
                <a:solidFill>
                  <a:schemeClr val="lt1"/>
                </a:solidFill>
                <a:latin typeface="Calibri"/>
                <a:ea typeface="Calibri"/>
                <a:cs typeface="Calibri"/>
                <a:sym typeface="Calibri"/>
              </a:rPr>
              <a:t>2</a:t>
            </a:r>
          </a:p>
        </p:txBody>
      </p:sp>
      <p:sp>
        <p:nvSpPr>
          <p:cNvPr id="104" name="Shape 104"/>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OVERVIEW</a:t>
            </a:r>
          </a:p>
        </p:txBody>
      </p:sp>
      <p:sp>
        <p:nvSpPr>
          <p:cNvPr id="105" name="Shape 105"/>
          <p:cNvSpPr txBox="1"/>
          <p:nvPr/>
        </p:nvSpPr>
        <p:spPr>
          <a:xfrm>
            <a:off x="1646257" y="1714875"/>
            <a:ext cx="5118299" cy="554099"/>
          </a:xfrm>
          <a:prstGeom prst="rect">
            <a:avLst/>
          </a:prstGeom>
          <a:noFill/>
          <a:ln>
            <a:noFill/>
          </a:ln>
        </p:spPr>
        <p:txBody>
          <a:bodyPr lIns="91425" tIns="45700" rIns="91425" bIns="45700" anchor="ctr" anchorCtr="0">
            <a:noAutofit/>
          </a:bodyPr>
          <a:lstStyle/>
          <a:p>
            <a:pPr marL="0" marR="0" lvl="0" indent="0" algn="l" rtl="0">
              <a:lnSpc>
                <a:spcPct val="150000"/>
              </a:lnSpc>
              <a:spcBef>
                <a:spcPts val="0"/>
              </a:spcBef>
              <a:buSzPct val="25000"/>
              <a:buNone/>
            </a:pPr>
            <a:r>
              <a:rPr lang="de-DE" sz="2000" b="0" i="0" u="none" strike="noStrike" cap="none" baseline="0">
                <a:solidFill>
                  <a:srgbClr val="7F7F7F"/>
                </a:solidFill>
                <a:latin typeface="Calibri"/>
                <a:ea typeface="Calibri"/>
                <a:cs typeface="Calibri"/>
                <a:sym typeface="Calibri"/>
              </a:rPr>
              <a:t> </a:t>
            </a:r>
            <a:r>
              <a:rPr lang="de-DE" sz="2000">
                <a:solidFill>
                  <a:srgbClr val="7F7F7F"/>
                </a:solidFill>
                <a:latin typeface="Calibri"/>
                <a:ea typeface="Calibri"/>
                <a:cs typeface="Calibri"/>
                <a:sym typeface="Calibri"/>
              </a:rPr>
              <a:t>Problem Introduction: Case Example</a:t>
            </a:r>
          </a:p>
        </p:txBody>
      </p:sp>
      <p:sp>
        <p:nvSpPr>
          <p:cNvPr id="106" name="Shape 106"/>
          <p:cNvSpPr/>
          <p:nvPr/>
        </p:nvSpPr>
        <p:spPr>
          <a:xfrm>
            <a:off x="1225574" y="4476825"/>
            <a:ext cx="6043499" cy="635100"/>
          </a:xfrm>
          <a:prstGeom prst="rect">
            <a:avLst/>
          </a:prstGeom>
          <a:noFill/>
          <a:ln w="9525" cap="flat" cmpd="sng">
            <a:solidFill>
              <a:srgbClr val="7F7F7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7" name="Shape 107"/>
          <p:cNvSpPr txBox="1"/>
          <p:nvPr/>
        </p:nvSpPr>
        <p:spPr>
          <a:xfrm>
            <a:off x="1712747" y="4529842"/>
            <a:ext cx="3119999" cy="5540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de-DE" sz="2000">
                <a:solidFill>
                  <a:srgbClr val="7F7F7F"/>
                </a:solidFill>
                <a:latin typeface="Calibri"/>
                <a:ea typeface="Calibri"/>
                <a:cs typeface="Calibri"/>
                <a:sym typeface="Calibri"/>
              </a:rPr>
              <a:t>TRIZ</a:t>
            </a:r>
          </a:p>
        </p:txBody>
      </p:sp>
      <p:sp>
        <p:nvSpPr>
          <p:cNvPr id="108" name="Shape 108"/>
          <p:cNvSpPr txBox="1"/>
          <p:nvPr/>
        </p:nvSpPr>
        <p:spPr>
          <a:xfrm>
            <a:off x="774735" y="4460946"/>
            <a:ext cx="444600" cy="523200"/>
          </a:xfrm>
          <a:prstGeom prst="rect">
            <a:avLst/>
          </a:prstGeom>
          <a:solidFill>
            <a:srgbClr val="FFC000"/>
          </a:solidFill>
          <a:ln>
            <a:noFill/>
          </a:ln>
        </p:spPr>
        <p:txBody>
          <a:bodyPr lIns="91425" tIns="45700" rIns="91425" bIns="45700" anchor="ctr" anchorCtr="1">
            <a:noAutofit/>
          </a:bodyPr>
          <a:lstStyle/>
          <a:p>
            <a:pPr marL="0" marR="0" lvl="0" indent="0" algn="just" rtl="0">
              <a:spcBef>
                <a:spcPts val="0"/>
              </a:spcBef>
              <a:buSzPct val="25000"/>
              <a:buNone/>
            </a:pPr>
            <a:r>
              <a:rPr lang="de-DE" sz="2800" b="1" i="0" u="none" strike="noStrike" cap="none" baseline="0">
                <a:solidFill>
                  <a:schemeClr val="lt1"/>
                </a:solidFill>
                <a:latin typeface="Calibri"/>
                <a:ea typeface="Calibri"/>
                <a:cs typeface="Calibri"/>
                <a:sym typeface="Calibri"/>
              </a:rPr>
              <a:t>3</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347950" y="1219200"/>
            <a:ext cx="4000800" cy="4526100"/>
          </a:xfrm>
          <a:prstGeom prst="rect">
            <a:avLst/>
          </a:prstGeom>
        </p:spPr>
        <p:txBody>
          <a:bodyPr lIns="91425" tIns="91425" rIns="91425" bIns="91425" anchor="t" anchorCtr="0">
            <a:noAutofit/>
          </a:bodyPr>
          <a:lstStyle/>
          <a:p>
            <a:pPr marL="0" lvl="0" indent="0" rtl="0">
              <a:lnSpc>
                <a:spcPct val="80000"/>
              </a:lnSpc>
              <a:spcBef>
                <a:spcPts val="300"/>
              </a:spcBef>
              <a:buNone/>
            </a:pPr>
            <a:r>
              <a:rPr lang="de-DE" sz="1600" b="1">
                <a:solidFill>
                  <a:srgbClr val="990000"/>
                </a:solidFill>
              </a:rPr>
              <a:t>MÖVENPICK</a:t>
            </a:r>
            <a:r>
              <a:rPr lang="de-DE" sz="1600"/>
              <a:t> </a:t>
            </a:r>
            <a:r>
              <a:rPr lang="de-DE" sz="1600" b="1"/>
              <a:t>- T</a:t>
            </a:r>
            <a:r>
              <a:rPr lang="de-DE" sz="1600" b="1">
                <a:solidFill>
                  <a:srgbClr val="263238"/>
                </a:solidFill>
                <a:highlight>
                  <a:srgbClr val="FFFFFF"/>
                </a:highlight>
              </a:rPr>
              <a:t>raditional hotel</a:t>
            </a:r>
            <a:r>
              <a:rPr lang="de-DE" sz="1600" b="1"/>
              <a:t> 4**** Paris</a:t>
            </a:r>
          </a:p>
          <a:p>
            <a:pPr marL="0" indent="0" rtl="0">
              <a:spcBef>
                <a:spcPts val="0"/>
              </a:spcBef>
              <a:buNone/>
            </a:pPr>
            <a:endParaRPr sz="1400"/>
          </a:p>
          <a:p>
            <a:pPr marL="0" indent="0" rtl="0">
              <a:spcBef>
                <a:spcPts val="0"/>
              </a:spcBef>
              <a:buNone/>
            </a:pPr>
            <a:r>
              <a:rPr lang="de-DE" sz="1400">
                <a:solidFill>
                  <a:srgbClr val="666666"/>
                </a:solidFill>
              </a:rPr>
              <a:t>The hotel has a decreasing number of bookings and dissatisfied customers.</a:t>
            </a:r>
          </a:p>
          <a:p>
            <a:pPr marL="0" indent="0" rtl="0">
              <a:spcBef>
                <a:spcPts val="0"/>
              </a:spcBef>
              <a:buNone/>
            </a:pPr>
            <a:endParaRPr sz="1400">
              <a:solidFill>
                <a:srgbClr val="666666"/>
              </a:solidFill>
            </a:endParaRPr>
          </a:p>
          <a:p>
            <a:pPr marL="0" lvl="0" indent="0">
              <a:spcBef>
                <a:spcPts val="0"/>
              </a:spcBef>
              <a:buNone/>
            </a:pPr>
            <a:r>
              <a:rPr lang="de-DE" sz="1400">
                <a:solidFill>
                  <a:srgbClr val="666666"/>
                </a:solidFill>
              </a:rPr>
              <a:t>→ Why Is MÖVENPICK losing out and how can the hotel improve/update its service to meet customers future needs?</a:t>
            </a:r>
          </a:p>
        </p:txBody>
      </p:sp>
      <p:sp>
        <p:nvSpPr>
          <p:cNvPr id="115" name="Shape 115"/>
          <p:cNvSpPr txBox="1">
            <a:spLocks noGrp="1"/>
          </p:cNvSpPr>
          <p:nvPr>
            <p:ph type="sldNum" idx="12"/>
          </p:nvPr>
        </p:nvSpPr>
        <p:spPr>
          <a:xfrm>
            <a:off x="6553200" y="6356350"/>
            <a:ext cx="2133599" cy="365099"/>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de-DE"/>
              <a:t>2</a:t>
            </a:fld>
            <a:endParaRPr lang="de-DE"/>
          </a:p>
        </p:txBody>
      </p:sp>
      <p:sp>
        <p:nvSpPr>
          <p:cNvPr id="116" name="Shape 116"/>
          <p:cNvSpPr/>
          <p:nvPr/>
        </p:nvSpPr>
        <p:spPr>
          <a:xfrm>
            <a:off x="-543475" y="314925"/>
            <a:ext cx="3891599"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CASE EXAMPLE</a:t>
            </a:r>
          </a:p>
        </p:txBody>
      </p:sp>
      <p:pic>
        <p:nvPicPr>
          <p:cNvPr id="117" name="Shape 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009875"/>
            <a:ext cx="9144000" cy="2346475"/>
          </a:xfrm>
          <a:prstGeom prst="rect">
            <a:avLst/>
          </a:prstGeom>
          <a:noFill/>
          <a:ln>
            <a:noFill/>
          </a:ln>
        </p:spPr>
      </p:pic>
      <p:pic>
        <p:nvPicPr>
          <p:cNvPr id="118" name="Shape 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73125" y="3412311"/>
            <a:ext cx="2013674" cy="958986"/>
          </a:xfrm>
          <a:prstGeom prst="rect">
            <a:avLst/>
          </a:prstGeom>
          <a:noFill/>
          <a:ln>
            <a:noFill/>
          </a:ln>
        </p:spPr>
      </p:pic>
      <p:pic>
        <p:nvPicPr>
          <p:cNvPr id="119" name="Shape 1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411841" y="2229724"/>
            <a:ext cx="4286206" cy="1106124"/>
          </a:xfrm>
          <a:prstGeom prst="rect">
            <a:avLst/>
          </a:prstGeom>
          <a:noFill/>
          <a:ln>
            <a:noFill/>
          </a:ln>
        </p:spPr>
      </p:pic>
      <p:pic>
        <p:nvPicPr>
          <p:cNvPr id="120" name="Shape 1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411849" y="1224250"/>
            <a:ext cx="4286199" cy="843081"/>
          </a:xfrm>
          <a:prstGeom prst="rect">
            <a:avLst/>
          </a:prstGeom>
          <a:noFill/>
          <a:ln>
            <a:noFill/>
          </a:ln>
        </p:spPr>
      </p:pic>
      <p:sp>
        <p:nvSpPr>
          <p:cNvPr id="121" name="Shape 121"/>
          <p:cNvSpPr/>
          <p:nvPr/>
        </p:nvSpPr>
        <p:spPr>
          <a:xfrm>
            <a:off x="7684950" y="724525"/>
            <a:ext cx="936899" cy="786900"/>
          </a:xfrm>
          <a:prstGeom prst="wedgeRectCallout">
            <a:avLst>
              <a:gd name="adj1" fmla="val 19997"/>
              <a:gd name="adj2" fmla="val 71439"/>
            </a:avLst>
          </a:prstGeom>
          <a:solidFill>
            <a:srgbClr val="E06666"/>
          </a:solidFill>
          <a:ln w="9525" cap="flat" cmpd="sng">
            <a:solidFill>
              <a:srgbClr val="99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de-DE" b="1">
                <a:solidFill>
                  <a:srgbClr val="FFFFFF"/>
                </a:solidFill>
              </a:rPr>
              <a:t>HELP!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599975" y="5442550"/>
            <a:ext cx="8123100" cy="837300"/>
          </a:xfrm>
          <a:prstGeom prst="rect">
            <a:avLst/>
          </a:prstGeom>
          <a:noFill/>
          <a:ln w="19050" cap="flat" cmpd="sng">
            <a:solidFill>
              <a:srgbClr val="FFC000"/>
            </a:solidFill>
            <a:prstDash val="dash"/>
            <a:round/>
            <a:headEnd type="none" w="med" len="med"/>
            <a:tailEnd type="none" w="med" len="med"/>
          </a:ln>
        </p:spPr>
        <p:txBody>
          <a:bodyPr lIns="91425" tIns="91425" rIns="91425" bIns="91425" anchor="t" anchorCtr="0">
            <a:noAutofit/>
          </a:bodyPr>
          <a:lstStyle/>
          <a:p>
            <a:pPr rtl="0">
              <a:spcBef>
                <a:spcPts val="0"/>
              </a:spcBef>
              <a:buNone/>
            </a:pPr>
            <a:r>
              <a:rPr lang="de-DE" sz="2400" b="1">
                <a:latin typeface="Calibri"/>
                <a:ea typeface="Calibri"/>
                <a:cs typeface="Calibri"/>
                <a:sym typeface="Calibri"/>
              </a:rPr>
              <a:t>What now?</a:t>
            </a:r>
            <a:r>
              <a:rPr lang="de-DE">
                <a:latin typeface="Calibri"/>
                <a:ea typeface="Calibri"/>
                <a:cs typeface="Calibri"/>
                <a:sym typeface="Calibri"/>
              </a:rPr>
              <a:t> </a:t>
            </a:r>
            <a:r>
              <a:rPr lang="de-DE">
                <a:solidFill>
                  <a:srgbClr val="666666"/>
                </a:solidFill>
                <a:latin typeface="Calibri"/>
                <a:ea typeface="Calibri"/>
                <a:cs typeface="Calibri"/>
                <a:sym typeface="Calibri"/>
              </a:rPr>
              <a:t>MÖVENPICK needs to be an innovative technology leader again exceeding expectations - No longer a service but an </a:t>
            </a:r>
            <a:r>
              <a:rPr lang="de-DE" i="1">
                <a:solidFill>
                  <a:srgbClr val="666666"/>
                </a:solidFill>
                <a:latin typeface="Calibri"/>
                <a:ea typeface="Calibri"/>
                <a:cs typeface="Calibri"/>
                <a:sym typeface="Calibri"/>
              </a:rPr>
              <a:t>experience</a:t>
            </a:r>
            <a:r>
              <a:rPr lang="de-DE">
                <a:solidFill>
                  <a:srgbClr val="666666"/>
                </a:solidFill>
                <a:latin typeface="Calibri"/>
                <a:ea typeface="Calibri"/>
                <a:cs typeface="Calibri"/>
                <a:sym typeface="Calibri"/>
              </a:rPr>
              <a:t> provider by adopting some of the latest IT trends in use.</a:t>
            </a:r>
          </a:p>
        </p:txBody>
      </p:sp>
      <p:sp>
        <p:nvSpPr>
          <p:cNvPr id="128" name="Shape 128"/>
          <p:cNvSpPr/>
          <p:nvPr/>
        </p:nvSpPr>
        <p:spPr>
          <a:xfrm>
            <a:off x="4623300" y="1482948"/>
            <a:ext cx="4063500" cy="4044599"/>
          </a:xfrm>
          <a:prstGeom prst="downArrowCallout">
            <a:avLst>
              <a:gd name="adj1" fmla="val 19522"/>
              <a:gd name="adj2" fmla="val 24056"/>
              <a:gd name="adj3" fmla="val 11991"/>
              <a:gd name="adj4" fmla="val 81999"/>
            </a:avLst>
          </a:prstGeom>
          <a:solidFill>
            <a:srgbClr val="FFFFFF"/>
          </a:solidFill>
          <a:ln w="9525" cap="flat" cmpd="sng">
            <a:solidFill>
              <a:srgbClr val="FFC000"/>
            </a:solidFill>
            <a:prstDash val="solid"/>
            <a:round/>
            <a:headEnd type="none" w="med" len="med"/>
            <a:tailEnd type="none" w="med" len="med"/>
          </a:ln>
        </p:spPr>
        <p:txBody>
          <a:bodyPr lIns="91425" tIns="91425" rIns="91425" bIns="91425" anchor="t" anchorCtr="0">
            <a:noAutofit/>
          </a:bodyPr>
          <a:lstStyle/>
          <a:p>
            <a:pPr>
              <a:spcBef>
                <a:spcPts val="0"/>
              </a:spcBef>
              <a:buNone/>
            </a:pPr>
            <a:endParaRPr/>
          </a:p>
        </p:txBody>
      </p:sp>
      <p:cxnSp>
        <p:nvCxnSpPr>
          <p:cNvPr id="129" name="Shape 129"/>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130" name="Shape 130"/>
          <p:cNvSpPr txBox="1">
            <a:spLocks noGrp="1"/>
          </p:cNvSpPr>
          <p:nvPr>
            <p:ph type="sldNum" idx="12"/>
          </p:nvPr>
        </p:nvSpPr>
        <p:spPr>
          <a:xfrm>
            <a:off x="6553200" y="64443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3</a:t>
            </a:fld>
            <a:endParaRPr lang="de-DE" sz="1200" b="0" i="0" u="none" strike="noStrike" cap="none" baseline="0">
              <a:solidFill>
                <a:srgbClr val="888888"/>
              </a:solidFill>
              <a:latin typeface="Calibri"/>
              <a:ea typeface="Calibri"/>
              <a:cs typeface="Calibri"/>
              <a:sym typeface="Calibri"/>
            </a:endParaRPr>
          </a:p>
        </p:txBody>
      </p:sp>
      <p:sp>
        <p:nvSpPr>
          <p:cNvPr id="131" name="Shape 131"/>
          <p:cNvSpPr txBox="1">
            <a:spLocks noGrp="1"/>
          </p:cNvSpPr>
          <p:nvPr>
            <p:ph type="dt" idx="10"/>
          </p:nvPr>
        </p:nvSpPr>
        <p:spPr>
          <a:xfrm>
            <a:off x="457200" y="64443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132" name="Shape 132"/>
          <p:cNvSpPr/>
          <p:nvPr/>
        </p:nvSpPr>
        <p:spPr>
          <a:xfrm>
            <a:off x="-1000675" y="314925"/>
            <a:ext cx="9266399"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1800">
                <a:solidFill>
                  <a:srgbClr val="FFFFFF"/>
                </a:solidFill>
                <a:latin typeface="Calibri"/>
                <a:ea typeface="Calibri"/>
                <a:cs typeface="Calibri"/>
                <a:sym typeface="Calibri"/>
              </a:rPr>
              <a:t>AUDITING THE CURRENT SITUATION IN THE HOSPITALITY INDUSTRY</a:t>
            </a:r>
          </a:p>
        </p:txBody>
      </p:sp>
      <p:sp>
        <p:nvSpPr>
          <p:cNvPr id="133" name="Shape 133"/>
          <p:cNvSpPr/>
          <p:nvPr/>
        </p:nvSpPr>
        <p:spPr>
          <a:xfrm>
            <a:off x="563725" y="1501050"/>
            <a:ext cx="4498500" cy="3277199"/>
          </a:xfrm>
          <a:prstGeom prst="rightArrowCallout">
            <a:avLst>
              <a:gd name="adj1" fmla="val 25000"/>
              <a:gd name="adj2" fmla="val 25000"/>
              <a:gd name="adj3" fmla="val 25000"/>
              <a:gd name="adj4" fmla="val 64977"/>
            </a:avLst>
          </a:prstGeom>
          <a:solidFill>
            <a:srgbClr val="FFC000"/>
          </a:solidFill>
          <a:ln w="9525" cap="flat" cmpd="sng">
            <a:solidFill>
              <a:srgbClr val="FFC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de-DE" sz="1800" b="1">
                <a:solidFill>
                  <a:srgbClr val="FFFFFF"/>
                </a:solidFill>
                <a:latin typeface="Calibri"/>
                <a:ea typeface="Calibri"/>
                <a:cs typeface="Calibri"/>
                <a:sym typeface="Calibri"/>
              </a:rPr>
              <a:t>IN THE PAST...</a:t>
            </a:r>
            <a:r>
              <a:rPr lang="de-DE" b="1">
                <a:solidFill>
                  <a:srgbClr val="FFFFFF"/>
                </a:solidFill>
                <a:latin typeface="Calibri"/>
                <a:ea typeface="Calibri"/>
                <a:cs typeface="Calibri"/>
                <a:sym typeface="Calibri"/>
              </a:rPr>
              <a:t>  </a:t>
            </a:r>
          </a:p>
          <a:p>
            <a:pPr rtl="0">
              <a:spcBef>
                <a:spcPts val="0"/>
              </a:spcBef>
              <a:buNone/>
            </a:pPr>
            <a:endParaRPr>
              <a:solidFill>
                <a:srgbClr val="FFFFFF"/>
              </a:solidFill>
              <a:latin typeface="Calibri"/>
              <a:ea typeface="Calibri"/>
              <a:cs typeface="Calibri"/>
              <a:sym typeface="Calibri"/>
            </a:endParaRPr>
          </a:p>
          <a:p>
            <a:pPr rtl="0">
              <a:spcBef>
                <a:spcPts val="0"/>
              </a:spcBef>
              <a:buNone/>
            </a:pPr>
            <a:endParaRPr>
              <a:solidFill>
                <a:srgbClr val="FFFFFF"/>
              </a:solidFill>
              <a:latin typeface="Calibri"/>
              <a:ea typeface="Calibri"/>
              <a:cs typeface="Calibri"/>
              <a:sym typeface="Calibri"/>
            </a:endParaRPr>
          </a:p>
          <a:p>
            <a:pPr rtl="0">
              <a:spcBef>
                <a:spcPts val="0"/>
              </a:spcBef>
              <a:buNone/>
            </a:pPr>
            <a:endParaRPr>
              <a:solidFill>
                <a:srgbClr val="FFFFFF"/>
              </a:solidFill>
              <a:latin typeface="Calibri"/>
              <a:ea typeface="Calibri"/>
              <a:cs typeface="Calibri"/>
              <a:sym typeface="Calibri"/>
            </a:endParaRPr>
          </a:p>
          <a:p>
            <a:pPr rtl="0">
              <a:spcBef>
                <a:spcPts val="0"/>
              </a:spcBef>
              <a:buNone/>
            </a:pPr>
            <a:endParaRPr>
              <a:solidFill>
                <a:srgbClr val="FFFFFF"/>
              </a:solidFill>
              <a:latin typeface="Calibri"/>
              <a:ea typeface="Calibri"/>
              <a:cs typeface="Calibri"/>
              <a:sym typeface="Calibri"/>
            </a:endParaRPr>
          </a:p>
          <a:p>
            <a:pPr rtl="0">
              <a:spcBef>
                <a:spcPts val="0"/>
              </a:spcBef>
              <a:buNone/>
            </a:pPr>
            <a:endParaRPr b="1">
              <a:solidFill>
                <a:srgbClr val="FFFFFF"/>
              </a:solidFill>
              <a:latin typeface="Calibri"/>
              <a:ea typeface="Calibri"/>
              <a:cs typeface="Calibri"/>
              <a:sym typeface="Calibri"/>
            </a:endParaRPr>
          </a:p>
          <a:p>
            <a:pPr rtl="0">
              <a:spcBef>
                <a:spcPts val="0"/>
              </a:spcBef>
              <a:buNone/>
            </a:pPr>
            <a:endParaRPr b="1">
              <a:solidFill>
                <a:srgbClr val="FFFFFF"/>
              </a:solidFill>
              <a:latin typeface="Calibri"/>
              <a:ea typeface="Calibri"/>
              <a:cs typeface="Calibri"/>
              <a:sym typeface="Calibri"/>
            </a:endParaRPr>
          </a:p>
          <a:p>
            <a:pPr rtl="0">
              <a:spcBef>
                <a:spcPts val="0"/>
              </a:spcBef>
              <a:buNone/>
            </a:pPr>
            <a:r>
              <a:rPr lang="de-DE">
                <a:solidFill>
                  <a:srgbClr val="FFFFFF"/>
                </a:solidFill>
                <a:latin typeface="Calibri"/>
                <a:ea typeface="Calibri"/>
                <a:cs typeface="Calibri"/>
                <a:sym typeface="Calibri"/>
              </a:rPr>
              <a:t>MÖVENPICK used to be ahead of the curve when it came techology...</a:t>
            </a:r>
          </a:p>
          <a:p>
            <a:pPr rtl="0">
              <a:spcBef>
                <a:spcPts val="0"/>
              </a:spcBef>
              <a:buNone/>
            </a:pPr>
            <a:endParaRPr>
              <a:solidFill>
                <a:srgbClr val="FFFFFF"/>
              </a:solidFill>
              <a:latin typeface="Calibri"/>
              <a:ea typeface="Calibri"/>
              <a:cs typeface="Calibri"/>
              <a:sym typeface="Calibri"/>
            </a:endParaRPr>
          </a:p>
          <a:p>
            <a:pPr>
              <a:spcBef>
                <a:spcPts val="0"/>
              </a:spcBef>
              <a:buNone/>
            </a:pPr>
            <a:r>
              <a:rPr lang="de-DE">
                <a:solidFill>
                  <a:srgbClr val="FFFFFF"/>
                </a:solidFill>
                <a:latin typeface="Calibri"/>
                <a:ea typeface="Calibri"/>
                <a:cs typeface="Calibri"/>
                <a:sym typeface="Calibri"/>
              </a:rPr>
              <a:t>→  attracting guests with TVs and other innovations that they could not dream of having in their own homes. </a:t>
            </a:r>
          </a:p>
        </p:txBody>
      </p:sp>
      <p:pic>
        <p:nvPicPr>
          <p:cNvPr id="134" name="Shape 1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33124" y="2018175"/>
            <a:ext cx="1115414" cy="837175"/>
          </a:xfrm>
          <a:prstGeom prst="rect">
            <a:avLst/>
          </a:prstGeom>
          <a:noFill/>
          <a:ln>
            <a:noFill/>
          </a:ln>
        </p:spPr>
      </p:pic>
      <p:sp>
        <p:nvSpPr>
          <p:cNvPr id="135" name="Shape 135"/>
          <p:cNvSpPr/>
          <p:nvPr/>
        </p:nvSpPr>
        <p:spPr>
          <a:xfrm>
            <a:off x="4834450" y="1918775"/>
            <a:ext cx="3934799" cy="2128500"/>
          </a:xfrm>
          <a:prstGeom prst="parallelogram">
            <a:avLst>
              <a:gd name="adj" fmla="val 0"/>
            </a:avLst>
          </a:prstGeom>
          <a:noFill/>
          <a:ln>
            <a:noFill/>
          </a:ln>
        </p:spPr>
        <p:txBody>
          <a:bodyPr lIns="91425" tIns="45700" rIns="91425" bIns="45700" anchor="t" anchorCtr="0">
            <a:noAutofit/>
          </a:bodyPr>
          <a:lstStyle/>
          <a:p>
            <a:pPr lvl="0" algn="just" rtl="0">
              <a:spcBef>
                <a:spcPts val="0"/>
              </a:spcBef>
              <a:buClr>
                <a:schemeClr val="dk1"/>
              </a:buClr>
              <a:buFont typeface="Arial"/>
              <a:buNone/>
            </a:pPr>
            <a:r>
              <a:rPr lang="de-DE">
                <a:solidFill>
                  <a:srgbClr val="666666"/>
                </a:solidFill>
                <a:latin typeface="Calibri"/>
                <a:ea typeface="Calibri"/>
                <a:cs typeface="Calibri"/>
                <a:sym typeface="Calibri"/>
              </a:rPr>
              <a:t>MÖVENPICK is far behind!</a:t>
            </a:r>
          </a:p>
          <a:p>
            <a:pPr lvl="0" algn="just" rtl="0">
              <a:spcBef>
                <a:spcPts val="0"/>
              </a:spcBef>
              <a:buClr>
                <a:schemeClr val="dk1"/>
              </a:buClr>
              <a:buFont typeface="Arial"/>
              <a:buNone/>
            </a:pPr>
            <a:r>
              <a:rPr lang="de-DE">
                <a:solidFill>
                  <a:srgbClr val="666666"/>
                </a:solidFill>
                <a:latin typeface="Calibri"/>
                <a:ea typeface="Calibri"/>
                <a:cs typeface="Calibri"/>
                <a:sym typeface="Calibri"/>
              </a:rPr>
              <a:t>Travelers are familiar with advanced technologies they have in their living room &amp; are often disappointed when hotel rooms do not meet their needs or expectations </a:t>
            </a:r>
          </a:p>
          <a:p>
            <a:pPr lvl="0" algn="just" rtl="0">
              <a:spcBef>
                <a:spcPts val="0"/>
              </a:spcBef>
              <a:buClr>
                <a:schemeClr val="dk1"/>
              </a:buClr>
              <a:buFont typeface="Arial"/>
              <a:buNone/>
            </a:pPr>
            <a:r>
              <a:rPr lang="de-DE">
                <a:solidFill>
                  <a:srgbClr val="666666"/>
                </a:solidFill>
                <a:latin typeface="Calibri"/>
                <a:ea typeface="Calibri"/>
                <a:cs typeface="Calibri"/>
                <a:sym typeface="Calibri"/>
              </a:rPr>
              <a:t>On top, travelers now bring their own technological devices </a:t>
            </a:r>
          </a:p>
          <a:p>
            <a:pPr lvl="0" rtl="0">
              <a:spcBef>
                <a:spcPts val="0"/>
              </a:spcBef>
              <a:buNone/>
            </a:pPr>
            <a:endParaRPr sz="1200">
              <a:solidFill>
                <a:srgbClr val="555555"/>
              </a:solidFill>
              <a:latin typeface="Calibri"/>
              <a:ea typeface="Calibri"/>
              <a:cs typeface="Calibri"/>
              <a:sym typeface="Calibri"/>
            </a:endParaRPr>
          </a:p>
        </p:txBody>
      </p:sp>
      <p:pic>
        <p:nvPicPr>
          <p:cNvPr id="136" name="Shape 1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858601" y="3881262"/>
            <a:ext cx="1592900" cy="837175"/>
          </a:xfrm>
          <a:prstGeom prst="rect">
            <a:avLst/>
          </a:prstGeom>
          <a:noFill/>
          <a:ln>
            <a:noFill/>
          </a:ln>
        </p:spPr>
      </p:pic>
      <p:sp>
        <p:nvSpPr>
          <p:cNvPr id="137" name="Shape 137"/>
          <p:cNvSpPr txBox="1"/>
          <p:nvPr/>
        </p:nvSpPr>
        <p:spPr>
          <a:xfrm>
            <a:off x="4834325" y="1482950"/>
            <a:ext cx="3934799" cy="640200"/>
          </a:xfrm>
          <a:prstGeom prst="rect">
            <a:avLst/>
          </a:prstGeom>
          <a:noFill/>
          <a:ln>
            <a:noFill/>
          </a:ln>
        </p:spPr>
        <p:txBody>
          <a:bodyPr lIns="91425" tIns="91425" rIns="91425" bIns="91425" anchor="t" anchorCtr="0">
            <a:noAutofit/>
          </a:bodyPr>
          <a:lstStyle/>
          <a:p>
            <a:pPr>
              <a:spcBef>
                <a:spcPts val="0"/>
              </a:spcBef>
              <a:buNone/>
            </a:pPr>
            <a:r>
              <a:rPr lang="de-DE" sz="1800" b="1">
                <a:latin typeface="Calibri"/>
                <a:ea typeface="Calibri"/>
                <a:cs typeface="Calibri"/>
                <a:sym typeface="Calibri"/>
              </a:rPr>
              <a:t>NOW THE OPPOSITE IS TRUE...</a:t>
            </a:r>
          </a:p>
        </p:txBody>
      </p:sp>
      <p:sp>
        <p:nvSpPr>
          <p:cNvPr id="138" name="Shape 138"/>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4</a:t>
            </a:fld>
            <a:endParaRPr lang="de-DE" sz="1200" b="0" i="0" u="none" strike="noStrike" cap="none" baseline="0">
              <a:solidFill>
                <a:srgbClr val="888888"/>
              </a:solidFill>
              <a:latin typeface="Calibri"/>
              <a:ea typeface="Calibri"/>
              <a:cs typeface="Calibri"/>
              <a:sym typeface="Calibri"/>
            </a:endParaRPr>
          </a:p>
        </p:txBody>
      </p:sp>
      <p:sp>
        <p:nvSpPr>
          <p:cNvPr id="145" name="Shape 145"/>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pic>
        <p:nvPicPr>
          <p:cNvPr id="146" name="Shape 14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9600" y="700664"/>
            <a:ext cx="7975449" cy="5316273"/>
          </a:xfrm>
          <a:prstGeom prst="rect">
            <a:avLst/>
          </a:prstGeom>
          <a:noFill/>
          <a:ln>
            <a:noFill/>
          </a:ln>
        </p:spPr>
      </p:pic>
      <p:sp>
        <p:nvSpPr>
          <p:cNvPr id="147" name="Shape 147"/>
          <p:cNvSpPr/>
          <p:nvPr/>
        </p:nvSpPr>
        <p:spPr>
          <a:xfrm>
            <a:off x="-524053" y="3913337"/>
            <a:ext cx="5605800" cy="880199"/>
          </a:xfrm>
          <a:prstGeom prst="parallelogram">
            <a:avLst>
              <a:gd name="adj" fmla="val 25000"/>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457200" algn="l" rtl="0">
              <a:spcBef>
                <a:spcPts val="0"/>
              </a:spcBef>
              <a:buSzPct val="25000"/>
              <a:buNone/>
            </a:pPr>
            <a:r>
              <a:rPr lang="de-DE" sz="2400">
                <a:solidFill>
                  <a:srgbClr val="7F7F7F"/>
                </a:solidFill>
                <a:latin typeface="Calibri"/>
                <a:ea typeface="Calibri"/>
                <a:cs typeface="Calibri"/>
                <a:sym typeface="Calibri"/>
              </a:rPr>
              <a:t>THE HOTEL EXPERIENCE 2.0</a:t>
            </a:r>
          </a:p>
        </p:txBody>
      </p:sp>
      <p:cxnSp>
        <p:nvCxnSpPr>
          <p:cNvPr id="148" name="Shape 148"/>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149" name="Shape 149"/>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p:nvPr/>
        </p:nvSpPr>
        <p:spPr>
          <a:xfrm>
            <a:off x="516450" y="1658625"/>
            <a:ext cx="8111100" cy="37719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cxnSp>
        <p:nvCxnSpPr>
          <p:cNvPr id="156" name="Shape 156"/>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157" name="Shape 157"/>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5</a:t>
            </a:fld>
            <a:endParaRPr lang="de-DE" sz="1200" b="0" i="0" u="none" strike="noStrike" cap="none" baseline="0">
              <a:solidFill>
                <a:srgbClr val="888888"/>
              </a:solidFill>
              <a:latin typeface="Calibri"/>
              <a:ea typeface="Calibri"/>
              <a:cs typeface="Calibri"/>
              <a:sym typeface="Calibri"/>
            </a:endParaRPr>
          </a:p>
        </p:txBody>
      </p:sp>
      <p:sp>
        <p:nvSpPr>
          <p:cNvPr id="158" name="Shape 158"/>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159" name="Shape 159"/>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CUSTOMER BOOKING</a:t>
            </a:r>
          </a:p>
        </p:txBody>
      </p:sp>
      <p:sp>
        <p:nvSpPr>
          <p:cNvPr id="160" name="Shape 160"/>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pic>
        <p:nvPicPr>
          <p:cNvPr id="161" name="Shape 1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25775" y="1658625"/>
            <a:ext cx="1892700" cy="2383624"/>
          </a:xfrm>
          <a:prstGeom prst="rect">
            <a:avLst/>
          </a:prstGeom>
          <a:noFill/>
          <a:ln>
            <a:noFill/>
          </a:ln>
        </p:spPr>
      </p:pic>
      <p:pic>
        <p:nvPicPr>
          <p:cNvPr id="162" name="Shape 1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19856" y="1658675"/>
            <a:ext cx="2671774" cy="2279620"/>
          </a:xfrm>
          <a:prstGeom prst="rect">
            <a:avLst/>
          </a:prstGeom>
          <a:noFill/>
          <a:ln>
            <a:noFill/>
          </a:ln>
        </p:spPr>
      </p:pic>
      <p:pic>
        <p:nvPicPr>
          <p:cNvPr id="163" name="Shape 16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3550" y="4147914"/>
            <a:ext cx="2283202" cy="1181975"/>
          </a:xfrm>
          <a:prstGeom prst="rect">
            <a:avLst/>
          </a:prstGeom>
          <a:noFill/>
          <a:ln>
            <a:noFill/>
          </a:ln>
        </p:spPr>
      </p:pic>
      <p:sp>
        <p:nvSpPr>
          <p:cNvPr id="164" name="Shape 164"/>
          <p:cNvSpPr/>
          <p:nvPr/>
        </p:nvSpPr>
        <p:spPr>
          <a:xfrm>
            <a:off x="3102950" y="1506225"/>
            <a:ext cx="3845999" cy="2641799"/>
          </a:xfrm>
          <a:prstGeom prst="parallelogram">
            <a:avLst>
              <a:gd name="adj" fmla="val 0"/>
            </a:avLst>
          </a:prstGeom>
          <a:noFill/>
          <a:ln>
            <a:noFill/>
          </a:ln>
        </p:spPr>
        <p:txBody>
          <a:bodyPr lIns="91425" tIns="45700" rIns="91425" bIns="45700" anchor="t" anchorCtr="0">
            <a:noAutofit/>
          </a:bodyPr>
          <a:lstStyle/>
          <a:p>
            <a:pPr marL="0" marR="0" lvl="0" indent="0" algn="l" rtl="0">
              <a:spcBef>
                <a:spcPts val="0"/>
              </a:spcBef>
              <a:buNone/>
            </a:pPr>
            <a:r>
              <a:rPr lang="de-DE" b="1">
                <a:latin typeface="Calibri"/>
                <a:ea typeface="Calibri"/>
                <a:cs typeface="Calibri"/>
                <a:sym typeface="Calibri"/>
              </a:rPr>
              <a:t>1. AUGMENTED REALITY </a:t>
            </a:r>
          </a:p>
          <a:p>
            <a:pPr marL="0" marR="0" lvl="0" indent="0" algn="l" rtl="0">
              <a:spcBef>
                <a:spcPts val="0"/>
              </a:spcBef>
              <a:buNone/>
            </a:pPr>
            <a:endParaRPr sz="1200">
              <a:latin typeface="Calibri"/>
              <a:ea typeface="Calibri"/>
              <a:cs typeface="Calibri"/>
              <a:sym typeface="Calibri"/>
            </a:endParaRPr>
          </a:p>
          <a:p>
            <a:pPr marL="457200" lvl="0" indent="-298450" rtl="0">
              <a:spcBef>
                <a:spcPts val="0"/>
              </a:spcBef>
              <a:buClr>
                <a:srgbClr val="555555"/>
              </a:buClr>
              <a:buSzPct val="100000"/>
              <a:buFont typeface="Calibri"/>
              <a:buChar char="●"/>
            </a:pPr>
            <a:r>
              <a:rPr lang="de-DE" sz="1100">
                <a:solidFill>
                  <a:srgbClr val="404040"/>
                </a:solidFill>
                <a:highlight>
                  <a:srgbClr val="FFFFFF"/>
                </a:highlight>
              </a:rPr>
              <a:t>App for Google Glass, called </a:t>
            </a:r>
            <a:r>
              <a:rPr lang="de-DE" sz="1100" i="1">
                <a:solidFill>
                  <a:srgbClr val="404040"/>
                </a:solidFill>
              </a:rPr>
              <a:t>Hotel Near Me</a:t>
            </a:r>
          </a:p>
          <a:p>
            <a:pPr marL="457200" lvl="0" indent="-298450" rtl="0">
              <a:spcBef>
                <a:spcPts val="0"/>
              </a:spcBef>
              <a:buClr>
                <a:srgbClr val="555555"/>
              </a:buClr>
              <a:buSzPct val="100000"/>
              <a:buFont typeface="Calibri"/>
              <a:buChar char="●"/>
            </a:pPr>
            <a:r>
              <a:rPr lang="de-DE" sz="1100">
                <a:solidFill>
                  <a:srgbClr val="404040"/>
                </a:solidFill>
                <a:highlight>
                  <a:srgbClr val="FFFFFF"/>
                </a:highlight>
              </a:rPr>
              <a:t>Hotel reservation/booking via google glasses</a:t>
            </a:r>
          </a:p>
          <a:p>
            <a:pPr marL="457200" lvl="0" indent="-298450" rtl="0">
              <a:spcBef>
                <a:spcPts val="0"/>
              </a:spcBef>
              <a:buClr>
                <a:srgbClr val="404040"/>
              </a:buClr>
              <a:buSzPct val="100000"/>
              <a:buChar char="●"/>
            </a:pPr>
            <a:r>
              <a:rPr lang="de-DE" sz="1100">
                <a:solidFill>
                  <a:srgbClr val="404040"/>
                </a:solidFill>
                <a:highlight>
                  <a:srgbClr val="FFFFFF"/>
                </a:highlight>
              </a:rPr>
              <a:t>Loaction via GPS</a:t>
            </a:r>
          </a:p>
          <a:p>
            <a:pPr marL="457200" lvl="0" indent="-298450" rtl="0">
              <a:spcBef>
                <a:spcPts val="0"/>
              </a:spcBef>
              <a:buClr>
                <a:srgbClr val="404040"/>
              </a:buClr>
              <a:buSzPct val="100000"/>
              <a:buChar char="●"/>
            </a:pPr>
            <a:r>
              <a:rPr lang="de-DE" sz="1100">
                <a:solidFill>
                  <a:srgbClr val="404040"/>
                </a:solidFill>
              </a:rPr>
              <a:t>Searching nearby hotels, sort by price, see photos, and guides you right to the hotel door</a:t>
            </a:r>
          </a:p>
          <a:p>
            <a:pPr marL="457200" lvl="0" indent="-298450" rtl="0">
              <a:spcBef>
                <a:spcPts val="0"/>
              </a:spcBef>
              <a:buClr>
                <a:srgbClr val="404040"/>
              </a:buClr>
              <a:buSzPct val="100000"/>
              <a:buChar char="●"/>
            </a:pPr>
            <a:r>
              <a:rPr lang="de-DE" sz="1100">
                <a:solidFill>
                  <a:srgbClr val="404040"/>
                </a:solidFill>
                <a:highlight>
                  <a:srgbClr val="FFFFFF"/>
                </a:highlight>
              </a:rPr>
              <a:t>Handeling via touch and voice commands </a:t>
            </a:r>
          </a:p>
          <a:p>
            <a:pPr lvl="0" rtl="0">
              <a:spcBef>
                <a:spcPts val="0"/>
              </a:spcBef>
              <a:buNone/>
            </a:pPr>
            <a:endParaRPr sz="1200" b="1">
              <a:latin typeface="Calibri"/>
              <a:ea typeface="Calibri"/>
              <a:cs typeface="Calibri"/>
              <a:sym typeface="Calibri"/>
            </a:endParaRPr>
          </a:p>
          <a:p>
            <a:pPr rtl="0">
              <a:spcBef>
                <a:spcPts val="0"/>
              </a:spcBef>
              <a:buNone/>
            </a:pPr>
            <a:endParaRPr sz="1200" b="1">
              <a:latin typeface="Calibri"/>
              <a:ea typeface="Calibri"/>
              <a:cs typeface="Calibri"/>
              <a:sym typeface="Calibri"/>
            </a:endParaRPr>
          </a:p>
          <a:p>
            <a:pPr rtl="0">
              <a:spcBef>
                <a:spcPts val="0"/>
              </a:spcBef>
              <a:buNone/>
            </a:pPr>
            <a:endParaRPr sz="1200" b="1">
              <a:latin typeface="Calibri"/>
              <a:ea typeface="Calibri"/>
              <a:cs typeface="Calibri"/>
              <a:sym typeface="Calibri"/>
            </a:endParaRPr>
          </a:p>
          <a:p>
            <a:pPr rtl="0">
              <a:spcBef>
                <a:spcPts val="0"/>
              </a:spcBef>
              <a:buNone/>
            </a:pPr>
            <a:endParaRPr sz="1200" b="1">
              <a:latin typeface="Calibri"/>
              <a:ea typeface="Calibri"/>
              <a:cs typeface="Calibri"/>
              <a:sym typeface="Calibri"/>
            </a:endParaRPr>
          </a:p>
          <a:p>
            <a:pPr marL="457200" lvl="0" indent="0" rtl="0">
              <a:spcBef>
                <a:spcPts val="0"/>
              </a:spcBef>
              <a:buNone/>
            </a:pPr>
            <a:r>
              <a:rPr lang="de-DE" sz="1200" b="1">
                <a:latin typeface="Calibri"/>
                <a:ea typeface="Calibri"/>
                <a:cs typeface="Calibri"/>
                <a:sym typeface="Calibri"/>
              </a:rPr>
              <a:t>EXAMPLE: Destinia - </a:t>
            </a:r>
            <a:r>
              <a:rPr lang="de-DE" sz="1300">
                <a:solidFill>
                  <a:schemeClr val="dk1"/>
                </a:solidFill>
              </a:rPr>
              <a:t>http://www.hotelnearme.com</a:t>
            </a:r>
          </a:p>
        </p:txBody>
      </p:sp>
      <p:pic>
        <p:nvPicPr>
          <p:cNvPr id="165" name="Shape 16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129050" y="4518887"/>
            <a:ext cx="2283223" cy="50621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Shape 171"/>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172" name="Shape 172"/>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6</a:t>
            </a:fld>
            <a:endParaRPr lang="de-DE" sz="1200" b="0" i="0" u="none" strike="noStrike" cap="none" baseline="0">
              <a:solidFill>
                <a:srgbClr val="888888"/>
              </a:solidFill>
              <a:latin typeface="Calibri"/>
              <a:ea typeface="Calibri"/>
              <a:cs typeface="Calibri"/>
              <a:sym typeface="Calibri"/>
            </a:endParaRPr>
          </a:p>
        </p:txBody>
      </p:sp>
      <p:sp>
        <p:nvSpPr>
          <p:cNvPr id="173" name="Shape 173"/>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174" name="Shape 174"/>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CUSTOMER ARRIVAL</a:t>
            </a:r>
          </a:p>
        </p:txBody>
      </p:sp>
      <p:sp>
        <p:nvSpPr>
          <p:cNvPr id="175" name="Shape 175"/>
          <p:cNvSpPr/>
          <p:nvPr/>
        </p:nvSpPr>
        <p:spPr>
          <a:xfrm>
            <a:off x="507425" y="1963425"/>
            <a:ext cx="3675899" cy="2637899"/>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6" name="Shape 176"/>
          <p:cNvSpPr/>
          <p:nvPr/>
        </p:nvSpPr>
        <p:spPr>
          <a:xfrm>
            <a:off x="1873775" y="1957100"/>
            <a:ext cx="2309400" cy="2637899"/>
          </a:xfrm>
          <a:prstGeom prst="parallelogram">
            <a:avLst>
              <a:gd name="adj" fmla="val 0"/>
            </a:avLst>
          </a:prstGeom>
          <a:noFill/>
          <a:ln>
            <a:noFill/>
          </a:ln>
        </p:spPr>
        <p:txBody>
          <a:bodyPr lIns="91425" tIns="45700" rIns="91425" bIns="45700" anchor="t" anchorCtr="0">
            <a:noAutofit/>
          </a:bodyPr>
          <a:lstStyle/>
          <a:p>
            <a:pPr lvl="0" rtl="0">
              <a:spcBef>
                <a:spcPts val="0"/>
              </a:spcBef>
              <a:buClr>
                <a:schemeClr val="dk1"/>
              </a:buClr>
              <a:buFont typeface="Arial"/>
              <a:buNone/>
            </a:pPr>
            <a:r>
              <a:rPr lang="de-DE" b="1">
                <a:solidFill>
                  <a:schemeClr val="dk1"/>
                </a:solidFill>
                <a:latin typeface="Calibri"/>
                <a:ea typeface="Calibri"/>
                <a:cs typeface="Calibri"/>
                <a:sym typeface="Calibri"/>
              </a:rPr>
              <a:t>2. DECREASE OF HUMAN INVOLVEMENT</a:t>
            </a:r>
          </a:p>
          <a:p>
            <a:pPr lvl="0" rtl="0">
              <a:spcBef>
                <a:spcPts val="0"/>
              </a:spcBef>
              <a:buNone/>
            </a:pPr>
            <a:endParaRPr sz="1200">
              <a:solidFill>
                <a:srgbClr val="666666"/>
              </a:solidFill>
              <a:latin typeface="Calibri"/>
              <a:ea typeface="Calibri"/>
              <a:cs typeface="Calibri"/>
              <a:sym typeface="Calibri"/>
            </a:endParaRPr>
          </a:p>
          <a:p>
            <a:pPr marL="457200" lvl="0" indent="-304800" rtl="0">
              <a:spcBef>
                <a:spcPts val="0"/>
              </a:spcBef>
              <a:buClr>
                <a:srgbClr val="666666"/>
              </a:buClr>
              <a:buSzPct val="100000"/>
              <a:buFont typeface="Calibri"/>
              <a:buChar char="●"/>
            </a:pPr>
            <a:r>
              <a:rPr lang="de-DE" sz="1200">
                <a:solidFill>
                  <a:srgbClr val="666666"/>
                </a:solidFill>
                <a:latin typeface="Calibri"/>
                <a:ea typeface="Calibri"/>
                <a:cs typeface="Calibri"/>
                <a:sym typeface="Calibri"/>
              </a:rPr>
              <a:t>No Staff or Reception Desk required</a:t>
            </a:r>
          </a:p>
          <a:p>
            <a:pPr rtl="0">
              <a:spcBef>
                <a:spcPts val="0"/>
              </a:spcBef>
              <a:buNone/>
            </a:pPr>
            <a:endParaRPr sz="1200">
              <a:solidFill>
                <a:srgbClr val="434343"/>
              </a:solidFill>
              <a:latin typeface="Calibri"/>
              <a:ea typeface="Calibri"/>
              <a:cs typeface="Calibri"/>
              <a:sym typeface="Calibri"/>
            </a:endParaRPr>
          </a:p>
          <a:p>
            <a:pPr lvl="0" rtl="0">
              <a:spcBef>
                <a:spcPts val="0"/>
              </a:spcBef>
              <a:buNone/>
            </a:pPr>
            <a:r>
              <a:rPr lang="de-DE" sz="1200" b="1">
                <a:latin typeface="Calibri"/>
                <a:ea typeface="Calibri"/>
                <a:cs typeface="Calibri"/>
                <a:sym typeface="Calibri"/>
              </a:rPr>
              <a:t>EXAMPLE</a:t>
            </a:r>
            <a:r>
              <a:rPr lang="de-DE" sz="1200">
                <a:latin typeface="Calibri"/>
                <a:ea typeface="Calibri"/>
                <a:cs typeface="Calibri"/>
                <a:sym typeface="Calibri"/>
              </a:rPr>
              <a:t>:</a:t>
            </a:r>
            <a:r>
              <a:rPr lang="de-DE" sz="1200" b="1" i="1">
                <a:solidFill>
                  <a:srgbClr val="666666"/>
                </a:solidFill>
                <a:latin typeface="Calibri"/>
                <a:ea typeface="Calibri"/>
                <a:cs typeface="Calibri"/>
                <a:sym typeface="Calibri"/>
              </a:rPr>
              <a:t> HTL Stockholm</a:t>
            </a:r>
          </a:p>
          <a:p>
            <a:pPr lvl="0" rtl="0">
              <a:spcBef>
                <a:spcPts val="0"/>
              </a:spcBef>
              <a:buNone/>
            </a:pPr>
            <a:endParaRPr sz="1200">
              <a:solidFill>
                <a:schemeClr val="dk1"/>
              </a:solidFill>
              <a:latin typeface="Calibri"/>
              <a:ea typeface="Calibri"/>
              <a:cs typeface="Calibri"/>
              <a:sym typeface="Calibri"/>
            </a:endParaRPr>
          </a:p>
          <a:p>
            <a:pPr lvl="0" rtl="0">
              <a:spcBef>
                <a:spcPts val="0"/>
              </a:spcBef>
              <a:buNone/>
            </a:pPr>
            <a:endParaRPr sz="1200">
              <a:solidFill>
                <a:srgbClr val="555555"/>
              </a:solidFill>
              <a:latin typeface="Calibri"/>
              <a:ea typeface="Calibri"/>
              <a:cs typeface="Calibri"/>
              <a:sym typeface="Calibri"/>
            </a:endParaRPr>
          </a:p>
        </p:txBody>
      </p:sp>
      <p:pic>
        <p:nvPicPr>
          <p:cNvPr id="177" name="Shape 1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0589" y="1957100"/>
            <a:ext cx="1535756" cy="2637899"/>
          </a:xfrm>
          <a:prstGeom prst="rect">
            <a:avLst/>
          </a:prstGeom>
          <a:noFill/>
          <a:ln>
            <a:noFill/>
          </a:ln>
        </p:spPr>
      </p:pic>
      <p:pic>
        <p:nvPicPr>
          <p:cNvPr id="178" name="Shape 17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72269" y="1963414"/>
            <a:ext cx="1426816" cy="2637900"/>
          </a:xfrm>
          <a:prstGeom prst="rect">
            <a:avLst/>
          </a:prstGeom>
          <a:noFill/>
          <a:ln>
            <a:noFill/>
          </a:ln>
        </p:spPr>
      </p:pic>
      <p:sp>
        <p:nvSpPr>
          <p:cNvPr id="179" name="Shape 179"/>
          <p:cNvSpPr/>
          <p:nvPr/>
        </p:nvSpPr>
        <p:spPr>
          <a:xfrm>
            <a:off x="4393625" y="1963425"/>
            <a:ext cx="4224900" cy="2637899"/>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0" name="Shape 180"/>
          <p:cNvSpPr/>
          <p:nvPr/>
        </p:nvSpPr>
        <p:spPr>
          <a:xfrm>
            <a:off x="5745375" y="1962637"/>
            <a:ext cx="2894099" cy="2637899"/>
          </a:xfrm>
          <a:prstGeom prst="parallelogram">
            <a:avLst>
              <a:gd name="adj" fmla="val 0"/>
            </a:avLst>
          </a:prstGeom>
          <a:noFill/>
          <a:ln>
            <a:noFill/>
          </a:ln>
        </p:spPr>
        <p:txBody>
          <a:bodyPr lIns="91425" tIns="45700" rIns="91425" bIns="45700" anchor="t" anchorCtr="0">
            <a:noAutofit/>
          </a:bodyPr>
          <a:lstStyle/>
          <a:p>
            <a:pPr lvl="0" rtl="0">
              <a:spcBef>
                <a:spcPts val="0"/>
              </a:spcBef>
              <a:buClr>
                <a:schemeClr val="dk1"/>
              </a:buClr>
              <a:buFont typeface="Arial"/>
              <a:buNone/>
            </a:pPr>
            <a:r>
              <a:rPr lang="de-DE" b="1">
                <a:solidFill>
                  <a:schemeClr val="dk1"/>
                </a:solidFill>
                <a:latin typeface="Calibri"/>
                <a:ea typeface="Calibri"/>
                <a:cs typeface="Calibri"/>
                <a:sym typeface="Calibri"/>
              </a:rPr>
              <a:t>3. REDUCE COMPLEXITY </a:t>
            </a:r>
          </a:p>
          <a:p>
            <a:pPr lvl="0" rtl="0">
              <a:spcBef>
                <a:spcPts val="0"/>
              </a:spcBef>
              <a:buClr>
                <a:schemeClr val="dk1"/>
              </a:buClr>
              <a:buFont typeface="Arial"/>
              <a:buNone/>
            </a:pPr>
            <a:endParaRPr sz="1200">
              <a:solidFill>
                <a:schemeClr val="dk1"/>
              </a:solidFill>
              <a:latin typeface="Calibri"/>
              <a:ea typeface="Calibri"/>
              <a:cs typeface="Calibri"/>
              <a:sym typeface="Calibri"/>
            </a:endParaRPr>
          </a:p>
          <a:p>
            <a:pPr marL="457200" lvl="0" indent="-304800" rtl="0">
              <a:spcBef>
                <a:spcPts val="0"/>
              </a:spcBef>
              <a:buClr>
                <a:srgbClr val="666666"/>
              </a:buClr>
              <a:buSzPct val="100000"/>
              <a:buFont typeface="Calibri"/>
              <a:buChar char="●"/>
            </a:pPr>
            <a:r>
              <a:rPr lang="de-DE" sz="1200">
                <a:solidFill>
                  <a:srgbClr val="666666"/>
                </a:solidFill>
                <a:latin typeface="Calibri"/>
                <a:ea typeface="Calibri"/>
                <a:cs typeface="Calibri"/>
                <a:sym typeface="Calibri"/>
              </a:rPr>
              <a:t>Mobile keys as door openers</a:t>
            </a:r>
          </a:p>
          <a:p>
            <a:pPr lvl="0" rtl="0">
              <a:spcBef>
                <a:spcPts val="0"/>
              </a:spcBef>
              <a:buClr>
                <a:schemeClr val="dk1"/>
              </a:buClr>
              <a:buFont typeface="Arial"/>
              <a:buNone/>
            </a:pPr>
            <a:endParaRPr sz="1200" b="1">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de-DE" sz="1200" b="1">
                <a:solidFill>
                  <a:schemeClr val="dk1"/>
                </a:solidFill>
                <a:latin typeface="Calibri"/>
                <a:ea typeface="Calibri"/>
                <a:cs typeface="Calibri"/>
                <a:sym typeface="Calibri"/>
              </a:rPr>
              <a:t>EXAMPLES:</a:t>
            </a:r>
          </a:p>
          <a:p>
            <a:pPr lvl="0" rtl="0">
              <a:spcBef>
                <a:spcPts val="0"/>
              </a:spcBef>
              <a:buSzPct val="91666"/>
              <a:buNone/>
            </a:pPr>
            <a:r>
              <a:rPr lang="de-DE" sz="1200">
                <a:solidFill>
                  <a:srgbClr val="666666"/>
                </a:solidFill>
                <a:latin typeface="Calibri"/>
                <a:ea typeface="Calibri"/>
                <a:cs typeface="Calibri"/>
                <a:sym typeface="Calibri"/>
              </a:rPr>
              <a:t>→ </a:t>
            </a:r>
            <a:r>
              <a:rPr lang="de-DE" sz="1200" b="1" i="1">
                <a:solidFill>
                  <a:srgbClr val="666666"/>
                </a:solidFill>
                <a:latin typeface="Calibri"/>
                <a:ea typeface="Calibri"/>
                <a:cs typeface="Calibri"/>
                <a:sym typeface="Calibri"/>
              </a:rPr>
              <a:t>HTL Hotels</a:t>
            </a:r>
            <a:r>
              <a:rPr lang="de-DE" sz="1200">
                <a:solidFill>
                  <a:srgbClr val="666666"/>
                </a:solidFill>
                <a:latin typeface="Calibri"/>
                <a:ea typeface="Calibri"/>
                <a:cs typeface="Calibri"/>
                <a:sym typeface="Calibri"/>
              </a:rPr>
              <a:t> are successfully using mobile keys since June 2014</a:t>
            </a:r>
          </a:p>
          <a:p>
            <a:pPr lvl="0" rtl="0">
              <a:spcBef>
                <a:spcPts val="0"/>
              </a:spcBef>
              <a:buNone/>
            </a:pPr>
            <a:endParaRPr sz="1200">
              <a:solidFill>
                <a:srgbClr val="666666"/>
              </a:solidFill>
              <a:latin typeface="Calibri"/>
              <a:ea typeface="Calibri"/>
              <a:cs typeface="Calibri"/>
              <a:sym typeface="Calibri"/>
            </a:endParaRPr>
          </a:p>
          <a:p>
            <a:pPr lvl="0" rtl="0">
              <a:spcBef>
                <a:spcPts val="0"/>
              </a:spcBef>
              <a:buClr>
                <a:schemeClr val="dk1"/>
              </a:buClr>
              <a:buSzPct val="91666"/>
              <a:buFont typeface="Arial"/>
              <a:buNone/>
            </a:pPr>
            <a:r>
              <a:rPr lang="de-DE" sz="1200">
                <a:solidFill>
                  <a:srgbClr val="666666"/>
                </a:solidFill>
                <a:latin typeface="Calibri"/>
                <a:ea typeface="Calibri"/>
                <a:cs typeface="Calibri"/>
                <a:sym typeface="Calibri"/>
              </a:rPr>
              <a:t>→ </a:t>
            </a:r>
            <a:r>
              <a:rPr lang="de-DE" sz="1050" b="1" i="1">
                <a:solidFill>
                  <a:srgbClr val="666666"/>
                </a:solidFill>
              </a:rPr>
              <a:t>Hilton Worldwide Holdings</a:t>
            </a:r>
            <a:r>
              <a:rPr lang="de-DE" sz="1050">
                <a:solidFill>
                  <a:srgbClr val="666666"/>
                </a:solidFill>
              </a:rPr>
              <a:t> is planning have a digital key for 170.000 of they rooms  by 2016</a:t>
            </a:r>
          </a:p>
        </p:txBody>
      </p:sp>
      <p:sp>
        <p:nvSpPr>
          <p:cNvPr id="181" name="Shape 181"/>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de-DE" sz="1200" b="0" i="0" u="none" strike="noStrike" cap="none" baseline="0" smtClean="0">
                <a:solidFill>
                  <a:srgbClr val="888888"/>
                </a:solidFill>
                <a:latin typeface="Calibri"/>
                <a:ea typeface="Calibri"/>
                <a:cs typeface="Calibri"/>
                <a:sym typeface="Calibri"/>
              </a:rPr>
              <a:t>7</a:t>
            </a:fld>
            <a:endParaRPr lang="de-DE"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766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5975" y="2378431"/>
            <a:ext cx="2488800" cy="1677220"/>
          </a:xfrm>
          <a:prstGeom prst="rect">
            <a:avLst/>
          </a:prstGeom>
          <a:noFill/>
          <a:ln>
            <a:noFill/>
          </a:ln>
        </p:spPr>
      </p:pic>
      <p:sp>
        <p:nvSpPr>
          <p:cNvPr id="188" name="Shape 188"/>
          <p:cNvSpPr/>
          <p:nvPr/>
        </p:nvSpPr>
        <p:spPr>
          <a:xfrm>
            <a:off x="196875" y="1438329"/>
            <a:ext cx="7282500" cy="700500"/>
          </a:xfrm>
          <a:prstGeom prst="parallelogram">
            <a:avLst>
              <a:gd name="adj" fmla="val 0"/>
            </a:avLst>
          </a:prstGeom>
          <a:noFill/>
          <a:ln>
            <a:noFill/>
          </a:ln>
        </p:spPr>
        <p:txBody>
          <a:bodyPr lIns="91425" tIns="45700" rIns="91425" bIns="45700" anchor="t" anchorCtr="0">
            <a:noAutofit/>
          </a:bodyPr>
          <a:lstStyle/>
          <a:p>
            <a:pPr marL="0" marR="0" lvl="0" indent="0" algn="l" rtl="0">
              <a:spcBef>
                <a:spcPts val="0"/>
              </a:spcBef>
              <a:buNone/>
            </a:pPr>
            <a:r>
              <a:rPr lang="de-DE" b="1">
                <a:latin typeface="Calibri"/>
                <a:ea typeface="Calibri"/>
                <a:cs typeface="Calibri"/>
                <a:sym typeface="Calibri"/>
              </a:rPr>
              <a:t>4. CUSTOMER EXPECTATIONS </a:t>
            </a:r>
          </a:p>
          <a:p>
            <a:pPr lvl="0" rtl="0">
              <a:lnSpc>
                <a:spcPct val="125000"/>
              </a:lnSpc>
              <a:spcBef>
                <a:spcPts val="0"/>
              </a:spcBef>
              <a:spcAft>
                <a:spcPts val="600"/>
              </a:spcAft>
              <a:buNone/>
            </a:pPr>
            <a:r>
              <a:rPr lang="de-DE">
                <a:solidFill>
                  <a:schemeClr val="dk1"/>
                </a:solidFill>
                <a:latin typeface="Calibri"/>
                <a:ea typeface="Calibri"/>
                <a:cs typeface="Calibri"/>
                <a:sym typeface="Calibri"/>
              </a:rPr>
              <a:t> </a:t>
            </a:r>
          </a:p>
          <a:p>
            <a:pPr lvl="0" rtl="0">
              <a:spcBef>
                <a:spcPts val="0"/>
              </a:spcBef>
              <a:buNone/>
            </a:pPr>
            <a:endParaRPr sz="1200">
              <a:solidFill>
                <a:srgbClr val="555555"/>
              </a:solidFill>
              <a:latin typeface="Calibri"/>
              <a:ea typeface="Calibri"/>
              <a:cs typeface="Calibri"/>
              <a:sym typeface="Calibri"/>
            </a:endParaRPr>
          </a:p>
        </p:txBody>
      </p:sp>
      <p:cxnSp>
        <p:nvCxnSpPr>
          <p:cNvPr id="189" name="Shape 189"/>
          <p:cNvCxnSpPr/>
          <p:nvPr/>
        </p:nvCxnSpPr>
        <p:spPr>
          <a:xfrm>
            <a:off x="0" y="6463464"/>
            <a:ext cx="9144000" cy="0"/>
          </a:xfrm>
          <a:prstGeom prst="straightConnector1">
            <a:avLst/>
          </a:prstGeom>
          <a:noFill/>
          <a:ln w="25400" cap="flat" cmpd="sng">
            <a:solidFill>
              <a:srgbClr val="7F7F7F"/>
            </a:solidFill>
            <a:prstDash val="solid"/>
            <a:round/>
            <a:headEnd type="none" w="med" len="med"/>
            <a:tailEnd type="none" w="med" len="med"/>
          </a:ln>
        </p:spPr>
      </p:cxnSp>
      <p:sp>
        <p:nvSpPr>
          <p:cNvPr id="190" name="Shape 190"/>
          <p:cNvSpPr txBox="1">
            <a:spLocks noGrp="1"/>
          </p:cNvSpPr>
          <p:nvPr>
            <p:ph type="sldNum" idx="12"/>
          </p:nvPr>
        </p:nvSpPr>
        <p:spPr>
          <a:xfrm>
            <a:off x="6553200" y="6444375"/>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de-DE" sz="1200" b="0" i="0" u="none" strike="noStrike" cap="none" baseline="0">
                <a:solidFill>
                  <a:srgbClr val="888888"/>
                </a:solidFill>
                <a:latin typeface="Calibri"/>
                <a:ea typeface="Calibri"/>
                <a:cs typeface="Calibri"/>
                <a:sym typeface="Calibri"/>
              </a:rPr>
              <a:t>8</a:t>
            </a:fld>
            <a:endParaRPr lang="de-DE" sz="1200" b="0" i="0" u="none" strike="noStrike" cap="none" baseline="0">
              <a:solidFill>
                <a:srgbClr val="888888"/>
              </a:solidFill>
              <a:latin typeface="Calibri"/>
              <a:ea typeface="Calibri"/>
              <a:cs typeface="Calibri"/>
              <a:sym typeface="Calibri"/>
            </a:endParaRPr>
          </a:p>
        </p:txBody>
      </p:sp>
      <p:sp>
        <p:nvSpPr>
          <p:cNvPr id="191" name="Shape 191"/>
          <p:cNvSpPr txBox="1">
            <a:spLocks noGrp="1"/>
          </p:cNvSpPr>
          <p:nvPr>
            <p:ph type="dt" idx="10"/>
          </p:nvPr>
        </p:nvSpPr>
        <p:spPr>
          <a:xfrm>
            <a:off x="457200" y="6444375"/>
            <a:ext cx="2133599" cy="36509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de-DE" sz="1200" b="0" i="0" u="none" strike="noStrike" cap="none" baseline="0">
                <a:solidFill>
                  <a:srgbClr val="888888"/>
                </a:solidFill>
                <a:latin typeface="Calibri"/>
                <a:ea typeface="Calibri"/>
                <a:cs typeface="Calibri"/>
                <a:sym typeface="Calibri"/>
              </a:rPr>
              <a:t>29.10.2015</a:t>
            </a:r>
          </a:p>
        </p:txBody>
      </p:sp>
      <p:sp>
        <p:nvSpPr>
          <p:cNvPr id="192" name="Shape 192"/>
          <p:cNvSpPr/>
          <p:nvPr/>
        </p:nvSpPr>
        <p:spPr>
          <a:xfrm>
            <a:off x="-543475" y="314928"/>
            <a:ext cx="5605800" cy="640200"/>
          </a:xfrm>
          <a:prstGeom prst="parallelogram">
            <a:avLst>
              <a:gd name="adj" fmla="val 25000"/>
            </a:avLst>
          </a:prstGeom>
          <a:solidFill>
            <a:srgbClr val="FFC000"/>
          </a:solidFill>
          <a:ln>
            <a:noFill/>
          </a:ln>
        </p:spPr>
        <p:txBody>
          <a:bodyPr lIns="91425" tIns="45700" rIns="91425" bIns="45700" anchor="t" anchorCtr="0">
            <a:noAutofit/>
          </a:bodyPr>
          <a:lstStyle/>
          <a:p>
            <a:pPr marL="0" marR="0" lvl="0" indent="457200" algn="l" rtl="0">
              <a:spcBef>
                <a:spcPts val="0"/>
              </a:spcBef>
              <a:buSzPct val="25000"/>
              <a:buNone/>
            </a:pPr>
            <a:r>
              <a:rPr lang="de-DE" sz="2400">
                <a:solidFill>
                  <a:srgbClr val="FFFFFF"/>
                </a:solidFill>
                <a:latin typeface="Calibri"/>
                <a:ea typeface="Calibri"/>
                <a:cs typeface="Calibri"/>
                <a:sym typeface="Calibri"/>
              </a:rPr>
              <a:t>CUSTOMER STAY</a:t>
            </a:r>
          </a:p>
        </p:txBody>
      </p:sp>
      <p:sp>
        <p:nvSpPr>
          <p:cNvPr id="193" name="Shape 193"/>
          <p:cNvSpPr/>
          <p:nvPr/>
        </p:nvSpPr>
        <p:spPr>
          <a:xfrm>
            <a:off x="745975" y="4188275"/>
            <a:ext cx="7745100" cy="2090399"/>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4" name="Shape 194"/>
          <p:cNvSpPr/>
          <p:nvPr/>
        </p:nvSpPr>
        <p:spPr>
          <a:xfrm>
            <a:off x="745975" y="1850825"/>
            <a:ext cx="7745100" cy="2207699"/>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5" name="Shape 195"/>
          <p:cNvSpPr/>
          <p:nvPr/>
        </p:nvSpPr>
        <p:spPr>
          <a:xfrm>
            <a:off x="2937300" y="1826075"/>
            <a:ext cx="6021300" cy="2207699"/>
          </a:xfrm>
          <a:prstGeom prst="parallelogram">
            <a:avLst>
              <a:gd name="adj" fmla="val 0"/>
            </a:avLst>
          </a:prstGeom>
          <a:noFill/>
          <a:ln>
            <a:noFill/>
          </a:ln>
        </p:spPr>
        <p:txBody>
          <a:bodyPr lIns="91425" tIns="45700" rIns="91425" bIns="45700" anchor="t" anchorCtr="0">
            <a:noAutofit/>
          </a:bodyPr>
          <a:lstStyle/>
          <a:p>
            <a:pPr marL="0" marR="0" lvl="0" indent="0" algn="l" rtl="0">
              <a:spcBef>
                <a:spcPts val="0"/>
              </a:spcBef>
              <a:buNone/>
            </a:pPr>
            <a:r>
              <a:rPr lang="de-DE" b="1">
                <a:latin typeface="Calibri"/>
                <a:ea typeface="Calibri"/>
                <a:cs typeface="Calibri"/>
                <a:sym typeface="Calibri"/>
              </a:rPr>
              <a:t>Interactive Dining Tables &amp; Touchscreen Boards</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Multi touch screen to create unique customer experience -  connect, educate and entertain customers</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Allows real time updates (special offers,  </a:t>
            </a:r>
            <a:r>
              <a:rPr lang="de-DE" b="1">
                <a:solidFill>
                  <a:srgbClr val="666666"/>
                </a:solidFill>
                <a:latin typeface="Calibri"/>
                <a:ea typeface="Calibri"/>
                <a:cs typeface="Calibri"/>
                <a:sym typeface="Calibri"/>
              </a:rPr>
              <a:t> </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Access to more relveant  information through browsing</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Placing orders and paying immediately - waiters have time for other services</a:t>
            </a:r>
            <a:r>
              <a:rPr lang="de-DE" b="1">
                <a:solidFill>
                  <a:srgbClr val="666666"/>
                </a:solidFill>
                <a:latin typeface="Calibri"/>
                <a:ea typeface="Calibri"/>
                <a:cs typeface="Calibri"/>
                <a:sym typeface="Calibri"/>
              </a:rPr>
              <a:t> </a:t>
            </a:r>
          </a:p>
          <a:p>
            <a:pPr marR="0" lvl="0" algn="l" rtl="0">
              <a:spcBef>
                <a:spcPts val="0"/>
              </a:spcBef>
              <a:buNone/>
            </a:pPr>
            <a:endParaRPr b="1">
              <a:latin typeface="Calibri"/>
              <a:ea typeface="Calibri"/>
              <a:cs typeface="Calibri"/>
              <a:sym typeface="Calibri"/>
            </a:endParaRPr>
          </a:p>
          <a:p>
            <a:pPr marR="0" lvl="0" algn="l" rtl="0">
              <a:spcBef>
                <a:spcPts val="0"/>
              </a:spcBef>
              <a:buNone/>
            </a:pPr>
            <a:r>
              <a:rPr lang="de-DE" b="1">
                <a:latin typeface="Calibri"/>
                <a:ea typeface="Calibri"/>
                <a:cs typeface="Calibri"/>
                <a:sym typeface="Calibri"/>
              </a:rPr>
              <a:t>EXAMPLE:</a:t>
            </a:r>
            <a:r>
              <a:rPr lang="de-DE" sz="1200" b="1" i="1">
                <a:latin typeface="Calibri"/>
                <a:ea typeface="Calibri"/>
                <a:cs typeface="Calibri"/>
                <a:sym typeface="Calibri"/>
              </a:rPr>
              <a:t> </a:t>
            </a:r>
            <a:r>
              <a:rPr lang="de-DE" sz="1200">
                <a:solidFill>
                  <a:srgbClr val="666666"/>
                </a:solidFill>
                <a:latin typeface="Calibri"/>
                <a:ea typeface="Calibri"/>
                <a:cs typeface="Calibri"/>
                <a:sym typeface="Calibri"/>
              </a:rPr>
              <a:t>KioCafe</a:t>
            </a:r>
            <a:r>
              <a:rPr lang="de-DE">
                <a:solidFill>
                  <a:srgbClr val="666666"/>
                </a:solidFill>
                <a:latin typeface="Calibri"/>
                <a:ea typeface="Calibri"/>
                <a:cs typeface="Calibri"/>
                <a:sym typeface="Calibri"/>
              </a:rPr>
              <a:t> </a:t>
            </a:r>
          </a:p>
          <a:p>
            <a:pPr marL="0" marR="0" lvl="0" indent="0" algn="l" rtl="0">
              <a:spcBef>
                <a:spcPts val="0"/>
              </a:spcBef>
              <a:buNone/>
            </a:pPr>
            <a:endParaRPr b="1">
              <a:latin typeface="Calibri"/>
              <a:ea typeface="Calibri"/>
              <a:cs typeface="Calibri"/>
              <a:sym typeface="Calibri"/>
            </a:endParaRPr>
          </a:p>
          <a:p>
            <a:pPr marL="0" marR="0" lvl="0" indent="0" algn="l" rtl="0">
              <a:spcBef>
                <a:spcPts val="0"/>
              </a:spcBef>
              <a:buNone/>
            </a:pPr>
            <a:endParaRPr b="1">
              <a:latin typeface="Calibri"/>
              <a:ea typeface="Calibri"/>
              <a:cs typeface="Calibri"/>
              <a:sym typeface="Calibri"/>
            </a:endParaRPr>
          </a:p>
          <a:p>
            <a:pPr marL="0" marR="0" lvl="0" indent="0" algn="l" rtl="0">
              <a:spcBef>
                <a:spcPts val="0"/>
              </a:spcBef>
              <a:buNone/>
            </a:pPr>
            <a:endParaRPr b="1">
              <a:latin typeface="Calibri"/>
              <a:ea typeface="Calibri"/>
              <a:cs typeface="Calibri"/>
              <a:sym typeface="Calibri"/>
            </a:endParaRPr>
          </a:p>
          <a:p>
            <a:pPr marL="0" marR="0" lvl="0" indent="0" algn="l" rtl="0">
              <a:spcBef>
                <a:spcPts val="0"/>
              </a:spcBef>
              <a:buNone/>
            </a:pPr>
            <a:endParaRPr>
              <a:latin typeface="Calibri"/>
              <a:ea typeface="Calibri"/>
              <a:cs typeface="Calibri"/>
              <a:sym typeface="Calibri"/>
            </a:endParaRPr>
          </a:p>
        </p:txBody>
      </p:sp>
      <p:sp>
        <p:nvSpPr>
          <p:cNvPr id="196" name="Shape 196"/>
          <p:cNvSpPr txBox="1"/>
          <p:nvPr/>
        </p:nvSpPr>
        <p:spPr>
          <a:xfrm>
            <a:off x="3160547" y="6476557"/>
            <a:ext cx="3002099" cy="2768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200" b="0" i="0" u="none" strike="noStrike" cap="none" baseline="0">
                <a:solidFill>
                  <a:srgbClr val="7F7F7F"/>
                </a:solidFill>
                <a:latin typeface="Calibri"/>
                <a:ea typeface="Calibri"/>
                <a:cs typeface="Calibri"/>
                <a:sym typeface="Calibri"/>
              </a:rPr>
              <a:t>Victoria Sidhu, Tania </a:t>
            </a:r>
            <a:r>
              <a:rPr lang="de-DE" sz="1200">
                <a:solidFill>
                  <a:srgbClr val="7F7F7F"/>
                </a:solidFill>
                <a:latin typeface="Calibri"/>
                <a:ea typeface="Calibri"/>
                <a:cs typeface="Calibri"/>
                <a:sym typeface="Calibri"/>
              </a:rPr>
              <a:t>Ortiz </a:t>
            </a:r>
            <a:r>
              <a:rPr lang="de-DE" sz="1200" b="0" i="0" u="none" strike="noStrike" cap="none" baseline="0">
                <a:solidFill>
                  <a:srgbClr val="7F7F7F"/>
                </a:solidFill>
                <a:latin typeface="Calibri"/>
                <a:ea typeface="Calibri"/>
                <a:cs typeface="Calibri"/>
                <a:sym typeface="Calibri"/>
              </a:rPr>
              <a:t> &amp; Lisa Kuhn</a:t>
            </a:r>
          </a:p>
        </p:txBody>
      </p:sp>
      <p:pic>
        <p:nvPicPr>
          <p:cNvPr id="197" name="Shape 19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87978" y="4188275"/>
            <a:ext cx="3603096" cy="2090400"/>
          </a:xfrm>
          <a:prstGeom prst="rect">
            <a:avLst/>
          </a:prstGeom>
          <a:noFill/>
          <a:ln>
            <a:noFill/>
          </a:ln>
        </p:spPr>
      </p:pic>
      <p:sp>
        <p:nvSpPr>
          <p:cNvPr id="198" name="Shape 198"/>
          <p:cNvSpPr txBox="1"/>
          <p:nvPr/>
        </p:nvSpPr>
        <p:spPr>
          <a:xfrm>
            <a:off x="6162650" y="5750675"/>
            <a:ext cx="2634000" cy="276899"/>
          </a:xfrm>
          <a:prstGeom prst="rect">
            <a:avLst/>
          </a:prstGeom>
          <a:solidFill>
            <a:srgbClr val="FFFFFF"/>
          </a:solidFill>
          <a:ln>
            <a:noFill/>
          </a:ln>
        </p:spPr>
        <p:txBody>
          <a:bodyPr lIns="91425" tIns="91425" rIns="91425" bIns="91425" anchor="t" anchorCtr="0">
            <a:noAutofit/>
          </a:bodyPr>
          <a:lstStyle/>
          <a:p>
            <a:pPr lvl="0" rtl="0">
              <a:spcBef>
                <a:spcPts val="0"/>
              </a:spcBef>
              <a:buClr>
                <a:schemeClr val="dk1"/>
              </a:buClr>
              <a:buSzPct val="25000"/>
              <a:buFont typeface="Arial"/>
              <a:buNone/>
            </a:pPr>
            <a:r>
              <a:rPr lang="de-DE" sz="800" i="1">
                <a:solidFill>
                  <a:srgbClr val="555555"/>
                </a:solidFill>
              </a:rPr>
              <a:t>Samsung Interagted SmartRoom Technology</a:t>
            </a:r>
          </a:p>
        </p:txBody>
      </p:sp>
      <p:sp>
        <p:nvSpPr>
          <p:cNvPr id="199" name="Shape 199"/>
          <p:cNvSpPr/>
          <p:nvPr/>
        </p:nvSpPr>
        <p:spPr>
          <a:xfrm>
            <a:off x="745975" y="4112075"/>
            <a:ext cx="4059299" cy="2090399"/>
          </a:xfrm>
          <a:prstGeom prst="parallelogram">
            <a:avLst>
              <a:gd name="adj" fmla="val 0"/>
            </a:avLst>
          </a:prstGeom>
          <a:noFill/>
          <a:ln>
            <a:noFill/>
          </a:ln>
        </p:spPr>
        <p:txBody>
          <a:bodyPr lIns="91425" tIns="45700" rIns="91425" bIns="45700" anchor="t" anchorCtr="0">
            <a:noAutofit/>
          </a:bodyPr>
          <a:lstStyle/>
          <a:p>
            <a:pPr marL="0" marR="0" lvl="0" indent="0" algn="l" rtl="0">
              <a:spcBef>
                <a:spcPts val="0"/>
              </a:spcBef>
              <a:buNone/>
            </a:pPr>
            <a:r>
              <a:rPr lang="de-DE" b="1">
                <a:latin typeface="Calibri"/>
                <a:ea typeface="Calibri"/>
                <a:cs typeface="Calibri"/>
                <a:sym typeface="Calibri"/>
              </a:rPr>
              <a:t>Visual Concierge</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Tablet replaces the phone / facetime calls to the reception </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Room service</a:t>
            </a:r>
          </a:p>
          <a:p>
            <a:pPr marL="457200" marR="0" lvl="0" indent="-228600" algn="l" rtl="0">
              <a:spcBef>
                <a:spcPts val="0"/>
              </a:spcBef>
              <a:buClr>
                <a:srgbClr val="666666"/>
              </a:buClr>
              <a:buFont typeface="Calibri"/>
              <a:buChar char="●"/>
            </a:pPr>
            <a:r>
              <a:rPr lang="de-DE">
                <a:solidFill>
                  <a:srgbClr val="666666"/>
                </a:solidFill>
                <a:latin typeface="Calibri"/>
                <a:ea typeface="Calibri"/>
                <a:cs typeface="Calibri"/>
                <a:sym typeface="Calibri"/>
              </a:rPr>
              <a:t>Connection to live/human receptionist via video</a:t>
            </a:r>
          </a:p>
          <a:p>
            <a:pPr marR="0" lvl="0" algn="l" rtl="0">
              <a:spcBef>
                <a:spcPts val="0"/>
              </a:spcBef>
              <a:buNone/>
            </a:pPr>
            <a:endParaRPr sz="1000">
              <a:latin typeface="Calibri"/>
              <a:ea typeface="Calibri"/>
              <a:cs typeface="Calibri"/>
              <a:sym typeface="Calibri"/>
            </a:endParaRPr>
          </a:p>
          <a:p>
            <a:pPr marL="0" marR="0" lvl="0" indent="0" algn="l" rtl="0">
              <a:spcBef>
                <a:spcPts val="0"/>
              </a:spcBef>
              <a:buNone/>
            </a:pPr>
            <a:r>
              <a:rPr lang="de-DE" b="1">
                <a:latin typeface="Calibri"/>
                <a:ea typeface="Calibri"/>
                <a:cs typeface="Calibri"/>
                <a:sym typeface="Calibri"/>
              </a:rPr>
              <a:t>Example:</a:t>
            </a:r>
            <a:r>
              <a:rPr lang="de-DE">
                <a:latin typeface="Calibri"/>
                <a:ea typeface="Calibri"/>
                <a:cs typeface="Calibri"/>
                <a:sym typeface="Calibri"/>
              </a:rPr>
              <a:t> </a:t>
            </a:r>
            <a:r>
              <a:rPr lang="de-DE" i="1">
                <a:solidFill>
                  <a:srgbClr val="555555"/>
                </a:solidFill>
                <a:latin typeface="Calibri"/>
                <a:ea typeface="Calibri"/>
                <a:cs typeface="Calibri"/>
                <a:sym typeface="Calibri"/>
              </a:rPr>
              <a:t>Radisson iConcierge app, NH Hotels, citizenM hotel</a:t>
            </a:r>
          </a:p>
          <a:p>
            <a:pPr lvl="0" rtl="0">
              <a:spcBef>
                <a:spcPts val="0"/>
              </a:spcBef>
              <a:spcAft>
                <a:spcPts val="2000"/>
              </a:spcAft>
              <a:buClr>
                <a:schemeClr val="dk1"/>
              </a:buClr>
              <a:buFont typeface="Arial"/>
              <a:buNone/>
            </a:pPr>
            <a:endParaRPr sz="1200" i="1">
              <a:solidFill>
                <a:srgbClr val="555555"/>
              </a:solidFill>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1515</Words>
  <Application>Microsoft Office PowerPoint</Application>
  <PresentationFormat>On-screen Show (4:3)</PresentationFormat>
  <Paragraphs>213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Noto Symbol</vt:lpstr>
      <vt:lpstr>Proxima Nova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GOETHALS Frank</dc:creator>
  <cp:lastModifiedBy>GOETHALS Frank</cp:lastModifiedBy>
  <cp:revision>2</cp:revision>
  <dcterms:modified xsi:type="dcterms:W3CDTF">2015-11-10T19:49:28Z</dcterms:modified>
</cp:coreProperties>
</file>