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14"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Lst>
  <p:notesMasterIdLst>
    <p:notesMasterId r:id="rId61"/>
  </p:notesMasterIdLst>
  <p:sldIdLst>
    <p:sldId id="256" r:id="rId15"/>
    <p:sldId id="257" r:id="rId16"/>
    <p:sldId id="258" r:id="rId17"/>
    <p:sldId id="259" r:id="rId18"/>
    <p:sldId id="260" r:id="rId19"/>
    <p:sldId id="261" r:id="rId20"/>
    <p:sldId id="262" r:id="rId21"/>
    <p:sldId id="263" r:id="rId22"/>
    <p:sldId id="274" r:id="rId23"/>
    <p:sldId id="275" r:id="rId24"/>
    <p:sldId id="276" r:id="rId25"/>
    <p:sldId id="277" r:id="rId26"/>
    <p:sldId id="279" r:id="rId27"/>
    <p:sldId id="280" r:id="rId28"/>
    <p:sldId id="282" r:id="rId29"/>
    <p:sldId id="283" r:id="rId30"/>
    <p:sldId id="284" r:id="rId31"/>
    <p:sldId id="285" r:id="rId32"/>
    <p:sldId id="286" r:id="rId33"/>
    <p:sldId id="288" r:id="rId34"/>
    <p:sldId id="289"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60080-57BC-4115-B42C-6A4514DA7468}" type="datetimeFigureOut">
              <a:rPr lang="en-GB" smtClean="0"/>
              <a:t>28/11/2016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02B67-B2CD-41BB-9445-4D944BA98454}" type="slidenum">
              <a:rPr lang="en-GB" smtClean="0"/>
              <a:t>‹#›</a:t>
            </a:fld>
            <a:endParaRPr lang="en-GB"/>
          </a:p>
        </p:txBody>
      </p:sp>
    </p:spTree>
    <p:extLst>
      <p:ext uri="{BB962C8B-B14F-4D97-AF65-F5344CB8AC3E}">
        <p14:creationId xmlns:p14="http://schemas.microsoft.com/office/powerpoint/2010/main" val="144892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Last day of class: 5 minutes per student to present:</a:t>
            </a:r>
          </a:p>
          <a:p>
            <a:r>
              <a:rPr lang="en-GB" sz="1200" b="0" i="0" u="none" strike="noStrike" kern="1200" baseline="0" dirty="0" smtClean="0">
                <a:solidFill>
                  <a:schemeClr val="tx1"/>
                </a:solidFill>
                <a:latin typeface="+mn-lt"/>
                <a:ea typeface="+mn-ea"/>
                <a:cs typeface="+mn-cs"/>
              </a:rPr>
              <a:t>- Problems/opportunities companies in the industry are confronted with.</a:t>
            </a:r>
          </a:p>
          <a:p>
            <a:r>
              <a:rPr lang="en-GB" sz="1200" b="0" i="0" u="none" strike="noStrike" kern="1200" baseline="0" dirty="0" smtClean="0">
                <a:solidFill>
                  <a:schemeClr val="tx1"/>
                </a:solidFill>
                <a:latin typeface="+mn-lt"/>
                <a:ea typeface="+mn-ea"/>
                <a:cs typeface="+mn-cs"/>
              </a:rPr>
              <a:t>- What technologies are used to resolve the problems?</a:t>
            </a:r>
          </a:p>
          <a:p>
            <a:r>
              <a:rPr lang="en-GB" sz="1200" b="0" i="0" u="none" strike="noStrike" kern="1200" baseline="0" dirty="0" smtClean="0">
                <a:solidFill>
                  <a:schemeClr val="tx1"/>
                </a:solidFill>
                <a:latin typeface="+mn-lt"/>
                <a:ea typeface="+mn-ea"/>
                <a:cs typeface="+mn-cs"/>
              </a:rPr>
              <a:t>- What functionality the technology offers?</a:t>
            </a:r>
          </a:p>
          <a:p>
            <a:r>
              <a:rPr lang="en-GB" sz="1200" b="0" i="0" u="none" strike="noStrike" kern="1200" baseline="0" dirty="0" smtClean="0">
                <a:solidFill>
                  <a:schemeClr val="tx1"/>
                </a:solidFill>
                <a:latin typeface="+mn-lt"/>
                <a:ea typeface="+mn-ea"/>
                <a:cs typeface="+mn-cs"/>
              </a:rPr>
              <a:t>- What </a:t>
            </a:r>
            <a:r>
              <a:rPr lang="en-GB" sz="1200" b="1" i="0" u="none" strike="noStrike" kern="1200" baseline="0" dirty="0" smtClean="0">
                <a:solidFill>
                  <a:schemeClr val="tx1"/>
                </a:solidFill>
                <a:latin typeface="+mn-lt"/>
                <a:ea typeface="+mn-ea"/>
                <a:cs typeface="+mn-cs"/>
              </a:rPr>
              <a:t>TRIZ trends </a:t>
            </a:r>
            <a:r>
              <a:rPr lang="en-GB" sz="1200" b="0" i="0" u="none" strike="noStrike" kern="1200" baseline="0" dirty="0" smtClean="0">
                <a:solidFill>
                  <a:schemeClr val="tx1"/>
                </a:solidFill>
                <a:latin typeface="+mn-lt"/>
                <a:ea typeface="+mn-ea"/>
                <a:cs typeface="+mn-cs"/>
              </a:rPr>
              <a:t>are behind it? (Put on slide! Discuss very short.)</a:t>
            </a:r>
            <a:endParaRPr lang="en-GB" dirty="0"/>
          </a:p>
        </p:txBody>
      </p:sp>
      <p:sp>
        <p:nvSpPr>
          <p:cNvPr id="4" name="Slide Number Placeholder 3"/>
          <p:cNvSpPr>
            <a:spLocks noGrp="1"/>
          </p:cNvSpPr>
          <p:nvPr>
            <p:ph type="sldNum" sz="quarter" idx="10"/>
          </p:nvPr>
        </p:nvSpPr>
        <p:spPr/>
        <p:txBody>
          <a:bodyPr/>
          <a:lstStyle/>
          <a:p>
            <a:fld id="{A6225BC3-A109-4E2F-8F41-858E0A281E8B}"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841991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effectLst/>
              </a:rPr>
              <a:t>Signia</a:t>
            </a:r>
            <a:r>
              <a:rPr lang="en-GB" dirty="0" smtClean="0">
                <a:effectLst/>
              </a:rPr>
              <a:t> </a:t>
            </a:r>
            <a:r>
              <a:rPr lang="en-GB" dirty="0" err="1" smtClean="0">
                <a:effectLst/>
              </a:rPr>
              <a:t>TeleCare</a:t>
            </a:r>
            <a:r>
              <a:rPr lang="en-GB" dirty="0" smtClean="0">
                <a:effectLst/>
              </a:rPr>
              <a:t> is a revolutionary application designed and built by Hearing Care Professionals to help you set a new standard of care.</a:t>
            </a:r>
          </a:p>
          <a:p>
            <a:r>
              <a:rPr lang="en-GB" dirty="0" smtClean="0">
                <a:effectLst/>
              </a:rPr>
              <a:t>From your computer to your customer’s smartphone – </a:t>
            </a:r>
            <a:r>
              <a:rPr lang="en-GB" dirty="0" err="1" smtClean="0">
                <a:effectLst/>
              </a:rPr>
              <a:t>TeleCare</a:t>
            </a:r>
            <a:r>
              <a:rPr lang="en-GB" dirty="0" smtClean="0">
                <a:effectLst/>
              </a:rPr>
              <a:t> offers you a whole new way to be closer to customers than ever before. Wherever your customers may be.</a:t>
            </a:r>
          </a:p>
          <a:p>
            <a:r>
              <a:rPr lang="en-GB" dirty="0" smtClean="0">
                <a:effectLst/>
              </a:rPr>
              <a:t>Using an intuitive smartphone app for hearing aid wearers and an easy-to-use professional portal, </a:t>
            </a:r>
            <a:r>
              <a:rPr lang="en-GB" dirty="0" err="1" smtClean="0">
                <a:effectLst/>
              </a:rPr>
              <a:t>TeleCare</a:t>
            </a:r>
            <a:r>
              <a:rPr lang="en-GB" dirty="0" smtClean="0">
                <a:effectLst/>
              </a:rPr>
              <a:t> delivers the future of hearing health care to you. It enables you to achieve a new level of success and growth in your business based on higher quality of service, efficient </a:t>
            </a:r>
            <a:r>
              <a:rPr lang="en-GB" dirty="0" err="1" smtClean="0">
                <a:effectLst/>
              </a:rPr>
              <a:t>trialing</a:t>
            </a:r>
            <a:r>
              <a:rPr lang="en-GB" dirty="0" smtClean="0">
                <a:effectLst/>
              </a:rPr>
              <a:t> and happier customers.</a:t>
            </a:r>
          </a:p>
          <a:p>
            <a:endParaRPr lang="en-GB" dirty="0"/>
          </a:p>
        </p:txBody>
      </p:sp>
      <p:sp>
        <p:nvSpPr>
          <p:cNvPr id="4" name="Slide Number Placeholder 3"/>
          <p:cNvSpPr>
            <a:spLocks noGrp="1"/>
          </p:cNvSpPr>
          <p:nvPr>
            <p:ph type="sldNum" sz="quarter" idx="10"/>
          </p:nvPr>
        </p:nvSpPr>
        <p:spPr/>
        <p:txBody>
          <a:bodyPr/>
          <a:lstStyle/>
          <a:p>
            <a:fld id="{A6225BC3-A109-4E2F-8F41-858E0A281E8B}"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22548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As</a:t>
            </a:r>
            <a:r>
              <a:rPr lang="en-ZA" baseline="0" dirty="0" smtClean="0"/>
              <a:t> discussed previously we are limited on because we have not developed organs to sense specific stimuli </a:t>
            </a:r>
          </a:p>
          <a:p>
            <a:r>
              <a:rPr lang="en-ZA" baseline="0" dirty="0" smtClean="0"/>
              <a:t>Not just perceiving why not interacting?</a:t>
            </a:r>
          </a:p>
          <a:p>
            <a:r>
              <a:rPr lang="en-ZA" baseline="0" dirty="0" smtClean="0"/>
              <a:t>Why not have additional limbs to interact with the world around us?</a:t>
            </a:r>
          </a:p>
          <a:p>
            <a:r>
              <a:rPr lang="en-ZA" baseline="0" dirty="0" smtClean="0"/>
              <a:t>That is for us who are able bodied but it means so much for those who are fully paralyzed with the addition of our next technology.</a:t>
            </a:r>
          </a:p>
          <a:p>
            <a:r>
              <a:rPr lang="en-ZA" baseline="0" dirty="0" smtClean="0"/>
              <a:t>But now we move onto our next innovation how to control this system because implants can seem excessive for a bit of extra functionality. </a:t>
            </a:r>
          </a:p>
          <a:p>
            <a:endParaRPr lang="en-ZA" dirty="0" smtClean="0"/>
          </a:p>
          <a:p>
            <a:r>
              <a:rPr lang="en-ZA" dirty="0" smtClean="0"/>
              <a:t>8000 people a year</a:t>
            </a:r>
          </a:p>
          <a:p>
            <a:r>
              <a:rPr lang="en-ZA" dirty="0" smtClean="0"/>
              <a:t>121000</a:t>
            </a:r>
            <a:r>
              <a:rPr lang="en-ZA" baseline="0" dirty="0" smtClean="0"/>
              <a:t> people on the waiting list</a:t>
            </a:r>
            <a:endParaRPr lang="en-ZA" dirty="0"/>
          </a:p>
        </p:txBody>
      </p:sp>
      <p:sp>
        <p:nvSpPr>
          <p:cNvPr id="4" name="Slide Number Placeholder 3"/>
          <p:cNvSpPr>
            <a:spLocks noGrp="1"/>
          </p:cNvSpPr>
          <p:nvPr>
            <p:ph type="sldNum" sz="quarter" idx="10"/>
          </p:nvPr>
        </p:nvSpPr>
        <p:spPr/>
        <p:txBody>
          <a:bodyPr/>
          <a:lstStyle/>
          <a:p>
            <a:fld id="{3F8A4E75-144F-471E-AA29-1C6AEBDE4143}" type="slidenum">
              <a:rPr lang="en-ZA" smtClean="0">
                <a:solidFill>
                  <a:prstClr val="black"/>
                </a:solidFill>
              </a:rPr>
              <a:pPr/>
              <a:t>35</a:t>
            </a:fld>
            <a:endParaRPr lang="en-ZA">
              <a:solidFill>
                <a:prstClr val="black"/>
              </a:solidFill>
            </a:endParaRPr>
          </a:p>
        </p:txBody>
      </p:sp>
    </p:spTree>
    <p:extLst>
      <p:ext uri="{BB962C8B-B14F-4D97-AF65-F5344CB8AC3E}">
        <p14:creationId xmlns:p14="http://schemas.microsoft.com/office/powerpoint/2010/main" val="164180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smtClean="0"/>
              <a:t>Dynamization</a:t>
            </a:r>
            <a:r>
              <a:rPr lang="en-ZA" baseline="0" dirty="0" smtClean="0"/>
              <a:t> </a:t>
            </a:r>
            <a:r>
              <a:rPr lang="en-ZA" dirty="0" smtClean="0"/>
              <a:t>Might be a kit at a car crash that immediately begins to print</a:t>
            </a:r>
            <a:r>
              <a:rPr lang="en-ZA" baseline="0" dirty="0" smtClean="0"/>
              <a:t> organs as soon as it gets provided with the instruction to</a:t>
            </a:r>
          </a:p>
          <a:p>
            <a:endParaRPr lang="en-ZA" dirty="0"/>
          </a:p>
        </p:txBody>
      </p:sp>
      <p:sp>
        <p:nvSpPr>
          <p:cNvPr id="4" name="Slide Number Placeholder 3"/>
          <p:cNvSpPr>
            <a:spLocks noGrp="1"/>
          </p:cNvSpPr>
          <p:nvPr>
            <p:ph type="sldNum" sz="quarter" idx="10"/>
          </p:nvPr>
        </p:nvSpPr>
        <p:spPr/>
        <p:txBody>
          <a:bodyPr/>
          <a:lstStyle/>
          <a:p>
            <a:fld id="{3F8A4E75-144F-471E-AA29-1C6AEBDE4143}" type="slidenum">
              <a:rPr lang="en-ZA" smtClean="0">
                <a:solidFill>
                  <a:prstClr val="black"/>
                </a:solidFill>
              </a:rPr>
              <a:pPr/>
              <a:t>36</a:t>
            </a:fld>
            <a:endParaRPr lang="en-ZA">
              <a:solidFill>
                <a:prstClr val="black"/>
              </a:solidFill>
            </a:endParaRPr>
          </a:p>
        </p:txBody>
      </p:sp>
    </p:spTree>
    <p:extLst>
      <p:ext uri="{BB962C8B-B14F-4D97-AF65-F5344CB8AC3E}">
        <p14:creationId xmlns:p14="http://schemas.microsoft.com/office/powerpoint/2010/main" val="291481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Hackers are the</a:t>
            </a:r>
            <a:r>
              <a:rPr lang="en-ZA" baseline="0" dirty="0" smtClean="0"/>
              <a:t> future</a:t>
            </a:r>
            <a:endParaRPr lang="en-Z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With dropping prices in advanced brain interface hackers and those people who truly push the envelope of what we do with technology will expand immensely. In conjunction with the advances in bionics the idea of paralysis may be a thing of the past.</a:t>
            </a:r>
          </a:p>
          <a:p>
            <a:endParaRPr lang="en-ZA" dirty="0" smtClean="0"/>
          </a:p>
          <a:p>
            <a:r>
              <a:rPr lang="en-ZA" dirty="0" smtClean="0"/>
              <a:t>Trends</a:t>
            </a:r>
            <a:r>
              <a:rPr lang="en-ZA" baseline="0" dirty="0" smtClean="0"/>
              <a:t> </a:t>
            </a:r>
          </a:p>
          <a:p>
            <a:r>
              <a:rPr lang="en-ZA" baseline="0" dirty="0" smtClean="0"/>
              <a:t>Transparency </a:t>
            </a:r>
          </a:p>
          <a:p>
            <a:r>
              <a:rPr lang="en-ZA" baseline="0" dirty="0" smtClean="0"/>
              <a:t>Simplicity </a:t>
            </a:r>
          </a:p>
          <a:p>
            <a:endParaRPr lang="en-ZA" dirty="0"/>
          </a:p>
        </p:txBody>
      </p:sp>
      <p:sp>
        <p:nvSpPr>
          <p:cNvPr id="4" name="Slide Number Placeholder 3"/>
          <p:cNvSpPr>
            <a:spLocks noGrp="1"/>
          </p:cNvSpPr>
          <p:nvPr>
            <p:ph type="sldNum" sz="quarter" idx="10"/>
          </p:nvPr>
        </p:nvSpPr>
        <p:spPr/>
        <p:txBody>
          <a:bodyPr/>
          <a:lstStyle/>
          <a:p>
            <a:fld id="{3F8A4E75-144F-471E-AA29-1C6AEBDE4143}" type="slidenum">
              <a:rPr lang="en-ZA" smtClean="0">
                <a:solidFill>
                  <a:prstClr val="black"/>
                </a:solidFill>
              </a:rPr>
              <a:pPr/>
              <a:t>37</a:t>
            </a:fld>
            <a:endParaRPr lang="en-ZA">
              <a:solidFill>
                <a:prstClr val="black"/>
              </a:solidFill>
            </a:endParaRPr>
          </a:p>
        </p:txBody>
      </p:sp>
    </p:spTree>
    <p:extLst>
      <p:ext uri="{BB962C8B-B14F-4D97-AF65-F5344CB8AC3E}">
        <p14:creationId xmlns:p14="http://schemas.microsoft.com/office/powerpoint/2010/main" val="3509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9D42E3A-C0BB-8249-8C87-4E21EEDF4771}" type="datetimeFigureOut">
              <a:rPr lang="en-US" smtClean="0">
                <a:solidFill>
                  <a:srgbClr val="FFFFFF">
                    <a:alpha val="70000"/>
                  </a:srgbClr>
                </a:solidFill>
              </a:rPr>
              <a:pPr/>
              <a:t>11/28/2016</a:t>
            </a:fld>
            <a:endParaRPr lang="en-US">
              <a:solidFill>
                <a:srgbClr val="FFFFFF">
                  <a:alpha val="70000"/>
                </a:srgbClr>
              </a:solidFill>
            </a:endParaRPr>
          </a:p>
        </p:txBody>
      </p:sp>
      <p:sp>
        <p:nvSpPr>
          <p:cNvPr id="8" name="Footer Placeholder 7"/>
          <p:cNvSpPr>
            <a:spLocks noGrp="1"/>
          </p:cNvSpPr>
          <p:nvPr>
            <p:ph type="ftr" sz="quarter" idx="11"/>
          </p:nvPr>
        </p:nvSpPr>
        <p:spPr/>
        <p:txBody>
          <a:bodyPr/>
          <a:lstStyle/>
          <a:p>
            <a:endParaRPr lang="en-US">
              <a:solidFill>
                <a:srgbClr val="FFFFFF">
                  <a:alpha val="70000"/>
                </a:srgbClr>
              </a:solidFill>
            </a:endParaRPr>
          </a:p>
        </p:txBody>
      </p:sp>
      <p:sp>
        <p:nvSpPr>
          <p:cNvPr id="9" name="Slide Number Placeholder 8"/>
          <p:cNvSpPr>
            <a:spLocks noGrp="1"/>
          </p:cNvSpPr>
          <p:nvPr>
            <p:ph type="sldNum" sz="quarter" idx="12"/>
          </p:nvPr>
        </p:nvSpPr>
        <p:spPr/>
        <p:txBody>
          <a:bodyPr/>
          <a:lstStyle/>
          <a:p>
            <a:fld id="{F76EEBEE-0405-3C46-92ED-3BF136B47CFA}" type="slidenum">
              <a:rPr lang="en-US" smtClean="0"/>
              <a:pPr/>
              <a:t>‹#›</a:t>
            </a:fld>
            <a:endParaRPr lang="en-US"/>
          </a:p>
        </p:txBody>
      </p:sp>
    </p:spTree>
    <p:extLst>
      <p:ext uri="{BB962C8B-B14F-4D97-AF65-F5344CB8AC3E}">
        <p14:creationId xmlns:p14="http://schemas.microsoft.com/office/powerpoint/2010/main" val="38342674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D42E3A-C0BB-8249-8C87-4E21EEDF4771}" type="datetimeFigureOut">
              <a:rPr lang="en-US" smtClean="0">
                <a:solidFill>
                  <a:srgbClr val="000000">
                    <a:alpha val="70000"/>
                  </a:srgbClr>
                </a:solidFill>
              </a:rPr>
              <a:pPr/>
              <a:t>11/28/2016</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a:solidFill>
                <a:srgbClr val="000000">
                  <a:alpha val="70000"/>
                </a:srgbClr>
              </a:solidFill>
            </a:endParaRPr>
          </a:p>
        </p:txBody>
      </p:sp>
      <p:sp>
        <p:nvSpPr>
          <p:cNvPr id="6" name="Slide Number Placeholder 5"/>
          <p:cNvSpPr>
            <a:spLocks noGrp="1"/>
          </p:cNvSpPr>
          <p:nvPr>
            <p:ph type="sldNum" sz="quarter" idx="12"/>
          </p:nvPr>
        </p:nvSpPr>
        <p:spPr/>
        <p:txBody>
          <a:bodyPr/>
          <a:lstStyle/>
          <a:p>
            <a:fld id="{F76EEBEE-0405-3C46-92ED-3BF136B47CFA}" type="slidenum">
              <a:rPr lang="en-US" smtClean="0"/>
              <a:pPr/>
              <a:t>‹#›</a:t>
            </a:fld>
            <a:endParaRPr lang="en-US"/>
          </a:p>
        </p:txBody>
      </p:sp>
    </p:spTree>
    <p:extLst>
      <p:ext uri="{BB962C8B-B14F-4D97-AF65-F5344CB8AC3E}">
        <p14:creationId xmlns:p14="http://schemas.microsoft.com/office/powerpoint/2010/main" val="39339208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762544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820290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515903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629057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636030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958632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614671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864327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056112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6788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D42E3A-C0BB-8249-8C87-4E21EEDF4771}" type="datetimeFigureOut">
              <a:rPr lang="en-US" smtClean="0">
                <a:solidFill>
                  <a:srgbClr val="000000">
                    <a:alpha val="70000"/>
                  </a:srgbClr>
                </a:solidFill>
              </a:rPr>
              <a:pPr/>
              <a:t>11/28/2016</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a:solidFill>
                <a:srgbClr val="000000">
                  <a:alpha val="70000"/>
                </a:srgbClr>
              </a:solidFill>
            </a:endParaRPr>
          </a:p>
        </p:txBody>
      </p:sp>
      <p:sp>
        <p:nvSpPr>
          <p:cNvPr id="6" name="Slide Number Placeholder 5"/>
          <p:cNvSpPr>
            <a:spLocks noGrp="1"/>
          </p:cNvSpPr>
          <p:nvPr>
            <p:ph type="sldNum" sz="quarter" idx="12"/>
          </p:nvPr>
        </p:nvSpPr>
        <p:spPr/>
        <p:txBody>
          <a:bodyPr/>
          <a:lstStyle/>
          <a:p>
            <a:fld id="{F76EEBEE-0405-3C46-92ED-3BF136B47CFA}" type="slidenum">
              <a:rPr lang="en-US" smtClean="0"/>
              <a:pPr/>
              <a:t>‹#›</a:t>
            </a:fld>
            <a:endParaRPr lang="en-US"/>
          </a:p>
        </p:txBody>
      </p:sp>
    </p:spTree>
    <p:extLst>
      <p:ext uri="{BB962C8B-B14F-4D97-AF65-F5344CB8AC3E}">
        <p14:creationId xmlns:p14="http://schemas.microsoft.com/office/powerpoint/2010/main" val="41721196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943340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555772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275841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079851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911399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608484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908327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8651659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908355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4267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CB3AF9D-FFB4-473D-BFE4-B8226F123D73}" type="datetimeFigureOut">
              <a:rPr lang="en-ZA" smtClean="0">
                <a:solidFill>
                  <a:srgbClr val="53AE6E">
                    <a:lumMod val="50000"/>
                  </a:srgbClr>
                </a:solidFill>
              </a:rPr>
              <a:pPr/>
              <a:t>2016/11/28</a:t>
            </a:fld>
            <a:endParaRPr lang="en-ZA">
              <a:solidFill>
                <a:srgbClr val="53AE6E">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ZA">
              <a:solidFill>
                <a:srgbClr val="53AE6E">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C7E917F-569A-4E5D-9B98-D4ADF8F4D57D}" type="slidenum">
              <a:rPr lang="en-ZA" smtClean="0">
                <a:solidFill>
                  <a:srgbClr val="53AE6E">
                    <a:lumMod val="50000"/>
                  </a:srgbClr>
                </a:solidFill>
              </a:rPr>
              <a:pPr/>
              <a:t>‹#›</a:t>
            </a:fld>
            <a:endParaRPr lang="en-ZA">
              <a:solidFill>
                <a:srgbClr val="53AE6E">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78026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282747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310860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849062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75381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932920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399712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131641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43770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454502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67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B3AF9D-FFB4-473D-BFE4-B8226F123D73}" type="datetimeFigureOut">
              <a:rPr lang="en-ZA" smtClean="0">
                <a:solidFill>
                  <a:prstClr val="black">
                    <a:lumMod val="65000"/>
                    <a:lumOff val="35000"/>
                  </a:prstClr>
                </a:solidFill>
              </a:rPr>
              <a:pPr/>
              <a:t>2016/11/28</a:t>
            </a:fld>
            <a:endParaRPr lang="en-Z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Z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C7E917F-569A-4E5D-9B98-D4ADF8F4D57D}" type="slidenum">
              <a:rPr lang="en-ZA" smtClean="0">
                <a:solidFill>
                  <a:prstClr val="black">
                    <a:lumMod val="65000"/>
                    <a:lumOff val="35000"/>
                  </a:prstClr>
                </a:solidFill>
              </a:rPr>
              <a:pPr/>
              <a:t>‹#›</a:t>
            </a:fld>
            <a:endParaRPr lang="en-ZA">
              <a:solidFill>
                <a:prstClr val="black">
                  <a:lumMod val="65000"/>
                  <a:lumOff val="35000"/>
                </a:prstClr>
              </a:solidFill>
            </a:endParaRPr>
          </a:p>
        </p:txBody>
      </p:sp>
    </p:spTree>
    <p:extLst>
      <p:ext uri="{BB962C8B-B14F-4D97-AF65-F5344CB8AC3E}">
        <p14:creationId xmlns:p14="http://schemas.microsoft.com/office/powerpoint/2010/main" val="26686557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980146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990539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154251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098387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659330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705880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686347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569563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206184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33340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CB3AF9D-FFB4-473D-BFE4-B8226F123D73}" type="datetimeFigureOut">
              <a:rPr lang="en-ZA" smtClean="0">
                <a:solidFill>
                  <a:srgbClr val="F7F0DF"/>
                </a:solidFill>
              </a:rPr>
              <a:pPr/>
              <a:t>2016/11/28</a:t>
            </a:fld>
            <a:endParaRPr lang="en-ZA">
              <a:solidFill>
                <a:srgbClr val="F7F0DF"/>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ZA">
              <a:solidFill>
                <a:srgbClr val="F7F0DF"/>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C7E917F-569A-4E5D-9B98-D4ADF8F4D57D}" type="slidenum">
              <a:rPr lang="en-ZA" smtClean="0">
                <a:solidFill>
                  <a:srgbClr val="F7F0DF"/>
                </a:solidFill>
              </a:rPr>
              <a:pPr/>
              <a:t>‹#›</a:t>
            </a:fld>
            <a:endParaRPr lang="en-ZA">
              <a:solidFill>
                <a:srgbClr val="F7F0DF"/>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48973673"/>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105851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850416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112598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883495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1116913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1379019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945117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0603483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990764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22961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B3AF9D-FFB4-473D-BFE4-B8226F123D73}" type="datetimeFigureOut">
              <a:rPr lang="en-ZA" smtClean="0">
                <a:solidFill>
                  <a:prstClr val="black">
                    <a:lumMod val="65000"/>
                    <a:lumOff val="35000"/>
                  </a:prstClr>
                </a:solidFill>
              </a:rPr>
              <a:pPr/>
              <a:t>2016/11/28</a:t>
            </a:fld>
            <a:endParaRPr lang="en-ZA">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ZA">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6C7E917F-569A-4E5D-9B98-D4ADF8F4D57D}" type="slidenum">
              <a:rPr lang="en-ZA" smtClean="0">
                <a:solidFill>
                  <a:prstClr val="black">
                    <a:lumMod val="65000"/>
                    <a:lumOff val="35000"/>
                  </a:prstClr>
                </a:solidFill>
              </a:rPr>
              <a:pPr/>
              <a:t>‹#›</a:t>
            </a:fld>
            <a:endParaRPr lang="en-ZA">
              <a:solidFill>
                <a:prstClr val="black">
                  <a:lumMod val="65000"/>
                  <a:lumOff val="35000"/>
                </a:prstClr>
              </a:solidFill>
            </a:endParaRPr>
          </a:p>
        </p:txBody>
      </p:sp>
    </p:spTree>
    <p:extLst>
      <p:ext uri="{BB962C8B-B14F-4D97-AF65-F5344CB8AC3E}">
        <p14:creationId xmlns:p14="http://schemas.microsoft.com/office/powerpoint/2010/main" val="3743509065"/>
      </p:ext>
    </p:extLst>
  </p:cSld>
  <p:clrMapOvr>
    <a:masterClrMapping/>
  </p:clrMapOvr>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918543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853749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065316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389833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629209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149590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545307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022025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364511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42297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B3AF9D-FFB4-473D-BFE4-B8226F123D73}" type="datetimeFigureOut">
              <a:rPr lang="en-ZA" smtClean="0">
                <a:solidFill>
                  <a:prstClr val="black">
                    <a:lumMod val="65000"/>
                    <a:lumOff val="35000"/>
                  </a:prstClr>
                </a:solidFill>
              </a:rPr>
              <a:pPr/>
              <a:t>2016/11/28</a:t>
            </a:fld>
            <a:endParaRPr lang="en-ZA">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ZA">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6C7E917F-569A-4E5D-9B98-D4ADF8F4D57D}" type="slidenum">
              <a:rPr lang="en-ZA" smtClean="0">
                <a:solidFill>
                  <a:prstClr val="black">
                    <a:lumMod val="65000"/>
                    <a:lumOff val="35000"/>
                  </a:prstClr>
                </a:solidFill>
              </a:rPr>
              <a:pPr/>
              <a:t>‹#›</a:t>
            </a:fld>
            <a:endParaRPr lang="en-ZA">
              <a:solidFill>
                <a:prstClr val="black">
                  <a:lumMod val="65000"/>
                  <a:lumOff val="35000"/>
                </a:prstClr>
              </a:solidFill>
            </a:endParaRPr>
          </a:p>
        </p:txBody>
      </p:sp>
    </p:spTree>
    <p:extLst>
      <p:ext uri="{BB962C8B-B14F-4D97-AF65-F5344CB8AC3E}">
        <p14:creationId xmlns:p14="http://schemas.microsoft.com/office/powerpoint/2010/main" val="2297054261"/>
      </p:ext>
    </p:extLst>
  </p:cSld>
  <p:clrMapOvr>
    <a:masterClrMapping/>
  </p:clrMapOvr>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05142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899878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3370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5901273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478560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490129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54478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B3AF9D-FFB4-473D-BFE4-B8226F123D73}" type="datetimeFigureOut">
              <a:rPr lang="en-ZA" smtClean="0">
                <a:solidFill>
                  <a:prstClr val="black">
                    <a:lumMod val="65000"/>
                    <a:lumOff val="35000"/>
                  </a:prstClr>
                </a:solidFill>
              </a:rPr>
              <a:pPr/>
              <a:t>2016/11/28</a:t>
            </a:fld>
            <a:endParaRPr lang="en-ZA">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ZA">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6C7E917F-569A-4E5D-9B98-D4ADF8F4D57D}" type="slidenum">
              <a:rPr lang="en-ZA" smtClean="0">
                <a:solidFill>
                  <a:prstClr val="black">
                    <a:lumMod val="65000"/>
                    <a:lumOff val="35000"/>
                  </a:prstClr>
                </a:solidFill>
              </a:rPr>
              <a:pPr/>
              <a:t>‹#›</a:t>
            </a:fld>
            <a:endParaRPr lang="en-ZA">
              <a:solidFill>
                <a:prstClr val="black">
                  <a:lumMod val="65000"/>
                  <a:lumOff val="35000"/>
                </a:prstClr>
              </a:solidFill>
            </a:endParaRPr>
          </a:p>
        </p:txBody>
      </p:sp>
    </p:spTree>
    <p:extLst>
      <p:ext uri="{BB962C8B-B14F-4D97-AF65-F5344CB8AC3E}">
        <p14:creationId xmlns:p14="http://schemas.microsoft.com/office/powerpoint/2010/main" val="957911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3AF9D-FFB4-473D-BFE4-B8226F123D73}" type="datetimeFigureOut">
              <a:rPr lang="en-ZA" smtClean="0">
                <a:solidFill>
                  <a:prstClr val="black">
                    <a:lumMod val="65000"/>
                    <a:lumOff val="35000"/>
                  </a:prstClr>
                </a:solidFill>
              </a:rPr>
              <a:pPr/>
              <a:t>2016/11/28</a:t>
            </a:fld>
            <a:endParaRPr lang="en-ZA">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ZA">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6C7E917F-569A-4E5D-9B98-D4ADF8F4D57D}" type="slidenum">
              <a:rPr lang="en-ZA" smtClean="0">
                <a:solidFill>
                  <a:prstClr val="black">
                    <a:lumMod val="65000"/>
                    <a:lumOff val="35000"/>
                  </a:prstClr>
                </a:solidFill>
              </a:rPr>
              <a:pPr/>
              <a:t>‹#›</a:t>
            </a:fld>
            <a:endParaRPr lang="en-ZA">
              <a:solidFill>
                <a:prstClr val="black">
                  <a:lumMod val="65000"/>
                  <a:lumOff val="35000"/>
                </a:prstClr>
              </a:solidFill>
            </a:endParaRPr>
          </a:p>
        </p:txBody>
      </p:sp>
    </p:spTree>
    <p:extLst>
      <p:ext uri="{BB962C8B-B14F-4D97-AF65-F5344CB8AC3E}">
        <p14:creationId xmlns:p14="http://schemas.microsoft.com/office/powerpoint/2010/main" val="3985950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ECB3AF9D-FFB4-473D-BFE4-B8226F123D73}" type="datetimeFigureOut">
              <a:rPr lang="en-ZA" smtClean="0">
                <a:solidFill>
                  <a:prstClr val="black">
                    <a:lumMod val="65000"/>
                    <a:lumOff val="35000"/>
                  </a:prstClr>
                </a:solidFill>
              </a:rPr>
              <a:pPr/>
              <a:t>2016/11/28</a:t>
            </a:fld>
            <a:endParaRPr lang="en-ZA">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ZA">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6C7E917F-569A-4E5D-9B98-D4ADF8F4D57D}" type="slidenum">
              <a:rPr lang="en-ZA" smtClean="0">
                <a:solidFill>
                  <a:prstClr val="black">
                    <a:lumMod val="65000"/>
                    <a:lumOff val="35000"/>
                  </a:prstClr>
                </a:solidFill>
              </a:rPr>
              <a:pPr/>
              <a:t>‹#›</a:t>
            </a:fld>
            <a:endParaRPr lang="en-ZA">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104916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D42E3A-C0BB-8249-8C87-4E21EEDF4771}" type="datetimeFigureOut">
              <a:rPr lang="en-US" smtClean="0">
                <a:solidFill>
                  <a:srgbClr val="000000">
                    <a:alpha val="70000"/>
                  </a:srgbClr>
                </a:solidFill>
              </a:rPr>
              <a:pPr/>
              <a:t>11/28/2016</a:t>
            </a:fld>
            <a:endParaRPr lang="en-US">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a:solidFill>
                <a:srgbClr val="000000">
                  <a:alpha val="70000"/>
                </a:srgbClr>
              </a:solidFill>
            </a:endParaRPr>
          </a:p>
        </p:txBody>
      </p:sp>
      <p:sp>
        <p:nvSpPr>
          <p:cNvPr id="9" name="Slide Number Placeholder 8"/>
          <p:cNvSpPr>
            <a:spLocks noGrp="1"/>
          </p:cNvSpPr>
          <p:nvPr>
            <p:ph type="sldNum" sz="quarter" idx="12"/>
          </p:nvPr>
        </p:nvSpPr>
        <p:spPr/>
        <p:txBody>
          <a:bodyPr/>
          <a:lstStyle/>
          <a:p>
            <a:fld id="{F76EEBEE-0405-3C46-92ED-3BF136B47CFA}" type="slidenum">
              <a:rPr lang="en-US" smtClean="0"/>
              <a:pPr/>
              <a:t>‹#›</a:t>
            </a:fld>
            <a:endParaRPr lang="en-US"/>
          </a:p>
        </p:txBody>
      </p:sp>
    </p:spTree>
    <p:extLst>
      <p:ext uri="{BB962C8B-B14F-4D97-AF65-F5344CB8AC3E}">
        <p14:creationId xmlns:p14="http://schemas.microsoft.com/office/powerpoint/2010/main" val="3937868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ECB3AF9D-FFB4-473D-BFE4-B8226F123D73}" type="datetimeFigureOut">
              <a:rPr lang="en-ZA" smtClean="0">
                <a:solidFill>
                  <a:prstClr val="black">
                    <a:lumMod val="65000"/>
                    <a:lumOff val="35000"/>
                  </a:prstClr>
                </a:solidFill>
              </a:rPr>
              <a:pPr/>
              <a:t>2016/11/28</a:t>
            </a:fld>
            <a:endParaRPr lang="en-ZA">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ZA">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6C7E917F-569A-4E5D-9B98-D4ADF8F4D57D}" type="slidenum">
              <a:rPr lang="en-ZA" smtClean="0">
                <a:solidFill>
                  <a:prstClr val="black">
                    <a:lumMod val="65000"/>
                    <a:lumOff val="35000"/>
                  </a:prstClr>
                </a:solidFill>
              </a:rPr>
              <a:pPr/>
              <a:t>‹#›</a:t>
            </a:fld>
            <a:endParaRPr lang="en-ZA">
              <a:solidFill>
                <a:prstClr val="black">
                  <a:lumMod val="65000"/>
                  <a:lumOff val="35000"/>
                </a:prstClr>
              </a:solidFill>
            </a:endParaRPr>
          </a:p>
        </p:txBody>
      </p:sp>
    </p:spTree>
    <p:extLst>
      <p:ext uri="{BB962C8B-B14F-4D97-AF65-F5344CB8AC3E}">
        <p14:creationId xmlns:p14="http://schemas.microsoft.com/office/powerpoint/2010/main" val="200866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B3AF9D-FFB4-473D-BFE4-B8226F123D73}" type="datetimeFigureOut">
              <a:rPr lang="en-ZA" smtClean="0">
                <a:solidFill>
                  <a:prstClr val="black">
                    <a:lumMod val="65000"/>
                    <a:lumOff val="35000"/>
                  </a:prstClr>
                </a:solidFill>
              </a:rPr>
              <a:pPr/>
              <a:t>2016/11/28</a:t>
            </a:fld>
            <a:endParaRPr lang="en-Z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Z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C7E917F-569A-4E5D-9B98-D4ADF8F4D57D}" type="slidenum">
              <a:rPr lang="en-ZA" smtClean="0">
                <a:solidFill>
                  <a:prstClr val="black">
                    <a:lumMod val="65000"/>
                    <a:lumOff val="35000"/>
                  </a:prstClr>
                </a:solidFill>
              </a:rPr>
              <a:pPr/>
              <a:t>‹#›</a:t>
            </a:fld>
            <a:endParaRPr lang="en-ZA">
              <a:solidFill>
                <a:prstClr val="black">
                  <a:lumMod val="65000"/>
                  <a:lumOff val="35000"/>
                </a:prstClr>
              </a:solidFill>
            </a:endParaRPr>
          </a:p>
        </p:txBody>
      </p:sp>
    </p:spTree>
    <p:extLst>
      <p:ext uri="{BB962C8B-B14F-4D97-AF65-F5344CB8AC3E}">
        <p14:creationId xmlns:p14="http://schemas.microsoft.com/office/powerpoint/2010/main" val="2404069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B3AF9D-FFB4-473D-BFE4-B8226F123D73}" type="datetimeFigureOut">
              <a:rPr lang="en-ZA" smtClean="0">
                <a:solidFill>
                  <a:prstClr val="black">
                    <a:lumMod val="65000"/>
                    <a:lumOff val="35000"/>
                  </a:prstClr>
                </a:solidFill>
              </a:rPr>
              <a:pPr/>
              <a:t>2016/11/28</a:t>
            </a:fld>
            <a:endParaRPr lang="en-Z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Z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C7E917F-569A-4E5D-9B98-D4ADF8F4D57D}" type="slidenum">
              <a:rPr lang="en-ZA" smtClean="0">
                <a:solidFill>
                  <a:prstClr val="black">
                    <a:lumMod val="65000"/>
                    <a:lumOff val="35000"/>
                  </a:prstClr>
                </a:solidFill>
              </a:rPr>
              <a:pPr/>
              <a:t>‹#›</a:t>
            </a:fld>
            <a:endParaRPr lang="en-ZA">
              <a:solidFill>
                <a:prstClr val="black">
                  <a:lumMod val="65000"/>
                  <a:lumOff val="35000"/>
                </a:prstClr>
              </a:solidFill>
            </a:endParaRPr>
          </a:p>
        </p:txBody>
      </p:sp>
    </p:spTree>
    <p:extLst>
      <p:ext uri="{BB962C8B-B14F-4D97-AF65-F5344CB8AC3E}">
        <p14:creationId xmlns:p14="http://schemas.microsoft.com/office/powerpoint/2010/main" val="2064599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E32BCEA-3AEF-40B4-9FD8-01616BF69D81}" type="datetimeFigureOut">
              <a:rPr lang="en-GB" smtClean="0">
                <a:solidFill>
                  <a:prstClr val="black">
                    <a:tint val="75000"/>
                  </a:prstClr>
                </a:solidFill>
              </a:rPr>
              <a:pPr/>
              <a:t>28/11/2016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432B011-75A0-42A1-B654-1D4A2F36D96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2953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32BCEA-3AEF-40B4-9FD8-01616BF69D81}" type="datetimeFigureOut">
              <a:rPr lang="en-GB" smtClean="0">
                <a:solidFill>
                  <a:prstClr val="black">
                    <a:tint val="75000"/>
                  </a:prstClr>
                </a:solidFill>
              </a:rPr>
              <a:pPr/>
              <a:t>28/11/2016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432B011-75A0-42A1-B654-1D4A2F36D96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3953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2BCEA-3AEF-40B4-9FD8-01616BF69D81}" type="datetimeFigureOut">
              <a:rPr lang="en-GB" smtClean="0">
                <a:solidFill>
                  <a:prstClr val="black">
                    <a:tint val="75000"/>
                  </a:prstClr>
                </a:solidFill>
              </a:rPr>
              <a:pPr/>
              <a:t>28/11/2016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432B011-75A0-42A1-B654-1D4A2F36D96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0203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E32BCEA-3AEF-40B4-9FD8-01616BF69D81}" type="datetimeFigureOut">
              <a:rPr lang="en-GB" smtClean="0">
                <a:solidFill>
                  <a:prstClr val="black">
                    <a:tint val="75000"/>
                  </a:prstClr>
                </a:solidFill>
              </a:rPr>
              <a:pPr/>
              <a:t>28/11/2016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432B011-75A0-42A1-B654-1D4A2F36D96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8660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E32BCEA-3AEF-40B4-9FD8-01616BF69D81}" type="datetimeFigureOut">
              <a:rPr lang="en-GB" smtClean="0">
                <a:solidFill>
                  <a:prstClr val="black">
                    <a:tint val="75000"/>
                  </a:prstClr>
                </a:solidFill>
              </a:rPr>
              <a:pPr/>
              <a:t>28/11/2016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432B011-75A0-42A1-B654-1D4A2F36D96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3788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E32BCEA-3AEF-40B4-9FD8-01616BF69D81}" type="datetimeFigureOut">
              <a:rPr lang="en-GB" smtClean="0">
                <a:solidFill>
                  <a:prstClr val="black">
                    <a:tint val="75000"/>
                  </a:prstClr>
                </a:solidFill>
              </a:rPr>
              <a:pPr/>
              <a:t>28/11/2016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432B011-75A0-42A1-B654-1D4A2F36D96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5139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2BCEA-3AEF-40B4-9FD8-01616BF69D81}" type="datetimeFigureOut">
              <a:rPr lang="en-GB" smtClean="0">
                <a:solidFill>
                  <a:prstClr val="black">
                    <a:tint val="75000"/>
                  </a:prstClr>
                </a:solidFill>
              </a:rPr>
              <a:pPr/>
              <a:t>28/11/2016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432B011-75A0-42A1-B654-1D4A2F36D96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700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9D42E3A-C0BB-8249-8C87-4E21EEDF4771}" type="datetimeFigureOut">
              <a:rPr lang="en-US" smtClean="0">
                <a:solidFill>
                  <a:srgbClr val="FFFFFF">
                    <a:alpha val="70000"/>
                  </a:srgbClr>
                </a:solidFill>
              </a:rPr>
              <a:pPr/>
              <a:t>11/28/2016</a:t>
            </a:fld>
            <a:endParaRPr lang="en-US">
              <a:solidFill>
                <a:srgbClr val="FFFFFF">
                  <a:alpha val="70000"/>
                </a:srgbClr>
              </a:solidFill>
            </a:endParaRPr>
          </a:p>
        </p:txBody>
      </p:sp>
      <p:sp>
        <p:nvSpPr>
          <p:cNvPr id="8" name="Footer Placeholder 7"/>
          <p:cNvSpPr>
            <a:spLocks noGrp="1"/>
          </p:cNvSpPr>
          <p:nvPr>
            <p:ph type="ftr" sz="quarter" idx="11"/>
          </p:nvPr>
        </p:nvSpPr>
        <p:spPr/>
        <p:txBody>
          <a:bodyPr/>
          <a:lstStyle/>
          <a:p>
            <a:endParaRPr lang="en-US">
              <a:solidFill>
                <a:srgbClr val="FFFFFF">
                  <a:alpha val="70000"/>
                </a:srgbClr>
              </a:solidFill>
            </a:endParaRPr>
          </a:p>
        </p:txBody>
      </p:sp>
      <p:sp>
        <p:nvSpPr>
          <p:cNvPr id="9" name="Slide Number Placeholder 8"/>
          <p:cNvSpPr>
            <a:spLocks noGrp="1"/>
          </p:cNvSpPr>
          <p:nvPr>
            <p:ph type="sldNum" sz="quarter" idx="12"/>
          </p:nvPr>
        </p:nvSpPr>
        <p:spPr/>
        <p:txBody>
          <a:bodyPr/>
          <a:lstStyle/>
          <a:p>
            <a:fld id="{F76EEBEE-0405-3C46-92ED-3BF136B47CFA}" type="slidenum">
              <a:rPr lang="en-US" smtClean="0"/>
              <a:pPr/>
              <a:t>‹#›</a:t>
            </a:fld>
            <a:endParaRPr lang="en-US"/>
          </a:p>
        </p:txBody>
      </p:sp>
    </p:spTree>
    <p:extLst>
      <p:ext uri="{BB962C8B-B14F-4D97-AF65-F5344CB8AC3E}">
        <p14:creationId xmlns:p14="http://schemas.microsoft.com/office/powerpoint/2010/main" val="376129976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2BCEA-3AEF-40B4-9FD8-01616BF69D81}" type="datetimeFigureOut">
              <a:rPr lang="en-GB" smtClean="0">
                <a:solidFill>
                  <a:prstClr val="black">
                    <a:tint val="75000"/>
                  </a:prstClr>
                </a:solidFill>
              </a:rPr>
              <a:pPr/>
              <a:t>28/11/2016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432B011-75A0-42A1-B654-1D4A2F36D96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7532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2BCEA-3AEF-40B4-9FD8-01616BF69D81}" type="datetimeFigureOut">
              <a:rPr lang="en-GB" smtClean="0">
                <a:solidFill>
                  <a:prstClr val="black">
                    <a:tint val="75000"/>
                  </a:prstClr>
                </a:solidFill>
              </a:rPr>
              <a:pPr/>
              <a:t>28/11/2016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432B011-75A0-42A1-B654-1D4A2F36D96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4687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32BCEA-3AEF-40B4-9FD8-01616BF69D81}" type="datetimeFigureOut">
              <a:rPr lang="en-GB" smtClean="0">
                <a:solidFill>
                  <a:prstClr val="black">
                    <a:tint val="75000"/>
                  </a:prstClr>
                </a:solidFill>
              </a:rPr>
              <a:pPr/>
              <a:t>28/11/2016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432B011-75A0-42A1-B654-1D4A2F36D96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4531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32BCEA-3AEF-40B4-9FD8-01616BF69D81}" type="datetimeFigureOut">
              <a:rPr lang="en-GB" smtClean="0">
                <a:solidFill>
                  <a:prstClr val="black">
                    <a:tint val="75000"/>
                  </a:prstClr>
                </a:solidFill>
              </a:rPr>
              <a:pPr/>
              <a:t>28/11/2016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432B011-75A0-42A1-B654-1D4A2F36D96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5364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3181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7203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7971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983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4802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79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F9D42E3A-C0BB-8249-8C87-4E21EEDF4771}" type="datetimeFigureOut">
              <a:rPr lang="en-US" smtClean="0">
                <a:solidFill>
                  <a:srgbClr val="000000">
                    <a:alpha val="70000"/>
                  </a:srgbClr>
                </a:solidFill>
              </a:rPr>
              <a:pPr/>
              <a:t>11/28/2016</a:t>
            </a:fld>
            <a:endParaRPr lang="en-US">
              <a:solidFill>
                <a:srgbClr val="000000">
                  <a:alpha val="70000"/>
                </a:srgbClr>
              </a:solidFill>
            </a:endParaRPr>
          </a:p>
        </p:txBody>
      </p:sp>
      <p:sp>
        <p:nvSpPr>
          <p:cNvPr id="9" name="Footer Placeholder 8"/>
          <p:cNvSpPr>
            <a:spLocks noGrp="1"/>
          </p:cNvSpPr>
          <p:nvPr>
            <p:ph type="ftr" sz="quarter" idx="11"/>
          </p:nvPr>
        </p:nvSpPr>
        <p:spPr/>
        <p:txBody>
          <a:bodyPr/>
          <a:lstStyle/>
          <a:p>
            <a:endParaRPr lang="en-US">
              <a:solidFill>
                <a:srgbClr val="000000">
                  <a:alpha val="70000"/>
                </a:srgbClr>
              </a:solidFill>
            </a:endParaRPr>
          </a:p>
        </p:txBody>
      </p:sp>
      <p:sp>
        <p:nvSpPr>
          <p:cNvPr id="10" name="Slide Number Placeholder 9"/>
          <p:cNvSpPr>
            <a:spLocks noGrp="1"/>
          </p:cNvSpPr>
          <p:nvPr>
            <p:ph type="sldNum" sz="quarter" idx="12"/>
          </p:nvPr>
        </p:nvSpPr>
        <p:spPr/>
        <p:txBody>
          <a:bodyPr/>
          <a:lstStyle/>
          <a:p>
            <a:fld id="{F76EEBEE-0405-3C46-92ED-3BF136B47CFA}" type="slidenum">
              <a:rPr lang="en-US" smtClean="0"/>
              <a:pPr/>
              <a:t>‹#›</a:t>
            </a:fld>
            <a:endParaRPr lang="en-US"/>
          </a:p>
        </p:txBody>
      </p:sp>
    </p:spTree>
    <p:extLst>
      <p:ext uri="{BB962C8B-B14F-4D97-AF65-F5344CB8AC3E}">
        <p14:creationId xmlns:p14="http://schemas.microsoft.com/office/powerpoint/2010/main" val="728597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8779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5354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1842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3797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23518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1540450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2976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1284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8200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558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9D42E3A-C0BB-8249-8C87-4E21EEDF4771}" type="datetimeFigureOut">
              <a:rPr lang="en-US" smtClean="0">
                <a:solidFill>
                  <a:srgbClr val="000000">
                    <a:alpha val="70000"/>
                  </a:srgbClr>
                </a:solidFill>
              </a:rPr>
              <a:pPr/>
              <a:t>11/28/2016</a:t>
            </a:fld>
            <a:endParaRPr lang="en-US">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a:solidFill>
                <a:srgbClr val="000000">
                  <a:alpha val="70000"/>
                </a:srgbClr>
              </a:solidFill>
            </a:endParaRPr>
          </a:p>
        </p:txBody>
      </p:sp>
      <p:sp>
        <p:nvSpPr>
          <p:cNvPr id="9" name="Slide Number Placeholder 8"/>
          <p:cNvSpPr>
            <a:spLocks noGrp="1"/>
          </p:cNvSpPr>
          <p:nvPr>
            <p:ph type="sldNum" sz="quarter" idx="12"/>
          </p:nvPr>
        </p:nvSpPr>
        <p:spPr/>
        <p:txBody>
          <a:bodyPr/>
          <a:lstStyle/>
          <a:p>
            <a:fld id="{F76EEBEE-0405-3C46-92ED-3BF136B47CFA}"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690486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solidFill>
                  <a:prstClr val="black">
                    <a:tint val="75000"/>
                  </a:prstClr>
                </a:solidFill>
              </a:rPr>
              <a:pPr/>
              <a:t>11/28/2016</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4219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761927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8919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163128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62995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45665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603458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959843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102613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2695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D42E3A-C0BB-8249-8C87-4E21EEDF4771}" type="datetimeFigureOut">
              <a:rPr lang="en-US" smtClean="0">
                <a:solidFill>
                  <a:srgbClr val="000000">
                    <a:alpha val="70000"/>
                  </a:srgbClr>
                </a:solidFill>
              </a:rPr>
              <a:pPr/>
              <a:t>11/28/2016</a:t>
            </a:fld>
            <a:endParaRPr lang="en-US">
              <a:solidFill>
                <a:srgbClr val="000000">
                  <a:alpha val="70000"/>
                </a:srgbClr>
              </a:solidFill>
            </a:endParaRPr>
          </a:p>
        </p:txBody>
      </p:sp>
      <p:sp>
        <p:nvSpPr>
          <p:cNvPr id="4" name="Footer Placeholder 3"/>
          <p:cNvSpPr>
            <a:spLocks noGrp="1"/>
          </p:cNvSpPr>
          <p:nvPr>
            <p:ph type="ftr" sz="quarter" idx="11"/>
          </p:nvPr>
        </p:nvSpPr>
        <p:spPr/>
        <p:txBody>
          <a:bodyPr/>
          <a:lstStyle/>
          <a:p>
            <a:endParaRPr lang="en-US">
              <a:solidFill>
                <a:srgbClr val="000000">
                  <a:alpha val="70000"/>
                </a:srgbClr>
              </a:solidFill>
            </a:endParaRPr>
          </a:p>
        </p:txBody>
      </p:sp>
      <p:sp>
        <p:nvSpPr>
          <p:cNvPr id="5" name="Slide Number Placeholder 4"/>
          <p:cNvSpPr>
            <a:spLocks noGrp="1"/>
          </p:cNvSpPr>
          <p:nvPr>
            <p:ph type="sldNum" sz="quarter" idx="12"/>
          </p:nvPr>
        </p:nvSpPr>
        <p:spPr/>
        <p:txBody>
          <a:bodyPr/>
          <a:lstStyle/>
          <a:p>
            <a:fld id="{F76EEBEE-0405-3C46-92ED-3BF136B47CFA}" type="slidenum">
              <a:rPr lang="en-US" smtClean="0"/>
              <a:pPr/>
              <a:t>‹#›</a:t>
            </a:fld>
            <a:endParaRPr lang="en-US"/>
          </a:p>
        </p:txBody>
      </p:sp>
    </p:spTree>
    <p:extLst>
      <p:ext uri="{BB962C8B-B14F-4D97-AF65-F5344CB8AC3E}">
        <p14:creationId xmlns:p14="http://schemas.microsoft.com/office/powerpoint/2010/main" val="1822128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34864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45186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2993790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59652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173325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565955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71234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11/28/2016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110221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139DD66-7F90-4D44-8AE6-3B0DEF59735F}" type="datetimeFigureOut">
              <a:rPr lang="en-ZA" smtClean="0">
                <a:solidFill>
                  <a:prstClr val="white">
                    <a:alpha val="50000"/>
                  </a:prstClr>
                </a:solidFill>
              </a:rPr>
              <a:pPr/>
              <a:t>2016/11/28</a:t>
            </a:fld>
            <a:endParaRPr lang="en-ZA">
              <a:solidFill>
                <a:prstClr val="white">
                  <a:alpha val="50000"/>
                </a:prstClr>
              </a:solidFill>
            </a:endParaRPr>
          </a:p>
        </p:txBody>
      </p:sp>
      <p:sp>
        <p:nvSpPr>
          <p:cNvPr id="8" name="Slide Number Placeholder 7"/>
          <p:cNvSpPr>
            <a:spLocks noGrp="1"/>
          </p:cNvSpPr>
          <p:nvPr>
            <p:ph type="sldNum" sz="quarter" idx="11"/>
          </p:nvPr>
        </p:nvSpPr>
        <p:spPr/>
        <p:txBody>
          <a:bodyPr/>
          <a:lstStyle/>
          <a:p>
            <a:fld id="{AA84CA83-4591-4AEF-B69D-F84EE02AE882}" type="slidenum">
              <a:rPr lang="en-ZA" smtClean="0">
                <a:solidFill>
                  <a:prstClr val="white"/>
                </a:solidFill>
              </a:rPr>
              <a:pPr/>
              <a:t>‹#›</a:t>
            </a:fld>
            <a:endParaRPr lang="en-ZA">
              <a:solidFill>
                <a:prstClr val="white"/>
              </a:solidFill>
            </a:endParaRPr>
          </a:p>
        </p:txBody>
      </p:sp>
      <p:sp>
        <p:nvSpPr>
          <p:cNvPr id="9" name="Footer Placeholder 8"/>
          <p:cNvSpPr>
            <a:spLocks noGrp="1"/>
          </p:cNvSpPr>
          <p:nvPr>
            <p:ph type="ftr" sz="quarter" idx="12"/>
          </p:nvPr>
        </p:nvSpPr>
        <p:spPr/>
        <p:txBody>
          <a:bodyPr/>
          <a:lstStyle/>
          <a:p>
            <a:endParaRPr lang="en-ZA">
              <a:solidFill>
                <a:prstClr val="white"/>
              </a:solidFill>
            </a:endParaRPr>
          </a:p>
        </p:txBody>
      </p:sp>
    </p:spTree>
    <p:extLst>
      <p:ext uri="{BB962C8B-B14F-4D97-AF65-F5344CB8AC3E}">
        <p14:creationId xmlns:p14="http://schemas.microsoft.com/office/powerpoint/2010/main" val="947203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39DD66-7F90-4D44-8AE6-3B0DEF59735F}" type="datetimeFigureOut">
              <a:rPr lang="en-ZA" smtClean="0">
                <a:solidFill>
                  <a:prstClr val="white">
                    <a:alpha val="50000"/>
                  </a:prstClr>
                </a:solidFill>
              </a:rPr>
              <a:pPr/>
              <a:t>2016/11/28</a:t>
            </a:fld>
            <a:endParaRPr lang="en-ZA">
              <a:solidFill>
                <a:prstClr val="white">
                  <a:alpha val="50000"/>
                </a:prstClr>
              </a:solidFill>
            </a:endParaRPr>
          </a:p>
        </p:txBody>
      </p:sp>
      <p:sp>
        <p:nvSpPr>
          <p:cNvPr id="5" name="Footer Placeholder 4"/>
          <p:cNvSpPr>
            <a:spLocks noGrp="1"/>
          </p:cNvSpPr>
          <p:nvPr>
            <p:ph type="ftr" sz="quarter" idx="11"/>
          </p:nvPr>
        </p:nvSpPr>
        <p:spPr/>
        <p:txBody>
          <a:bodyPr/>
          <a:lstStyle/>
          <a:p>
            <a:endParaRPr lang="en-ZA">
              <a:solidFill>
                <a:prstClr val="white"/>
              </a:solidFill>
            </a:endParaRPr>
          </a:p>
        </p:txBody>
      </p:sp>
      <p:sp>
        <p:nvSpPr>
          <p:cNvPr id="6" name="Slide Number Placeholder 5"/>
          <p:cNvSpPr>
            <a:spLocks noGrp="1"/>
          </p:cNvSpPr>
          <p:nvPr>
            <p:ph type="sldNum" sz="quarter" idx="12"/>
          </p:nvPr>
        </p:nvSpPr>
        <p:spPr/>
        <p:txBody>
          <a:bodyPr/>
          <a:lstStyle/>
          <a:p>
            <a:fld id="{AA84CA83-4591-4AEF-B69D-F84EE02AE882}" type="slidenum">
              <a:rPr lang="en-ZA" smtClean="0">
                <a:solidFill>
                  <a:prstClr val="white"/>
                </a:solidFill>
              </a:rPr>
              <a:pPr/>
              <a:t>‹#›</a:t>
            </a:fld>
            <a:endParaRPr lang="en-ZA">
              <a:solidFill>
                <a:prstClr val="white"/>
              </a:solidFill>
            </a:endParaRPr>
          </a:p>
        </p:txBody>
      </p:sp>
    </p:spTree>
    <p:extLst>
      <p:ext uri="{BB962C8B-B14F-4D97-AF65-F5344CB8AC3E}">
        <p14:creationId xmlns:p14="http://schemas.microsoft.com/office/powerpoint/2010/main" val="69575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42E3A-C0BB-8249-8C87-4E21EEDF4771}" type="datetimeFigureOut">
              <a:rPr lang="en-US" smtClean="0">
                <a:solidFill>
                  <a:srgbClr val="000000">
                    <a:alpha val="70000"/>
                  </a:srgbClr>
                </a:solidFill>
              </a:rPr>
              <a:pPr/>
              <a:t>11/28/2016</a:t>
            </a:fld>
            <a:endParaRPr lang="en-US">
              <a:solidFill>
                <a:srgbClr val="000000">
                  <a:alpha val="70000"/>
                </a:srgbClr>
              </a:solidFill>
            </a:endParaRPr>
          </a:p>
        </p:txBody>
      </p:sp>
      <p:sp>
        <p:nvSpPr>
          <p:cNvPr id="3" name="Footer Placeholder 2"/>
          <p:cNvSpPr>
            <a:spLocks noGrp="1"/>
          </p:cNvSpPr>
          <p:nvPr>
            <p:ph type="ftr" sz="quarter" idx="11"/>
          </p:nvPr>
        </p:nvSpPr>
        <p:spPr/>
        <p:txBody>
          <a:bodyPr/>
          <a:lstStyle/>
          <a:p>
            <a:endParaRPr lang="en-US">
              <a:solidFill>
                <a:srgbClr val="000000">
                  <a:alpha val="70000"/>
                </a:srgbClr>
              </a:solidFill>
            </a:endParaRPr>
          </a:p>
        </p:txBody>
      </p:sp>
      <p:sp>
        <p:nvSpPr>
          <p:cNvPr id="4" name="Slide Number Placeholder 3"/>
          <p:cNvSpPr>
            <a:spLocks noGrp="1"/>
          </p:cNvSpPr>
          <p:nvPr>
            <p:ph type="sldNum" sz="quarter" idx="12"/>
          </p:nvPr>
        </p:nvSpPr>
        <p:spPr/>
        <p:txBody>
          <a:bodyPr/>
          <a:lstStyle/>
          <a:p>
            <a:fld id="{F76EEBEE-0405-3C46-92ED-3BF136B47CFA}" type="slidenum">
              <a:rPr lang="en-US" smtClean="0"/>
              <a:pPr/>
              <a:t>‹#›</a:t>
            </a:fld>
            <a:endParaRPr lang="en-US"/>
          </a:p>
        </p:txBody>
      </p:sp>
    </p:spTree>
    <p:extLst>
      <p:ext uri="{BB962C8B-B14F-4D97-AF65-F5344CB8AC3E}">
        <p14:creationId xmlns:p14="http://schemas.microsoft.com/office/powerpoint/2010/main" val="16174208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39DD66-7F90-4D44-8AE6-3B0DEF59735F}" type="datetimeFigureOut">
              <a:rPr lang="en-ZA" smtClean="0">
                <a:solidFill>
                  <a:prstClr val="white">
                    <a:alpha val="50000"/>
                  </a:prstClr>
                </a:solidFill>
              </a:rPr>
              <a:pPr/>
              <a:t>2016/11/28</a:t>
            </a:fld>
            <a:endParaRPr lang="en-ZA">
              <a:solidFill>
                <a:prstClr val="white">
                  <a:alpha val="50000"/>
                </a:prstClr>
              </a:solidFill>
            </a:endParaRPr>
          </a:p>
        </p:txBody>
      </p:sp>
      <p:sp>
        <p:nvSpPr>
          <p:cNvPr id="5" name="Footer Placeholder 4"/>
          <p:cNvSpPr>
            <a:spLocks noGrp="1"/>
          </p:cNvSpPr>
          <p:nvPr>
            <p:ph type="ftr" sz="quarter" idx="11"/>
          </p:nvPr>
        </p:nvSpPr>
        <p:spPr/>
        <p:txBody>
          <a:bodyPr/>
          <a:lstStyle/>
          <a:p>
            <a:endParaRPr lang="en-ZA">
              <a:solidFill>
                <a:prstClr val="white"/>
              </a:solidFill>
            </a:endParaRPr>
          </a:p>
        </p:txBody>
      </p:sp>
      <p:sp>
        <p:nvSpPr>
          <p:cNvPr id="6" name="Slide Number Placeholder 5"/>
          <p:cNvSpPr>
            <a:spLocks noGrp="1"/>
          </p:cNvSpPr>
          <p:nvPr>
            <p:ph type="sldNum" sz="quarter" idx="12"/>
          </p:nvPr>
        </p:nvSpPr>
        <p:spPr/>
        <p:txBody>
          <a:bodyPr/>
          <a:lstStyle/>
          <a:p>
            <a:fld id="{AA84CA83-4591-4AEF-B69D-F84EE02AE882}" type="slidenum">
              <a:rPr lang="en-ZA" smtClean="0">
                <a:solidFill>
                  <a:prstClr val="white"/>
                </a:solidFill>
              </a:rPr>
              <a:pPr/>
              <a:t>‹#›</a:t>
            </a:fld>
            <a:endParaRPr lang="en-ZA">
              <a:solidFill>
                <a:prstClr val="white"/>
              </a:solidFill>
            </a:endParaRPr>
          </a:p>
        </p:txBody>
      </p:sp>
    </p:spTree>
    <p:extLst>
      <p:ext uri="{BB962C8B-B14F-4D97-AF65-F5344CB8AC3E}">
        <p14:creationId xmlns:p14="http://schemas.microsoft.com/office/powerpoint/2010/main" val="20634427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39DD66-7F90-4D44-8AE6-3B0DEF59735F}" type="datetimeFigureOut">
              <a:rPr lang="en-ZA" smtClean="0">
                <a:solidFill>
                  <a:prstClr val="white">
                    <a:alpha val="50000"/>
                  </a:prstClr>
                </a:solidFill>
              </a:rPr>
              <a:pPr/>
              <a:t>2016/11/28</a:t>
            </a:fld>
            <a:endParaRPr lang="en-ZA">
              <a:solidFill>
                <a:prstClr val="white">
                  <a:alpha val="50000"/>
                </a:prstClr>
              </a:solidFill>
            </a:endParaRPr>
          </a:p>
        </p:txBody>
      </p:sp>
      <p:sp>
        <p:nvSpPr>
          <p:cNvPr id="6" name="Footer Placeholder 5"/>
          <p:cNvSpPr>
            <a:spLocks noGrp="1"/>
          </p:cNvSpPr>
          <p:nvPr>
            <p:ph type="ftr" sz="quarter" idx="11"/>
          </p:nvPr>
        </p:nvSpPr>
        <p:spPr/>
        <p:txBody>
          <a:bodyPr/>
          <a:lstStyle/>
          <a:p>
            <a:endParaRPr lang="en-ZA">
              <a:solidFill>
                <a:prstClr val="white"/>
              </a:solidFill>
            </a:endParaRPr>
          </a:p>
        </p:txBody>
      </p:sp>
      <p:sp>
        <p:nvSpPr>
          <p:cNvPr id="7" name="Slide Number Placeholder 6"/>
          <p:cNvSpPr>
            <a:spLocks noGrp="1"/>
          </p:cNvSpPr>
          <p:nvPr>
            <p:ph type="sldNum" sz="quarter" idx="12"/>
          </p:nvPr>
        </p:nvSpPr>
        <p:spPr/>
        <p:txBody>
          <a:bodyPr/>
          <a:lstStyle/>
          <a:p>
            <a:fld id="{AA84CA83-4591-4AEF-B69D-F84EE02AE882}" type="slidenum">
              <a:rPr lang="en-ZA" smtClean="0">
                <a:solidFill>
                  <a:prstClr val="white"/>
                </a:solidFill>
              </a:rPr>
              <a:pPr/>
              <a:t>‹#›</a:t>
            </a:fld>
            <a:endParaRPr lang="en-ZA">
              <a:solidFill>
                <a:prstClr val="white"/>
              </a:solidFill>
            </a:endParaRPr>
          </a:p>
        </p:txBody>
      </p:sp>
      <p:sp>
        <p:nvSpPr>
          <p:cNvPr id="9" name="Title 8"/>
          <p:cNvSpPr>
            <a:spLocks noGrp="1"/>
          </p:cNvSpPr>
          <p:nvPr>
            <p:ph type="title"/>
          </p:nvPr>
        </p:nvSpPr>
        <p:spPr>
          <a:xfrm>
            <a:off x="1219200" y="1544716"/>
            <a:ext cx="97536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1219200" y="2743200"/>
            <a:ext cx="475488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242304" y="2743201"/>
            <a:ext cx="475488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4409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139DD66-7F90-4D44-8AE6-3B0DEF59735F}" type="datetimeFigureOut">
              <a:rPr lang="en-ZA" smtClean="0">
                <a:solidFill>
                  <a:prstClr val="white">
                    <a:alpha val="50000"/>
                  </a:prstClr>
                </a:solidFill>
              </a:rPr>
              <a:pPr/>
              <a:t>2016/11/28</a:t>
            </a:fld>
            <a:endParaRPr lang="en-ZA">
              <a:solidFill>
                <a:prstClr val="white">
                  <a:alpha val="50000"/>
                </a:prstClr>
              </a:solidFill>
            </a:endParaRPr>
          </a:p>
        </p:txBody>
      </p:sp>
      <p:sp>
        <p:nvSpPr>
          <p:cNvPr id="8" name="Footer Placeholder 7"/>
          <p:cNvSpPr>
            <a:spLocks noGrp="1"/>
          </p:cNvSpPr>
          <p:nvPr>
            <p:ph type="ftr" sz="quarter" idx="11"/>
          </p:nvPr>
        </p:nvSpPr>
        <p:spPr/>
        <p:txBody>
          <a:bodyPr/>
          <a:lstStyle/>
          <a:p>
            <a:endParaRPr lang="en-ZA">
              <a:solidFill>
                <a:prstClr val="white"/>
              </a:solidFill>
            </a:endParaRPr>
          </a:p>
        </p:txBody>
      </p:sp>
      <p:sp>
        <p:nvSpPr>
          <p:cNvPr id="9" name="Slide Number Placeholder 8"/>
          <p:cNvSpPr>
            <a:spLocks noGrp="1"/>
          </p:cNvSpPr>
          <p:nvPr>
            <p:ph type="sldNum" sz="quarter" idx="12"/>
          </p:nvPr>
        </p:nvSpPr>
        <p:spPr/>
        <p:txBody>
          <a:bodyPr/>
          <a:lstStyle/>
          <a:p>
            <a:fld id="{AA84CA83-4591-4AEF-B69D-F84EE02AE882}" type="slidenum">
              <a:rPr lang="en-ZA" smtClean="0">
                <a:solidFill>
                  <a:prstClr val="white"/>
                </a:solidFill>
              </a:rPr>
              <a:pPr/>
              <a:t>‹#›</a:t>
            </a:fld>
            <a:endParaRPr lang="en-ZA">
              <a:solidFill>
                <a:prstClr val="white"/>
              </a:solidFill>
            </a:endParaRPr>
          </a:p>
        </p:txBody>
      </p:sp>
      <p:sp>
        <p:nvSpPr>
          <p:cNvPr id="10" name="Title 9"/>
          <p:cNvSpPr>
            <a:spLocks noGrp="1"/>
          </p:cNvSpPr>
          <p:nvPr>
            <p:ph type="title"/>
          </p:nvPr>
        </p:nvSpPr>
        <p:spPr>
          <a:xfrm>
            <a:off x="1219200" y="1544716"/>
            <a:ext cx="97536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51314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39DD66-7F90-4D44-8AE6-3B0DEF59735F}" type="datetimeFigureOut">
              <a:rPr lang="en-ZA" smtClean="0">
                <a:solidFill>
                  <a:prstClr val="white">
                    <a:alpha val="50000"/>
                  </a:prstClr>
                </a:solidFill>
              </a:rPr>
              <a:pPr/>
              <a:t>2016/11/28</a:t>
            </a:fld>
            <a:endParaRPr lang="en-ZA">
              <a:solidFill>
                <a:prstClr val="white">
                  <a:alpha val="50000"/>
                </a:prstClr>
              </a:solidFill>
            </a:endParaRPr>
          </a:p>
        </p:txBody>
      </p:sp>
      <p:sp>
        <p:nvSpPr>
          <p:cNvPr id="4" name="Footer Placeholder 3"/>
          <p:cNvSpPr>
            <a:spLocks noGrp="1"/>
          </p:cNvSpPr>
          <p:nvPr>
            <p:ph type="ftr" sz="quarter" idx="11"/>
          </p:nvPr>
        </p:nvSpPr>
        <p:spPr/>
        <p:txBody>
          <a:bodyPr/>
          <a:lstStyle/>
          <a:p>
            <a:endParaRPr lang="en-ZA">
              <a:solidFill>
                <a:prstClr val="white"/>
              </a:solidFill>
            </a:endParaRPr>
          </a:p>
        </p:txBody>
      </p:sp>
      <p:sp>
        <p:nvSpPr>
          <p:cNvPr id="5" name="Slide Number Placeholder 4"/>
          <p:cNvSpPr>
            <a:spLocks noGrp="1"/>
          </p:cNvSpPr>
          <p:nvPr>
            <p:ph type="sldNum" sz="quarter" idx="12"/>
          </p:nvPr>
        </p:nvSpPr>
        <p:spPr/>
        <p:txBody>
          <a:bodyPr/>
          <a:lstStyle/>
          <a:p>
            <a:fld id="{AA84CA83-4591-4AEF-B69D-F84EE02AE882}" type="slidenum">
              <a:rPr lang="en-ZA" smtClean="0">
                <a:solidFill>
                  <a:prstClr val="white"/>
                </a:solidFill>
              </a:rPr>
              <a:pPr/>
              <a:t>‹#›</a:t>
            </a:fld>
            <a:endParaRPr lang="en-ZA">
              <a:solidFill>
                <a:prstClr val="white"/>
              </a:solidFill>
            </a:endParaRPr>
          </a:p>
        </p:txBody>
      </p:sp>
    </p:spTree>
    <p:extLst>
      <p:ext uri="{BB962C8B-B14F-4D97-AF65-F5344CB8AC3E}">
        <p14:creationId xmlns:p14="http://schemas.microsoft.com/office/powerpoint/2010/main" val="2578689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9DD66-7F90-4D44-8AE6-3B0DEF59735F}" type="datetimeFigureOut">
              <a:rPr lang="en-ZA" smtClean="0">
                <a:solidFill>
                  <a:prstClr val="white">
                    <a:alpha val="50000"/>
                  </a:prstClr>
                </a:solidFill>
              </a:rPr>
              <a:pPr/>
              <a:t>2016/11/28</a:t>
            </a:fld>
            <a:endParaRPr lang="en-ZA">
              <a:solidFill>
                <a:prstClr val="white">
                  <a:alpha val="50000"/>
                </a:prstClr>
              </a:solidFill>
            </a:endParaRPr>
          </a:p>
        </p:txBody>
      </p:sp>
      <p:sp>
        <p:nvSpPr>
          <p:cNvPr id="3" name="Footer Placeholder 2"/>
          <p:cNvSpPr>
            <a:spLocks noGrp="1"/>
          </p:cNvSpPr>
          <p:nvPr>
            <p:ph type="ftr" sz="quarter" idx="11"/>
          </p:nvPr>
        </p:nvSpPr>
        <p:spPr/>
        <p:txBody>
          <a:bodyPr/>
          <a:lstStyle/>
          <a:p>
            <a:endParaRPr lang="en-ZA">
              <a:solidFill>
                <a:prstClr val="white"/>
              </a:solidFill>
            </a:endParaRPr>
          </a:p>
        </p:txBody>
      </p:sp>
      <p:sp>
        <p:nvSpPr>
          <p:cNvPr id="4" name="Slide Number Placeholder 3"/>
          <p:cNvSpPr>
            <a:spLocks noGrp="1"/>
          </p:cNvSpPr>
          <p:nvPr>
            <p:ph type="sldNum" sz="quarter" idx="12"/>
          </p:nvPr>
        </p:nvSpPr>
        <p:spPr/>
        <p:txBody>
          <a:bodyPr/>
          <a:lstStyle/>
          <a:p>
            <a:fld id="{AA84CA83-4591-4AEF-B69D-F84EE02AE882}" type="slidenum">
              <a:rPr lang="en-ZA" smtClean="0">
                <a:solidFill>
                  <a:prstClr val="white"/>
                </a:solidFill>
              </a:rPr>
              <a:pPr/>
              <a:t>‹#›</a:t>
            </a:fld>
            <a:endParaRPr lang="en-ZA">
              <a:solidFill>
                <a:prstClr val="white"/>
              </a:solidFill>
            </a:endParaRPr>
          </a:p>
        </p:txBody>
      </p:sp>
    </p:spTree>
    <p:extLst>
      <p:ext uri="{BB962C8B-B14F-4D97-AF65-F5344CB8AC3E}">
        <p14:creationId xmlns:p14="http://schemas.microsoft.com/office/powerpoint/2010/main" val="42134006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9DD66-7F90-4D44-8AE6-3B0DEF59735F}" type="datetimeFigureOut">
              <a:rPr lang="en-ZA" smtClean="0">
                <a:solidFill>
                  <a:prstClr val="white">
                    <a:alpha val="50000"/>
                  </a:prstClr>
                </a:solidFill>
              </a:rPr>
              <a:pPr/>
              <a:t>2016/11/28</a:t>
            </a:fld>
            <a:endParaRPr lang="en-ZA">
              <a:solidFill>
                <a:prstClr val="white">
                  <a:alpha val="50000"/>
                </a:prstClr>
              </a:solidFill>
            </a:endParaRPr>
          </a:p>
        </p:txBody>
      </p:sp>
      <p:sp>
        <p:nvSpPr>
          <p:cNvPr id="6" name="Footer Placeholder 5"/>
          <p:cNvSpPr>
            <a:spLocks noGrp="1"/>
          </p:cNvSpPr>
          <p:nvPr>
            <p:ph type="ftr" sz="quarter" idx="11"/>
          </p:nvPr>
        </p:nvSpPr>
        <p:spPr/>
        <p:txBody>
          <a:bodyPr/>
          <a:lstStyle/>
          <a:p>
            <a:endParaRPr lang="en-ZA">
              <a:solidFill>
                <a:prstClr val="white"/>
              </a:solidFill>
            </a:endParaRPr>
          </a:p>
        </p:txBody>
      </p:sp>
      <p:sp>
        <p:nvSpPr>
          <p:cNvPr id="7" name="Slide Number Placeholder 6"/>
          <p:cNvSpPr>
            <a:spLocks noGrp="1"/>
          </p:cNvSpPr>
          <p:nvPr>
            <p:ph type="sldNum" sz="quarter" idx="12"/>
          </p:nvPr>
        </p:nvSpPr>
        <p:spPr/>
        <p:txBody>
          <a:bodyPr/>
          <a:lstStyle/>
          <a:p>
            <a:fld id="{AA84CA83-4591-4AEF-B69D-F84EE02AE882}" type="slidenum">
              <a:rPr lang="en-ZA" smtClean="0">
                <a:solidFill>
                  <a:prstClr val="white"/>
                </a:solidFill>
              </a:rPr>
              <a:pPr/>
              <a:t>‹#›</a:t>
            </a:fld>
            <a:endParaRPr lang="en-ZA">
              <a:solidFill>
                <a:prstClr val="white"/>
              </a:solidFill>
            </a:endParaRPr>
          </a:p>
        </p:txBody>
      </p:sp>
    </p:spTree>
    <p:extLst>
      <p:ext uri="{BB962C8B-B14F-4D97-AF65-F5344CB8AC3E}">
        <p14:creationId xmlns:p14="http://schemas.microsoft.com/office/powerpoint/2010/main" val="3461502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9DD66-7F90-4D44-8AE6-3B0DEF59735F}" type="datetimeFigureOut">
              <a:rPr lang="en-ZA" smtClean="0">
                <a:solidFill>
                  <a:prstClr val="white">
                    <a:alpha val="50000"/>
                  </a:prstClr>
                </a:solidFill>
              </a:rPr>
              <a:pPr/>
              <a:t>2016/11/28</a:t>
            </a:fld>
            <a:endParaRPr lang="en-ZA">
              <a:solidFill>
                <a:prstClr val="white">
                  <a:alpha val="50000"/>
                </a:prstClr>
              </a:solidFill>
            </a:endParaRPr>
          </a:p>
        </p:txBody>
      </p:sp>
      <p:sp>
        <p:nvSpPr>
          <p:cNvPr id="6" name="Footer Placeholder 5"/>
          <p:cNvSpPr>
            <a:spLocks noGrp="1"/>
          </p:cNvSpPr>
          <p:nvPr>
            <p:ph type="ftr" sz="quarter" idx="11"/>
          </p:nvPr>
        </p:nvSpPr>
        <p:spPr/>
        <p:txBody>
          <a:bodyPr/>
          <a:lstStyle/>
          <a:p>
            <a:endParaRPr lang="en-ZA">
              <a:solidFill>
                <a:prstClr val="white"/>
              </a:solidFill>
            </a:endParaRPr>
          </a:p>
        </p:txBody>
      </p:sp>
      <p:sp>
        <p:nvSpPr>
          <p:cNvPr id="7" name="Slide Number Placeholder 6"/>
          <p:cNvSpPr>
            <a:spLocks noGrp="1"/>
          </p:cNvSpPr>
          <p:nvPr>
            <p:ph type="sldNum" sz="quarter" idx="12"/>
          </p:nvPr>
        </p:nvSpPr>
        <p:spPr/>
        <p:txBody>
          <a:bodyPr/>
          <a:lstStyle/>
          <a:p>
            <a:fld id="{AA84CA83-4591-4AEF-B69D-F84EE02AE882}" type="slidenum">
              <a:rPr lang="en-ZA" smtClean="0">
                <a:solidFill>
                  <a:prstClr val="white"/>
                </a:solidFill>
              </a:rPr>
              <a:pPr/>
              <a:t>‹#›</a:t>
            </a:fld>
            <a:endParaRPr lang="en-ZA">
              <a:solidFill>
                <a:prstClr val="white"/>
              </a:solidFill>
            </a:endParaRPr>
          </a:p>
        </p:txBody>
      </p:sp>
    </p:spTree>
    <p:extLst>
      <p:ext uri="{BB962C8B-B14F-4D97-AF65-F5344CB8AC3E}">
        <p14:creationId xmlns:p14="http://schemas.microsoft.com/office/powerpoint/2010/main" val="8171725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9DD66-7F90-4D44-8AE6-3B0DEF59735F}" type="datetimeFigureOut">
              <a:rPr lang="en-ZA" smtClean="0">
                <a:solidFill>
                  <a:prstClr val="white">
                    <a:alpha val="50000"/>
                  </a:prstClr>
                </a:solidFill>
              </a:rPr>
              <a:pPr/>
              <a:t>2016/11/28</a:t>
            </a:fld>
            <a:endParaRPr lang="en-ZA">
              <a:solidFill>
                <a:prstClr val="white">
                  <a:alpha val="50000"/>
                </a:prstClr>
              </a:solidFill>
            </a:endParaRPr>
          </a:p>
        </p:txBody>
      </p:sp>
      <p:sp>
        <p:nvSpPr>
          <p:cNvPr id="5" name="Footer Placeholder 4"/>
          <p:cNvSpPr>
            <a:spLocks noGrp="1"/>
          </p:cNvSpPr>
          <p:nvPr>
            <p:ph type="ftr" sz="quarter" idx="11"/>
          </p:nvPr>
        </p:nvSpPr>
        <p:spPr/>
        <p:txBody>
          <a:bodyPr/>
          <a:lstStyle/>
          <a:p>
            <a:endParaRPr lang="en-ZA">
              <a:solidFill>
                <a:prstClr val="white"/>
              </a:solidFill>
            </a:endParaRPr>
          </a:p>
        </p:txBody>
      </p:sp>
      <p:sp>
        <p:nvSpPr>
          <p:cNvPr id="6" name="Slide Number Placeholder 5"/>
          <p:cNvSpPr>
            <a:spLocks noGrp="1"/>
          </p:cNvSpPr>
          <p:nvPr>
            <p:ph type="sldNum" sz="quarter" idx="12"/>
          </p:nvPr>
        </p:nvSpPr>
        <p:spPr/>
        <p:txBody>
          <a:bodyPr/>
          <a:lstStyle/>
          <a:p>
            <a:fld id="{AA84CA83-4591-4AEF-B69D-F84EE02AE882}" type="slidenum">
              <a:rPr lang="en-ZA" smtClean="0">
                <a:solidFill>
                  <a:prstClr val="white"/>
                </a:solidFill>
              </a:rPr>
              <a:pPr/>
              <a:t>‹#›</a:t>
            </a:fld>
            <a:endParaRPr lang="en-ZA">
              <a:solidFill>
                <a:prstClr val="white"/>
              </a:solidFill>
            </a:endParaRPr>
          </a:p>
        </p:txBody>
      </p:sp>
    </p:spTree>
    <p:extLst>
      <p:ext uri="{BB962C8B-B14F-4D97-AF65-F5344CB8AC3E}">
        <p14:creationId xmlns:p14="http://schemas.microsoft.com/office/powerpoint/2010/main" val="38307546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9DD66-7F90-4D44-8AE6-3B0DEF59735F}" type="datetimeFigureOut">
              <a:rPr lang="en-ZA" smtClean="0">
                <a:solidFill>
                  <a:prstClr val="white">
                    <a:alpha val="50000"/>
                  </a:prstClr>
                </a:solidFill>
              </a:rPr>
              <a:pPr/>
              <a:t>2016/11/28</a:t>
            </a:fld>
            <a:endParaRPr lang="en-ZA">
              <a:solidFill>
                <a:prstClr val="white">
                  <a:alpha val="50000"/>
                </a:prstClr>
              </a:solidFill>
            </a:endParaRPr>
          </a:p>
        </p:txBody>
      </p:sp>
      <p:sp>
        <p:nvSpPr>
          <p:cNvPr id="5" name="Footer Placeholder 4"/>
          <p:cNvSpPr>
            <a:spLocks noGrp="1"/>
          </p:cNvSpPr>
          <p:nvPr>
            <p:ph type="ftr" sz="quarter" idx="11"/>
          </p:nvPr>
        </p:nvSpPr>
        <p:spPr/>
        <p:txBody>
          <a:bodyPr/>
          <a:lstStyle/>
          <a:p>
            <a:endParaRPr lang="en-ZA">
              <a:solidFill>
                <a:prstClr val="white"/>
              </a:solidFill>
            </a:endParaRPr>
          </a:p>
        </p:txBody>
      </p:sp>
      <p:sp>
        <p:nvSpPr>
          <p:cNvPr id="6" name="Slide Number Placeholder 5"/>
          <p:cNvSpPr>
            <a:spLocks noGrp="1"/>
          </p:cNvSpPr>
          <p:nvPr>
            <p:ph type="sldNum" sz="quarter" idx="12"/>
          </p:nvPr>
        </p:nvSpPr>
        <p:spPr/>
        <p:txBody>
          <a:bodyPr/>
          <a:lstStyle/>
          <a:p>
            <a:fld id="{AA84CA83-4591-4AEF-B69D-F84EE02AE882}" type="slidenum">
              <a:rPr lang="en-ZA" smtClean="0">
                <a:solidFill>
                  <a:prstClr val="white"/>
                </a:solidFill>
              </a:rPr>
              <a:pPr/>
              <a:t>‹#›</a:t>
            </a:fld>
            <a:endParaRPr lang="en-ZA">
              <a:solidFill>
                <a:prstClr val="white"/>
              </a:solidFill>
            </a:endParaRPr>
          </a:p>
        </p:txBody>
      </p:sp>
    </p:spTree>
    <p:extLst>
      <p:ext uri="{BB962C8B-B14F-4D97-AF65-F5344CB8AC3E}">
        <p14:creationId xmlns:p14="http://schemas.microsoft.com/office/powerpoint/2010/main" val="29605069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710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F9D42E3A-C0BB-8249-8C87-4E21EEDF4771}" type="datetimeFigureOut">
              <a:rPr lang="en-US" smtClean="0">
                <a:solidFill>
                  <a:srgbClr val="000000">
                    <a:alpha val="70000"/>
                  </a:srgbClr>
                </a:solidFill>
              </a:rPr>
              <a:pPr/>
              <a:t>11/28/2016</a:t>
            </a:fld>
            <a:endParaRPr lang="en-US">
              <a:solidFill>
                <a:srgbClr val="000000">
                  <a:alpha val="70000"/>
                </a:srgbClr>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76EEBEE-0405-3C46-92ED-3BF136B47CFA}" type="slidenum">
              <a:rPr lang="en-US" smtClean="0"/>
              <a:pPr/>
              <a:t>‹#›</a:t>
            </a:fld>
            <a:endParaRPr lang="en-US"/>
          </a:p>
        </p:txBody>
      </p:sp>
    </p:spTree>
    <p:extLst>
      <p:ext uri="{BB962C8B-B14F-4D97-AF65-F5344CB8AC3E}">
        <p14:creationId xmlns:p14="http://schemas.microsoft.com/office/powerpoint/2010/main" val="16211164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413833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56266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799805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516550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877061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245086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017395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121198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267244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009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9D42E3A-C0BB-8249-8C87-4E21EEDF4771}" type="datetimeFigureOut">
              <a:rPr lang="en-US" smtClean="0"/>
              <a:pPr/>
              <a:t>11/28/2016</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smtClean="0"/>
              <a:t>
              </a:t>
            </a:r>
            <a:endParaRPr lang="en-US" dirty="0"/>
          </a:p>
        </p:txBody>
      </p:sp>
      <p:sp>
        <p:nvSpPr>
          <p:cNvPr id="10" name="Slide Number Placeholder 9"/>
          <p:cNvSpPr>
            <a:spLocks noGrp="1"/>
          </p:cNvSpPr>
          <p:nvPr>
            <p:ph type="sldNum" sz="quarter" idx="12"/>
          </p:nvPr>
        </p:nvSpPr>
        <p:spPr/>
        <p:txBody>
          <a:bodyPr/>
          <a:lstStyle/>
          <a:p>
            <a:fld id="{F76EEBEE-0405-3C46-92ED-3BF136B47CFA}" type="slidenum">
              <a:rPr lang="en-US" smtClean="0"/>
              <a:pPr/>
              <a:t>‹#›</a:t>
            </a:fld>
            <a:endParaRPr lang="en-US"/>
          </a:p>
        </p:txBody>
      </p:sp>
    </p:spTree>
    <p:extLst>
      <p:ext uri="{BB962C8B-B14F-4D97-AF65-F5344CB8AC3E}">
        <p14:creationId xmlns:p14="http://schemas.microsoft.com/office/powerpoint/2010/main" val="1589869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86112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841049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161011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598705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4779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99600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487488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429419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239502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1800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6.jp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4.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6.jp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9D42E3A-C0BB-8249-8C87-4E21EEDF4771}" type="datetimeFigureOut">
              <a:rPr lang="en-US" smtClean="0">
                <a:solidFill>
                  <a:srgbClr val="000000">
                    <a:alpha val="70000"/>
                  </a:srgbClr>
                </a:solidFill>
              </a:rPr>
              <a:pPr/>
              <a:t>11/28/2016</a:t>
            </a:fld>
            <a:endParaRPr lang="en-US">
              <a:solidFill>
                <a:srgbClr val="000000">
                  <a:alpha val="70000"/>
                </a:srgbClr>
              </a:solidFill>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solidFill>
                <a:srgbClr val="000000">
                  <a:alpha val="70000"/>
                </a:srgbClr>
              </a:solidFill>
            </a:endParaRP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76EEBEE-0405-3C46-92ED-3BF136B47CFA}" type="slidenum">
              <a:rPr lang="en-US" smtClean="0"/>
              <a:pPr/>
              <a:t>‹#›</a:t>
            </a:fld>
            <a:endParaRPr lang="en-US"/>
          </a:p>
        </p:txBody>
      </p:sp>
    </p:spTree>
    <p:extLst>
      <p:ext uri="{BB962C8B-B14F-4D97-AF65-F5344CB8AC3E}">
        <p14:creationId xmlns:p14="http://schemas.microsoft.com/office/powerpoint/2010/main" val="3393548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028974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7990698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4082430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866429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0761142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CB3AF9D-FFB4-473D-BFE4-B8226F123D73}" type="datetimeFigureOut">
              <a:rPr lang="en-ZA" smtClean="0">
                <a:solidFill>
                  <a:prstClr val="black">
                    <a:lumMod val="65000"/>
                    <a:lumOff val="35000"/>
                  </a:prstClr>
                </a:solidFill>
              </a:rPr>
              <a:pPr/>
              <a:t>2016/11/28</a:t>
            </a:fld>
            <a:endParaRPr lang="en-ZA">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ZA">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C7E917F-569A-4E5D-9B98-D4ADF8F4D57D}" type="slidenum">
              <a:rPr lang="en-ZA" smtClean="0">
                <a:solidFill>
                  <a:prstClr val="black">
                    <a:lumMod val="65000"/>
                    <a:lumOff val="35000"/>
                  </a:prstClr>
                </a:solidFill>
              </a:rPr>
              <a:pPr/>
              <a:t>‹#›</a:t>
            </a:fld>
            <a:endParaRPr lang="en-ZA">
              <a:solidFill>
                <a:prstClr val="black">
                  <a:lumMod val="65000"/>
                  <a:lumOff val="3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2402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2BCEA-3AEF-40B4-9FD8-01616BF69D81}" type="datetimeFigureOut">
              <a:rPr lang="en-GB" smtClean="0">
                <a:solidFill>
                  <a:prstClr val="black">
                    <a:tint val="75000"/>
                  </a:prstClr>
                </a:solidFill>
              </a:rPr>
              <a:pPr/>
              <a:t>28/11/2016</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2B011-75A0-42A1-B654-1D4A2F36D96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04678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smtClean="0">
                <a:solidFill>
                  <a:prstClr val="black">
                    <a:tint val="75000"/>
                  </a:prstClr>
                </a:solidFill>
              </a:rPr>
              <a:pPr defTabSz="457200"/>
              <a:t>11/28/2016</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8702657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11/28/2016</a:t>
            </a:fld>
            <a:endParaRPr lang="en-US" dirty="0">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418749215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5139DD66-7F90-4D44-8AE6-3B0DEF59735F}" type="datetimeFigureOut">
              <a:rPr lang="en-ZA" smtClean="0">
                <a:solidFill>
                  <a:prstClr val="white">
                    <a:alpha val="50000"/>
                  </a:prstClr>
                </a:solidFill>
              </a:rPr>
              <a:pPr/>
              <a:t>2016/11/28</a:t>
            </a:fld>
            <a:endParaRPr lang="en-ZA">
              <a:solidFill>
                <a:prstClr val="white">
                  <a:alpha val="50000"/>
                </a:prstClr>
              </a:solidFill>
            </a:endParaRPr>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AA84CA83-4591-4AEF-B69D-F84EE02AE882}" type="slidenum">
              <a:rPr lang="en-ZA" smtClean="0">
                <a:solidFill>
                  <a:prstClr val="white"/>
                </a:solidFill>
              </a:rPr>
              <a:pPr/>
              <a:t>‹#›</a:t>
            </a:fld>
            <a:endParaRPr lang="en-ZA">
              <a:solidFill>
                <a:prstClr val="white"/>
              </a:solidFill>
            </a:endParaRPr>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endParaRPr lang="en-ZA">
              <a:solidFill>
                <a:prstClr val="white"/>
              </a:solidFill>
            </a:endParaRPr>
          </a:p>
        </p:txBody>
      </p:sp>
    </p:spTree>
    <p:extLst>
      <p:ext uri="{BB962C8B-B14F-4D97-AF65-F5344CB8AC3E}">
        <p14:creationId xmlns:p14="http://schemas.microsoft.com/office/powerpoint/2010/main" val="416049237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083751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33B91-73E7-4923-BE1D-CC6DB88D8459}"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D86D1-E909-46AE-834C-E4DA3713EC7E}"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5057636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BB9B5-C658-4F0F-8C63-46DBE098ADA2}" type="datetimeFigureOut">
              <a:rPr lang="en-ZA" smtClean="0">
                <a:solidFill>
                  <a:prstClr val="black">
                    <a:tint val="75000"/>
                  </a:prstClr>
                </a:solidFill>
              </a:rPr>
              <a:pPr/>
              <a:t>2016/11/28</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15EA4-8302-4CC3-B494-1A5D61EFC05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8017746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TamsinOlsen%20Kainos%20Evolve&#174;-%20Mobile-Enabled%20Healthcare%20Platform.mp4"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hyperlink" Target="Health_RihanSchalkwyk_VR.mp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ealth_RihanSchalkwyk_Blockchain.mp4" TargetMode="External"/><Relationship Id="rId2" Type="http://schemas.openxmlformats.org/officeDocument/2006/relationships/image" Target="../media/image20.png"/><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4.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4.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hyperlink" Target="RJ_Scholtz_Health_LifeQ.mp4" TargetMode="Externa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1.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hyperlink" Target="RJ_Scholtz_Health_AT&amp;T.mp4" TargetMode="Externa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13.xml"/></Relationships>
</file>

<file path=ppt/slides/_rels/slide43.xml.rels><?xml version="1.0" encoding="UTF-8" standalone="yes"?>
<Relationships xmlns="http://schemas.openxmlformats.org/package/2006/relationships"><Relationship Id="rId3" Type="http://schemas.openxmlformats.org/officeDocument/2006/relationships/hyperlink" Target="SherrardGovender%20Digital%20hospital.avi" TargetMode="External"/><Relationship Id="rId7" Type="http://schemas.openxmlformats.org/officeDocument/2006/relationships/image" Target="../media/image51.jpg"/><Relationship Id="rId2" Type="http://schemas.openxmlformats.org/officeDocument/2006/relationships/image" Target="../media/image47.jpg"/><Relationship Id="rId1" Type="http://schemas.openxmlformats.org/officeDocument/2006/relationships/slideLayout" Target="../slideLayouts/slideLayout129.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4.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146.xml"/><Relationship Id="rId4" Type="http://schemas.openxmlformats.org/officeDocument/2006/relationships/hyperlink" Target="SherrardGovender%20Ingestibles.avi" TargetMode="Externa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4.jpeg"/><Relationship Id="rId1" Type="http://schemas.openxmlformats.org/officeDocument/2006/relationships/slideLayout" Target="../slideLayouts/slideLayout1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INDUSTRY INNOVATIONS</a:t>
            </a:r>
            <a:endParaRPr lang="en-US" dirty="0"/>
          </a:p>
        </p:txBody>
      </p:sp>
      <p:sp>
        <p:nvSpPr>
          <p:cNvPr id="3" name="TextBox 2"/>
          <p:cNvSpPr txBox="1"/>
          <p:nvPr/>
        </p:nvSpPr>
        <p:spPr>
          <a:xfrm>
            <a:off x="9659008" y="5980386"/>
            <a:ext cx="2364827" cy="584775"/>
          </a:xfrm>
          <a:prstGeom prst="rect">
            <a:avLst/>
          </a:prstGeom>
          <a:noFill/>
        </p:spPr>
        <p:txBody>
          <a:bodyPr wrap="square" rtlCol="0">
            <a:spAutoFit/>
          </a:bodyPr>
          <a:lstStyle/>
          <a:p>
            <a:r>
              <a:rPr lang="en-US" sz="1600" dirty="0">
                <a:solidFill>
                  <a:srgbClr val="000000"/>
                </a:solidFill>
              </a:rPr>
              <a:t>Rudy de la Cruz</a:t>
            </a:r>
          </a:p>
          <a:p>
            <a:r>
              <a:rPr lang="en-US" sz="1600" dirty="0">
                <a:solidFill>
                  <a:srgbClr val="000000"/>
                </a:solidFill>
              </a:rPr>
              <a:t>18950760</a:t>
            </a:r>
          </a:p>
        </p:txBody>
      </p:sp>
    </p:spTree>
    <p:extLst>
      <p:ext uri="{BB962C8B-B14F-4D97-AF65-F5344CB8AC3E}">
        <p14:creationId xmlns:p14="http://schemas.microsoft.com/office/powerpoint/2010/main" val="829993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37861" y="182880"/>
            <a:ext cx="10178322" cy="606317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Clr>
                <a:srgbClr val="171312"/>
              </a:buClr>
            </a:pPr>
            <a:r>
              <a:rPr lang="en-GB" sz="3500" dirty="0" err="1" smtClean="0">
                <a:solidFill>
                  <a:prstClr val="black">
                    <a:lumMod val="65000"/>
                    <a:lumOff val="35000"/>
                  </a:prstClr>
                </a:solidFill>
              </a:rPr>
              <a:t>Kainos</a:t>
            </a:r>
            <a:r>
              <a:rPr lang="en-GB" sz="3500" dirty="0" smtClean="0">
                <a:solidFill>
                  <a:prstClr val="black">
                    <a:lumMod val="65000"/>
                    <a:lumOff val="35000"/>
                  </a:prstClr>
                </a:solidFill>
              </a:rPr>
              <a:t> </a:t>
            </a:r>
            <a:r>
              <a:rPr lang="en-GB" sz="3500" dirty="0">
                <a:solidFill>
                  <a:prstClr val="black">
                    <a:lumMod val="65000"/>
                    <a:lumOff val="35000"/>
                  </a:prstClr>
                </a:solidFill>
              </a:rPr>
              <a:t>Evolve has built an Electronic Document Management (</a:t>
            </a:r>
            <a:r>
              <a:rPr lang="en-GB" sz="3500" dirty="0" err="1">
                <a:solidFill>
                  <a:prstClr val="black">
                    <a:lumMod val="65000"/>
                    <a:lumOff val="35000"/>
                  </a:prstClr>
                </a:solidFill>
              </a:rPr>
              <a:t>EDM</a:t>
            </a:r>
            <a:r>
              <a:rPr lang="en-GB" sz="3500" dirty="0">
                <a:solidFill>
                  <a:prstClr val="black">
                    <a:lumMod val="65000"/>
                    <a:lumOff val="35000"/>
                  </a:prstClr>
                </a:solidFill>
              </a:rPr>
              <a:t>) product to digitize patient records, thereby making crucial information available to health and social care practitioners, in one place, at the touch of a button</a:t>
            </a:r>
            <a:r>
              <a:rPr lang="en-GB" sz="3500" dirty="0" smtClean="0">
                <a:solidFill>
                  <a:prstClr val="black">
                    <a:lumMod val="65000"/>
                    <a:lumOff val="35000"/>
                  </a:prstClr>
                </a:solidFill>
              </a:rPr>
              <a:t>.</a:t>
            </a:r>
          </a:p>
          <a:p>
            <a:pPr>
              <a:buClr>
                <a:srgbClr val="171312"/>
              </a:buClr>
            </a:pPr>
            <a:endParaRPr lang="en-GB" sz="3500" dirty="0" smtClean="0">
              <a:solidFill>
                <a:prstClr val="black">
                  <a:lumMod val="65000"/>
                  <a:lumOff val="35000"/>
                </a:prstClr>
              </a:solidFill>
            </a:endParaRPr>
          </a:p>
          <a:p>
            <a:pPr>
              <a:buClr>
                <a:srgbClr val="171312"/>
              </a:buClr>
            </a:pPr>
            <a:r>
              <a:rPr lang="en-ZA" sz="3500" dirty="0" smtClean="0">
                <a:solidFill>
                  <a:prstClr val="black">
                    <a:lumMod val="65000"/>
                    <a:lumOff val="35000"/>
                  </a:prstClr>
                </a:solidFill>
              </a:rPr>
              <a:t>This also reduces inefficiencies in the system – specialists will not prescribe tests already performed by other specialists.</a:t>
            </a:r>
            <a:endParaRPr lang="en-ZA" sz="3500" dirty="0">
              <a:solidFill>
                <a:prstClr val="black">
                  <a:lumMod val="65000"/>
                  <a:lumOff val="35000"/>
                </a:prstClr>
              </a:solidFill>
            </a:endParaRPr>
          </a:p>
          <a:p>
            <a:pPr>
              <a:buClr>
                <a:srgbClr val="171312"/>
              </a:buClr>
            </a:pPr>
            <a:endParaRPr lang="en-ZA" sz="3500" dirty="0" smtClean="0">
              <a:solidFill>
                <a:prstClr val="black">
                  <a:lumMod val="65000"/>
                  <a:lumOff val="35000"/>
                </a:prstClr>
              </a:solidFill>
            </a:endParaRPr>
          </a:p>
        </p:txBody>
      </p:sp>
      <p:sp>
        <p:nvSpPr>
          <p:cNvPr id="3" name="TextBox 2"/>
          <p:cNvSpPr txBox="1"/>
          <p:nvPr/>
        </p:nvSpPr>
        <p:spPr>
          <a:xfrm>
            <a:off x="10351294" y="6488668"/>
            <a:ext cx="2157412" cy="369332"/>
          </a:xfrm>
          <a:prstGeom prst="rect">
            <a:avLst/>
          </a:prstGeom>
          <a:noFill/>
        </p:spPr>
        <p:txBody>
          <a:bodyPr wrap="square" rtlCol="0">
            <a:spAutoFit/>
          </a:bodyPr>
          <a:lstStyle/>
          <a:p>
            <a:r>
              <a:rPr lang="fr-FR" dirty="0" err="1" smtClean="0"/>
              <a:t>Tamsin</a:t>
            </a:r>
            <a:r>
              <a:rPr lang="fr-FR" dirty="0" smtClean="0"/>
              <a:t> Olsen</a:t>
            </a:r>
            <a:endParaRPr lang="en-US" dirty="0"/>
          </a:p>
        </p:txBody>
      </p:sp>
    </p:spTree>
    <p:extLst>
      <p:ext uri="{BB962C8B-B14F-4D97-AF65-F5344CB8AC3E}">
        <p14:creationId xmlns:p14="http://schemas.microsoft.com/office/powerpoint/2010/main" val="2863955465"/>
      </p:ext>
    </p:extLst>
  </p:cSld>
  <p:clrMapOvr>
    <a:masterClrMapping/>
  </p:clrMapOvr>
  <mc:AlternateContent xmlns:mc="http://schemas.openxmlformats.org/markup-compatibility/2006" xmlns:p14="http://schemas.microsoft.com/office/powerpoint/2010/main">
    <mc:Choice Requires="p14">
      <p:transition spd="slow" p14:dur="2000" advTm="41384"/>
    </mc:Choice>
    <mc:Fallback xmlns="">
      <p:transition spd="slow" advTm="4138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37861" y="182880"/>
            <a:ext cx="10178322" cy="606317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Clr>
                <a:srgbClr val="171312"/>
              </a:buClr>
              <a:buFont typeface="Arial" panose="020B0604020202020204" pitchFamily="34" charset="0"/>
              <a:buNone/>
            </a:pPr>
            <a:endParaRPr lang="en-ZA" sz="3200" dirty="0" smtClean="0">
              <a:solidFill>
                <a:prstClr val="black">
                  <a:lumMod val="65000"/>
                  <a:lumOff val="35000"/>
                </a:prstClr>
              </a:solidFill>
            </a:endParaRPr>
          </a:p>
          <a:p>
            <a:pPr marL="0" indent="0" algn="ctr">
              <a:buClr>
                <a:srgbClr val="171312"/>
              </a:buClr>
              <a:buFont typeface="Arial" panose="020B0604020202020204" pitchFamily="34" charset="0"/>
              <a:buNone/>
            </a:pPr>
            <a:endParaRPr lang="en-ZA" sz="3200" dirty="0">
              <a:solidFill>
                <a:prstClr val="black">
                  <a:lumMod val="65000"/>
                  <a:lumOff val="35000"/>
                </a:prstClr>
              </a:solidFill>
            </a:endParaRPr>
          </a:p>
          <a:p>
            <a:pPr marL="0" indent="0" algn="ctr">
              <a:buClr>
                <a:srgbClr val="171312"/>
              </a:buClr>
              <a:buFont typeface="Arial" panose="020B0604020202020204" pitchFamily="34" charset="0"/>
              <a:buNone/>
            </a:pPr>
            <a:endParaRPr lang="en-ZA" sz="3200" dirty="0" smtClean="0">
              <a:solidFill>
                <a:prstClr val="black">
                  <a:lumMod val="65000"/>
                  <a:lumOff val="35000"/>
                </a:prstClr>
              </a:solidFill>
            </a:endParaRPr>
          </a:p>
          <a:p>
            <a:pPr marL="0" indent="0" algn="ctr">
              <a:buClr>
                <a:srgbClr val="171312"/>
              </a:buClr>
              <a:buFont typeface="Arial" panose="020B0604020202020204" pitchFamily="34" charset="0"/>
              <a:buNone/>
            </a:pPr>
            <a:endParaRPr lang="en-ZA" sz="3200" dirty="0">
              <a:solidFill>
                <a:prstClr val="black">
                  <a:lumMod val="65000"/>
                  <a:lumOff val="35000"/>
                </a:prstClr>
              </a:solidFill>
            </a:endParaRPr>
          </a:p>
          <a:p>
            <a:pPr marL="0" indent="0" algn="ctr">
              <a:buClr>
                <a:srgbClr val="171312"/>
              </a:buClr>
              <a:buFont typeface="Arial" panose="020B0604020202020204" pitchFamily="34" charset="0"/>
              <a:buNone/>
            </a:pPr>
            <a:r>
              <a:rPr lang="en-ZA" sz="3200" dirty="0" smtClean="0">
                <a:solidFill>
                  <a:prstClr val="black">
                    <a:lumMod val="65000"/>
                    <a:lumOff val="35000"/>
                  </a:prstClr>
                </a:solidFill>
                <a:hlinkClick r:id="rId2" action="ppaction://hlinkfile"/>
              </a:rPr>
              <a:t>VIDEO</a:t>
            </a:r>
            <a:endParaRPr lang="en-ZA" sz="3200" dirty="0">
              <a:solidFill>
                <a:prstClr val="black">
                  <a:lumMod val="65000"/>
                  <a:lumOff val="35000"/>
                </a:prstClr>
              </a:solidFill>
            </a:endParaRPr>
          </a:p>
          <a:p>
            <a:pPr>
              <a:buClr>
                <a:srgbClr val="171312"/>
              </a:buClr>
            </a:pPr>
            <a:endParaRPr lang="en-ZA" sz="3000" dirty="0" smtClean="0">
              <a:solidFill>
                <a:prstClr val="black">
                  <a:lumMod val="65000"/>
                  <a:lumOff val="35000"/>
                </a:prstClr>
              </a:solidFill>
            </a:endParaRPr>
          </a:p>
        </p:txBody>
      </p:sp>
      <p:sp>
        <p:nvSpPr>
          <p:cNvPr id="3" name="TextBox 2"/>
          <p:cNvSpPr txBox="1"/>
          <p:nvPr/>
        </p:nvSpPr>
        <p:spPr>
          <a:xfrm>
            <a:off x="10351294" y="6488668"/>
            <a:ext cx="2157412" cy="369332"/>
          </a:xfrm>
          <a:prstGeom prst="rect">
            <a:avLst/>
          </a:prstGeom>
          <a:noFill/>
        </p:spPr>
        <p:txBody>
          <a:bodyPr wrap="square" rtlCol="0">
            <a:spAutoFit/>
          </a:bodyPr>
          <a:lstStyle/>
          <a:p>
            <a:r>
              <a:rPr lang="fr-FR" dirty="0" err="1" smtClean="0"/>
              <a:t>Tamsin</a:t>
            </a:r>
            <a:r>
              <a:rPr lang="fr-FR" dirty="0" smtClean="0"/>
              <a:t> Olsen</a:t>
            </a:r>
            <a:endParaRPr lang="en-US" dirty="0"/>
          </a:p>
        </p:txBody>
      </p:sp>
    </p:spTree>
    <p:extLst>
      <p:ext uri="{BB962C8B-B14F-4D97-AF65-F5344CB8AC3E}">
        <p14:creationId xmlns:p14="http://schemas.microsoft.com/office/powerpoint/2010/main" val="1635352082"/>
      </p:ext>
    </p:extLst>
  </p:cSld>
  <p:clrMapOvr>
    <a:masterClrMapping/>
  </p:clrMapOvr>
  <mc:AlternateContent xmlns:mc="http://schemas.openxmlformats.org/markup-compatibility/2006" xmlns:p14="http://schemas.microsoft.com/office/powerpoint/2010/main">
    <mc:Choice Requires="p14">
      <p:transition spd="slow" p14:dur="2000" advTm="41384"/>
    </mc:Choice>
    <mc:Fallback xmlns="">
      <p:transition spd="slow" advTm="4138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340" y="241708"/>
            <a:ext cx="10178322" cy="1492132"/>
          </a:xfrm>
        </p:spPr>
        <p:txBody>
          <a:bodyPr>
            <a:normAutofit fontScale="90000"/>
          </a:bodyPr>
          <a:lstStyle/>
          <a:p>
            <a:r>
              <a:rPr lang="en-ZA" dirty="0" err="1" smtClean="0"/>
              <a:t>TRIZ</a:t>
            </a:r>
            <a:r>
              <a:rPr lang="en-ZA" dirty="0" smtClean="0"/>
              <a:t> TREND</a:t>
            </a:r>
            <a:br>
              <a:rPr lang="en-ZA" dirty="0" smtClean="0"/>
            </a:br>
            <a:r>
              <a:rPr lang="en-ZA" dirty="0"/>
              <a:t/>
            </a:r>
            <a:br>
              <a:rPr lang="en-ZA" dirty="0"/>
            </a:br>
            <a:endParaRPr lang="en-ZA" dirty="0"/>
          </a:p>
        </p:txBody>
      </p:sp>
      <p:sp>
        <p:nvSpPr>
          <p:cNvPr id="6" name="Content Placeholder 2"/>
          <p:cNvSpPr txBox="1">
            <a:spLocks/>
          </p:cNvSpPr>
          <p:nvPr/>
        </p:nvSpPr>
        <p:spPr>
          <a:xfrm>
            <a:off x="1280064" y="1181898"/>
            <a:ext cx="10192139" cy="509250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Clr>
                <a:srgbClr val="171312"/>
              </a:buClr>
            </a:pPr>
            <a:endParaRPr lang="en-ZA" sz="3000" dirty="0" smtClean="0">
              <a:solidFill>
                <a:prstClr val="black">
                  <a:lumMod val="65000"/>
                  <a:lumOff val="35000"/>
                </a:prstClr>
              </a:solidFill>
            </a:endParaRPr>
          </a:p>
          <a:p>
            <a:pPr>
              <a:buClr>
                <a:srgbClr val="171312"/>
              </a:buClr>
            </a:pPr>
            <a:r>
              <a:rPr lang="en-ZA" sz="3000" dirty="0" smtClean="0">
                <a:solidFill>
                  <a:prstClr val="black">
                    <a:lumMod val="65000"/>
                    <a:lumOff val="35000"/>
                  </a:prstClr>
                </a:solidFill>
              </a:rPr>
              <a:t>INCREASING TRANSPARENCY</a:t>
            </a:r>
          </a:p>
          <a:p>
            <a:pPr>
              <a:buClr>
                <a:srgbClr val="171312"/>
              </a:buClr>
            </a:pPr>
            <a:endParaRPr lang="en-ZA" sz="3000" dirty="0">
              <a:solidFill>
                <a:prstClr val="black">
                  <a:lumMod val="65000"/>
                  <a:lumOff val="35000"/>
                </a:prstClr>
              </a:solidFill>
            </a:endParaRPr>
          </a:p>
          <a:p>
            <a:pPr>
              <a:buClr>
                <a:srgbClr val="171312"/>
              </a:buClr>
            </a:pPr>
            <a:r>
              <a:rPr lang="en-ZA" sz="3000" dirty="0" smtClean="0">
                <a:solidFill>
                  <a:prstClr val="black">
                    <a:lumMod val="65000"/>
                    <a:lumOff val="35000"/>
                  </a:prstClr>
                </a:solidFill>
              </a:rPr>
              <a:t>TRIMMING/REDUCING COMPLEXITY</a:t>
            </a:r>
          </a:p>
          <a:p>
            <a:pPr>
              <a:buClr>
                <a:srgbClr val="171312"/>
              </a:buClr>
            </a:pPr>
            <a:endParaRPr lang="en-ZA" sz="3000" dirty="0" smtClean="0">
              <a:solidFill>
                <a:prstClr val="black">
                  <a:lumMod val="65000"/>
                  <a:lumOff val="35000"/>
                </a:prstClr>
              </a:solidFill>
            </a:endParaRPr>
          </a:p>
          <a:p>
            <a:pPr>
              <a:buClr>
                <a:srgbClr val="171312"/>
              </a:buClr>
            </a:pPr>
            <a:r>
              <a:rPr lang="en-ZA" sz="3000" dirty="0" smtClean="0">
                <a:solidFill>
                  <a:prstClr val="black">
                    <a:lumMod val="65000"/>
                    <a:lumOff val="35000"/>
                  </a:prstClr>
                </a:solidFill>
              </a:rPr>
              <a:t>BOUNDARY BREAKDOWN</a:t>
            </a:r>
            <a:endParaRPr lang="en-ZA" sz="3000" dirty="0">
              <a:solidFill>
                <a:prstClr val="black">
                  <a:lumMod val="65000"/>
                  <a:lumOff val="35000"/>
                </a:prstClr>
              </a:solidFill>
            </a:endParaRPr>
          </a:p>
          <a:p>
            <a:pPr>
              <a:buClr>
                <a:srgbClr val="171312"/>
              </a:buClr>
            </a:pPr>
            <a:endParaRPr lang="en-ZA" sz="3000" dirty="0">
              <a:solidFill>
                <a:prstClr val="black">
                  <a:lumMod val="65000"/>
                  <a:lumOff val="35000"/>
                </a:prstClr>
              </a:solidFill>
            </a:endParaRPr>
          </a:p>
        </p:txBody>
      </p:sp>
      <p:sp>
        <p:nvSpPr>
          <p:cNvPr id="4" name="TextBox 3"/>
          <p:cNvSpPr txBox="1"/>
          <p:nvPr/>
        </p:nvSpPr>
        <p:spPr>
          <a:xfrm>
            <a:off x="10351294" y="6488668"/>
            <a:ext cx="2157412" cy="369332"/>
          </a:xfrm>
          <a:prstGeom prst="rect">
            <a:avLst/>
          </a:prstGeom>
          <a:noFill/>
        </p:spPr>
        <p:txBody>
          <a:bodyPr wrap="square" rtlCol="0">
            <a:spAutoFit/>
          </a:bodyPr>
          <a:lstStyle/>
          <a:p>
            <a:r>
              <a:rPr lang="fr-FR" dirty="0" err="1" smtClean="0"/>
              <a:t>Tamsin</a:t>
            </a:r>
            <a:r>
              <a:rPr lang="fr-FR" dirty="0" smtClean="0"/>
              <a:t> Olsen</a:t>
            </a:r>
            <a:endParaRPr lang="en-US" dirty="0"/>
          </a:p>
        </p:txBody>
      </p:sp>
    </p:spTree>
    <p:extLst>
      <p:ext uri="{BB962C8B-B14F-4D97-AF65-F5344CB8AC3E}">
        <p14:creationId xmlns:p14="http://schemas.microsoft.com/office/powerpoint/2010/main" val="509695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1703512" y="188641"/>
            <a:ext cx="3666388" cy="769441"/>
          </a:xfrm>
          <a:prstGeom prst="rect">
            <a:avLst/>
          </a:prstGeom>
          <a:noFill/>
        </p:spPr>
        <p:txBody>
          <a:bodyPr wrap="none" rtlCol="0">
            <a:spAutoFit/>
          </a:bodyPr>
          <a:lstStyle/>
          <a:p>
            <a:r>
              <a:rPr lang="en-US" sz="4400" dirty="0">
                <a:solidFill>
                  <a:srgbClr val="1F497D"/>
                </a:solidFill>
                <a:latin typeface="Copperplate Gothic Bold" panose="020E0705020206020404" pitchFamily="34" charset="0"/>
              </a:rPr>
              <a:t>Virtual Reality</a:t>
            </a:r>
            <a:endParaRPr lang="en-GB" sz="4400" dirty="0">
              <a:solidFill>
                <a:srgbClr val="1F497D"/>
              </a:solidFill>
              <a:latin typeface="Copperplate Gothic Bold" panose="020E0705020206020404" pitchFamily="34" charset="0"/>
            </a:endParaRPr>
          </a:p>
        </p:txBody>
      </p:sp>
      <p:sp>
        <p:nvSpPr>
          <p:cNvPr id="13" name="TextBox 12"/>
          <p:cNvSpPr txBox="1"/>
          <p:nvPr/>
        </p:nvSpPr>
        <p:spPr>
          <a:xfrm>
            <a:off x="1703512" y="1268761"/>
            <a:ext cx="6328014" cy="3139321"/>
          </a:xfrm>
          <a:prstGeom prst="rect">
            <a:avLst/>
          </a:prstGeom>
          <a:noFill/>
        </p:spPr>
        <p:txBody>
          <a:bodyPr wrap="none" rtlCol="0">
            <a:spAutoFit/>
          </a:bodyPr>
          <a:lstStyle/>
          <a:p>
            <a:r>
              <a:rPr lang="en-US" dirty="0">
                <a:solidFill>
                  <a:srgbClr val="1F497D"/>
                </a:solidFill>
                <a:latin typeface="Copperplate Gothic Bold" panose="020E0705020206020404" pitchFamily="34" charset="0"/>
              </a:rPr>
              <a:t>Main applications:</a:t>
            </a:r>
          </a:p>
          <a:p>
            <a:pPr marL="285750" indent="-285750">
              <a:buFont typeface="Arial" panose="020B0604020202020204" pitchFamily="34" charset="0"/>
              <a:buChar char="•"/>
            </a:pPr>
            <a:r>
              <a:rPr lang="en-US" dirty="0">
                <a:solidFill>
                  <a:srgbClr val="1F497D"/>
                </a:solidFill>
                <a:latin typeface="Constantia" panose="02030602050306030303" pitchFamily="18" charset="0"/>
              </a:rPr>
              <a:t>training (consumers &amp; medicine students both)</a:t>
            </a:r>
          </a:p>
          <a:p>
            <a:pPr marL="285750" indent="-285750">
              <a:buFont typeface="Arial" panose="020B0604020202020204" pitchFamily="34" charset="0"/>
              <a:buChar char="•"/>
            </a:pPr>
            <a:r>
              <a:rPr lang="en-US" dirty="0">
                <a:solidFill>
                  <a:srgbClr val="1F497D"/>
                </a:solidFill>
                <a:latin typeface="Constantia" panose="02030602050306030303" pitchFamily="18" charset="0"/>
              </a:rPr>
              <a:t>remote health practitioner consultations</a:t>
            </a:r>
          </a:p>
          <a:p>
            <a:pPr marL="285750" indent="-285750">
              <a:buFont typeface="Arial" panose="020B0604020202020204" pitchFamily="34" charset="0"/>
              <a:buChar char="•"/>
            </a:pPr>
            <a:r>
              <a:rPr lang="en-US" dirty="0">
                <a:solidFill>
                  <a:srgbClr val="1F497D"/>
                </a:solidFill>
                <a:latin typeface="Constantia" panose="02030602050306030303" pitchFamily="18" charset="0"/>
              </a:rPr>
              <a:t>treatment of  phobias and mental conditions (</a:t>
            </a:r>
            <a:r>
              <a:rPr lang="en-US" dirty="0" err="1">
                <a:solidFill>
                  <a:srgbClr val="1F497D"/>
                </a:solidFill>
                <a:latin typeface="Constantia" panose="02030602050306030303" pitchFamily="18" charset="0"/>
              </a:rPr>
              <a:t>eg</a:t>
            </a:r>
            <a:r>
              <a:rPr lang="en-US" dirty="0">
                <a:solidFill>
                  <a:srgbClr val="1F497D"/>
                </a:solidFill>
                <a:latin typeface="Constantia" panose="02030602050306030303" pitchFamily="18" charset="0"/>
              </a:rPr>
              <a:t>. PTSD)</a:t>
            </a:r>
          </a:p>
          <a:p>
            <a:pPr marL="285750" indent="-285750">
              <a:buFont typeface="Arial" panose="020B0604020202020204" pitchFamily="34" charset="0"/>
              <a:buChar char="•"/>
            </a:pPr>
            <a:endParaRPr lang="en-US" dirty="0">
              <a:solidFill>
                <a:srgbClr val="1F497D"/>
              </a:solidFill>
              <a:latin typeface="Copperplate Gothic Bold" panose="020E0705020206020404" pitchFamily="34" charset="0"/>
            </a:endParaRPr>
          </a:p>
          <a:p>
            <a:r>
              <a:rPr lang="en-US" dirty="0">
                <a:solidFill>
                  <a:srgbClr val="1F497D"/>
                </a:solidFill>
                <a:latin typeface="Copperplate Gothic Bold" panose="020E0705020206020404" pitchFamily="34" charset="0"/>
              </a:rPr>
              <a:t>Companies involved:</a:t>
            </a:r>
          </a:p>
          <a:p>
            <a:pPr marL="285750" indent="-285750">
              <a:buFont typeface="Arial" panose="020B0604020202020204" pitchFamily="34" charset="0"/>
              <a:buChar char="•"/>
            </a:pPr>
            <a:r>
              <a:rPr lang="en-US" dirty="0" err="1">
                <a:solidFill>
                  <a:srgbClr val="1F497D"/>
                </a:solidFill>
                <a:latin typeface="Constantia" panose="02030602050306030303" pitchFamily="18" charset="0"/>
              </a:rPr>
              <a:t>Sharecare</a:t>
            </a:r>
            <a:r>
              <a:rPr lang="en-US" dirty="0">
                <a:solidFill>
                  <a:srgbClr val="1F497D"/>
                </a:solidFill>
                <a:latin typeface="Constantia" panose="02030602050306030303" pitchFamily="18" charset="0"/>
              </a:rPr>
              <a:t>, </a:t>
            </a:r>
            <a:r>
              <a:rPr lang="en-US" dirty="0" err="1">
                <a:solidFill>
                  <a:srgbClr val="1F497D"/>
                </a:solidFill>
                <a:latin typeface="Constantia" panose="02030602050306030303" pitchFamily="18" charset="0"/>
              </a:rPr>
              <a:t>ImmersiveTouch</a:t>
            </a:r>
            <a:r>
              <a:rPr lang="en-US" dirty="0">
                <a:solidFill>
                  <a:srgbClr val="1F497D"/>
                </a:solidFill>
                <a:latin typeface="Constantia" panose="02030602050306030303" pitchFamily="18" charset="0"/>
              </a:rPr>
              <a:t>, </a:t>
            </a:r>
            <a:r>
              <a:rPr lang="en-US" dirty="0" err="1">
                <a:solidFill>
                  <a:srgbClr val="1F497D"/>
                </a:solidFill>
                <a:latin typeface="Constantia" panose="02030602050306030303" pitchFamily="18" charset="0"/>
              </a:rPr>
              <a:t>Bravemind</a:t>
            </a:r>
            <a:r>
              <a:rPr lang="en-US" dirty="0">
                <a:solidFill>
                  <a:srgbClr val="1F497D"/>
                </a:solidFill>
                <a:latin typeface="Constantia" panose="02030602050306030303" pitchFamily="18" charset="0"/>
              </a:rPr>
              <a:t>, </a:t>
            </a:r>
            <a:br>
              <a:rPr lang="en-US" dirty="0">
                <a:solidFill>
                  <a:srgbClr val="1F497D"/>
                </a:solidFill>
                <a:latin typeface="Constantia" panose="02030602050306030303" pitchFamily="18" charset="0"/>
              </a:rPr>
            </a:br>
            <a:r>
              <a:rPr lang="en-US" dirty="0">
                <a:solidFill>
                  <a:srgbClr val="1F497D"/>
                </a:solidFill>
                <a:latin typeface="Constantia" panose="02030602050306030303" pitchFamily="18" charset="0"/>
              </a:rPr>
              <a:t>Nicklaus Children's Hospital</a:t>
            </a:r>
          </a:p>
          <a:p>
            <a:pPr marL="285750" indent="-285750">
              <a:buFont typeface="Arial" panose="020B0604020202020204" pitchFamily="34" charset="0"/>
              <a:buChar char="•"/>
            </a:pPr>
            <a:endParaRPr lang="en-US" dirty="0">
              <a:solidFill>
                <a:srgbClr val="1F497D"/>
              </a:solidFill>
              <a:latin typeface="Copperplate Gothic Bold" panose="020E0705020206020404" pitchFamily="34" charset="0"/>
            </a:endParaRPr>
          </a:p>
          <a:p>
            <a:r>
              <a:rPr lang="en-US" dirty="0">
                <a:solidFill>
                  <a:srgbClr val="1F497D"/>
                </a:solidFill>
                <a:latin typeface="Copperplate Gothic Bold" panose="020E0705020206020404" pitchFamily="34" charset="0"/>
              </a:rPr>
              <a:t>TRIZ Trends:</a:t>
            </a:r>
          </a:p>
          <a:p>
            <a:pPr marL="285750" indent="-285750">
              <a:buFont typeface="Arial" panose="020B0604020202020204" pitchFamily="34" charset="0"/>
              <a:buChar char="•"/>
            </a:pPr>
            <a:r>
              <a:rPr lang="en-US" dirty="0">
                <a:solidFill>
                  <a:srgbClr val="1F497D"/>
                </a:solidFill>
                <a:latin typeface="Constantia" panose="02030602050306030303" pitchFamily="18" charset="0"/>
              </a:rPr>
              <a:t>increasing dimensionality, trimming, boundary breakdown</a:t>
            </a:r>
            <a:endParaRPr lang="en-GB" dirty="0">
              <a:solidFill>
                <a:srgbClr val="1F497D"/>
              </a:solidFill>
              <a:latin typeface="Constantia" panose="02030602050306030303"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8403"/>
          <a:stretch/>
        </p:blipFill>
        <p:spPr>
          <a:xfrm>
            <a:off x="2279576" y="5085184"/>
            <a:ext cx="3456386" cy="177281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7190"/>
          <a:stretch/>
        </p:blipFill>
        <p:spPr>
          <a:xfrm>
            <a:off x="6960096" y="4971164"/>
            <a:ext cx="2644172" cy="1886837"/>
          </a:xfrm>
          <a:prstGeom prst="rect">
            <a:avLst/>
          </a:prstGeom>
        </p:spPr>
      </p:pic>
      <p:pic>
        <p:nvPicPr>
          <p:cNvPr id="1026" name="Picture 2">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4353" y="203828"/>
            <a:ext cx="11525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351294" y="6488668"/>
            <a:ext cx="2157412" cy="369332"/>
          </a:xfrm>
          <a:prstGeom prst="rect">
            <a:avLst/>
          </a:prstGeom>
          <a:noFill/>
        </p:spPr>
        <p:txBody>
          <a:bodyPr wrap="square" rtlCol="0">
            <a:spAutoFit/>
          </a:bodyPr>
          <a:lstStyle/>
          <a:p>
            <a:r>
              <a:rPr lang="fr-FR" dirty="0" err="1" smtClean="0"/>
              <a:t>Rihan</a:t>
            </a:r>
            <a:r>
              <a:rPr lang="fr-FR" dirty="0" smtClean="0"/>
              <a:t> </a:t>
            </a:r>
            <a:r>
              <a:rPr lang="fr-FR" dirty="0" err="1" smtClean="0"/>
              <a:t>Schalkwyk</a:t>
            </a:r>
            <a:endParaRPr lang="en-US" dirty="0"/>
          </a:p>
        </p:txBody>
      </p:sp>
    </p:spTree>
    <p:extLst>
      <p:ext uri="{BB962C8B-B14F-4D97-AF65-F5344CB8AC3E}">
        <p14:creationId xmlns:p14="http://schemas.microsoft.com/office/powerpoint/2010/main" val="3150612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5618"/>
          <a:stretch/>
        </p:blipFill>
        <p:spPr>
          <a:xfrm>
            <a:off x="1524000" y="4725902"/>
            <a:ext cx="9144000" cy="2132099"/>
          </a:xfrm>
          <a:prstGeom prst="rect">
            <a:avLst/>
          </a:prstGeom>
        </p:spPr>
      </p:pic>
      <p:sp>
        <p:nvSpPr>
          <p:cNvPr id="7" name="TextBox 6"/>
          <p:cNvSpPr txBox="1"/>
          <p:nvPr/>
        </p:nvSpPr>
        <p:spPr>
          <a:xfrm>
            <a:off x="1703512" y="188641"/>
            <a:ext cx="2914580" cy="769441"/>
          </a:xfrm>
          <a:prstGeom prst="rect">
            <a:avLst/>
          </a:prstGeom>
          <a:noFill/>
        </p:spPr>
        <p:txBody>
          <a:bodyPr wrap="none" rtlCol="0">
            <a:spAutoFit/>
          </a:bodyPr>
          <a:lstStyle/>
          <a:p>
            <a:r>
              <a:rPr lang="en-US" sz="4400" dirty="0">
                <a:solidFill>
                  <a:srgbClr val="1F497D"/>
                </a:solidFill>
                <a:latin typeface="Copperplate Gothic Bold" panose="020E0705020206020404" pitchFamily="34" charset="0"/>
              </a:rPr>
              <a:t>Blockchain</a:t>
            </a:r>
            <a:endParaRPr lang="en-GB" sz="4400" dirty="0">
              <a:solidFill>
                <a:srgbClr val="1F497D"/>
              </a:solidFill>
              <a:latin typeface="Copperplate Gothic Bold" panose="020E0705020206020404" pitchFamily="34" charset="0"/>
            </a:endParaRPr>
          </a:p>
        </p:txBody>
      </p:sp>
      <p:sp>
        <p:nvSpPr>
          <p:cNvPr id="13" name="TextBox 12"/>
          <p:cNvSpPr txBox="1"/>
          <p:nvPr/>
        </p:nvSpPr>
        <p:spPr>
          <a:xfrm>
            <a:off x="1703512" y="1268760"/>
            <a:ext cx="6245236" cy="2862322"/>
          </a:xfrm>
          <a:prstGeom prst="rect">
            <a:avLst/>
          </a:prstGeom>
          <a:noFill/>
        </p:spPr>
        <p:txBody>
          <a:bodyPr wrap="none" rtlCol="0">
            <a:spAutoFit/>
          </a:bodyPr>
          <a:lstStyle/>
          <a:p>
            <a:r>
              <a:rPr lang="en-US" dirty="0">
                <a:solidFill>
                  <a:srgbClr val="1F497D"/>
                </a:solidFill>
                <a:latin typeface="Copperplate Gothic Bold" panose="020E0705020206020404" pitchFamily="34" charset="0"/>
              </a:rPr>
              <a:t>Main applications:</a:t>
            </a:r>
          </a:p>
          <a:p>
            <a:pPr marL="285750" indent="-285750">
              <a:buFont typeface="Arial" panose="020B0604020202020204" pitchFamily="34" charset="0"/>
              <a:buChar char="•"/>
            </a:pPr>
            <a:r>
              <a:rPr lang="en-US" dirty="0">
                <a:solidFill>
                  <a:srgbClr val="1F497D"/>
                </a:solidFill>
                <a:latin typeface="Constantia" panose="02030602050306030303" pitchFamily="18" charset="0"/>
              </a:rPr>
              <a:t>smart contracting between health practitioner and patient</a:t>
            </a:r>
          </a:p>
          <a:p>
            <a:pPr marL="285750" indent="-285750">
              <a:buFont typeface="Arial" panose="020B0604020202020204" pitchFamily="34" charset="0"/>
              <a:buChar char="•"/>
            </a:pPr>
            <a:r>
              <a:rPr lang="en-US" dirty="0">
                <a:solidFill>
                  <a:srgbClr val="1F497D"/>
                </a:solidFill>
                <a:latin typeface="Constantia" panose="02030602050306030303" pitchFamily="18" charset="0"/>
              </a:rPr>
              <a:t>managing medical allowances</a:t>
            </a:r>
          </a:p>
          <a:p>
            <a:pPr marL="285750" indent="-285750">
              <a:buFont typeface="Arial" panose="020B0604020202020204" pitchFamily="34" charset="0"/>
              <a:buChar char="•"/>
            </a:pPr>
            <a:endParaRPr lang="en-US" dirty="0">
              <a:solidFill>
                <a:srgbClr val="1F497D"/>
              </a:solidFill>
              <a:latin typeface="Copperplate Gothic Bold" panose="020E0705020206020404" pitchFamily="34" charset="0"/>
            </a:endParaRPr>
          </a:p>
          <a:p>
            <a:r>
              <a:rPr lang="en-US" dirty="0">
                <a:solidFill>
                  <a:srgbClr val="1F497D"/>
                </a:solidFill>
                <a:latin typeface="Copperplate Gothic Bold" panose="020E0705020206020404" pitchFamily="34" charset="0"/>
              </a:rPr>
              <a:t>Companies involved:</a:t>
            </a:r>
          </a:p>
          <a:p>
            <a:pPr marL="285750" indent="-285750">
              <a:buFont typeface="Arial" panose="020B0604020202020204" pitchFamily="34" charset="0"/>
              <a:buChar char="•"/>
            </a:pPr>
            <a:r>
              <a:rPr lang="en-US" dirty="0">
                <a:solidFill>
                  <a:srgbClr val="1F497D"/>
                </a:solidFill>
                <a:latin typeface="Constantia" panose="02030602050306030303" pitchFamily="18" charset="0"/>
              </a:rPr>
              <a:t>Most notably SAP and Philips</a:t>
            </a:r>
          </a:p>
          <a:p>
            <a:endParaRPr lang="en-US" dirty="0">
              <a:solidFill>
                <a:srgbClr val="1F497D"/>
              </a:solidFill>
              <a:latin typeface="Copperplate Gothic Bold" panose="020E0705020206020404" pitchFamily="34" charset="0"/>
            </a:endParaRPr>
          </a:p>
          <a:p>
            <a:r>
              <a:rPr lang="en-US" dirty="0">
                <a:solidFill>
                  <a:srgbClr val="1F497D"/>
                </a:solidFill>
                <a:latin typeface="Copperplate Gothic Bold" panose="020E0705020206020404" pitchFamily="34" charset="0"/>
              </a:rPr>
              <a:t>TRIZ Trends:</a:t>
            </a:r>
          </a:p>
          <a:p>
            <a:pPr marL="285750" indent="-285750">
              <a:buFont typeface="Arial" panose="020B0604020202020204" pitchFamily="34" charset="0"/>
              <a:buChar char="•"/>
            </a:pPr>
            <a:r>
              <a:rPr lang="en-GB" dirty="0">
                <a:solidFill>
                  <a:srgbClr val="1F497D"/>
                </a:solidFill>
                <a:latin typeface="Constantia" panose="02030602050306030303" pitchFamily="18" charset="0"/>
              </a:rPr>
              <a:t>Trimming, Boundary Breakdown, </a:t>
            </a:r>
            <a:r>
              <a:rPr lang="en-GB" dirty="0" err="1">
                <a:solidFill>
                  <a:srgbClr val="1F497D"/>
                </a:solidFill>
                <a:latin typeface="Constantia" panose="02030602050306030303" pitchFamily="18" charset="0"/>
              </a:rPr>
              <a:t>Dynamization</a:t>
            </a:r>
            <a:endParaRPr lang="en-GB" dirty="0">
              <a:solidFill>
                <a:srgbClr val="1F497D"/>
              </a:solidFill>
              <a:latin typeface="Constantia" panose="02030602050306030303" pitchFamily="18" charset="0"/>
            </a:endParaRPr>
          </a:p>
          <a:p>
            <a:pPr marL="285750" indent="-285750">
              <a:buFont typeface="Arial" panose="020B0604020202020204" pitchFamily="34" charset="0"/>
              <a:buChar char="•"/>
            </a:pPr>
            <a:endParaRPr lang="en-US" dirty="0">
              <a:solidFill>
                <a:srgbClr val="1F497D"/>
              </a:solidFill>
              <a:latin typeface="Constantia" panose="02030602050306030303" pitchFamily="18" charset="0"/>
            </a:endParaRPr>
          </a:p>
        </p:txBody>
      </p:sp>
      <p:pic>
        <p:nvPicPr>
          <p:cNvPr id="18"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353" y="203828"/>
            <a:ext cx="11525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416878" y="6488668"/>
            <a:ext cx="2157412" cy="369332"/>
          </a:xfrm>
          <a:prstGeom prst="rect">
            <a:avLst/>
          </a:prstGeom>
          <a:noFill/>
        </p:spPr>
        <p:txBody>
          <a:bodyPr wrap="square" rtlCol="0">
            <a:spAutoFit/>
          </a:bodyPr>
          <a:lstStyle/>
          <a:p>
            <a:r>
              <a:rPr lang="fr-FR" dirty="0" err="1" smtClean="0"/>
              <a:t>Rihan</a:t>
            </a:r>
            <a:r>
              <a:rPr lang="fr-FR" dirty="0" smtClean="0"/>
              <a:t> </a:t>
            </a:r>
            <a:r>
              <a:rPr lang="fr-FR" dirty="0" err="1" smtClean="0"/>
              <a:t>Schalkwyk</a:t>
            </a:r>
            <a:endParaRPr lang="en-US" dirty="0"/>
          </a:p>
        </p:txBody>
      </p:sp>
    </p:spTree>
    <p:extLst>
      <p:ext uri="{BB962C8B-B14F-4D97-AF65-F5344CB8AC3E}">
        <p14:creationId xmlns:p14="http://schemas.microsoft.com/office/powerpoint/2010/main" val="2672919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89998" y="4815603"/>
            <a:ext cx="9448800" cy="685800"/>
          </a:xfrm>
        </p:spPr>
        <p:txBody>
          <a:bodyPr>
            <a:normAutofit/>
          </a:bodyPr>
          <a:lstStyle/>
          <a:p>
            <a:r>
              <a:rPr lang="en-US" sz="1600" dirty="0" smtClean="0"/>
              <a:t>Douw van der Merwe - 18154689</a:t>
            </a:r>
            <a:endParaRPr lang="en-GB" sz="1600" dirty="0"/>
          </a:p>
        </p:txBody>
      </p:sp>
      <p:pic>
        <p:nvPicPr>
          <p:cNvPr id="4" name="Picture 3"/>
          <p:cNvPicPr>
            <a:picLocks noChangeAspect="1"/>
          </p:cNvPicPr>
          <p:nvPr/>
        </p:nvPicPr>
        <p:blipFill>
          <a:blip r:embed="rId3"/>
          <a:stretch>
            <a:fillRect/>
          </a:stretch>
        </p:blipFill>
        <p:spPr>
          <a:xfrm>
            <a:off x="2189998" y="1240221"/>
            <a:ext cx="7812004" cy="3470712"/>
          </a:xfrm>
          <a:prstGeom prst="rect">
            <a:avLst/>
          </a:prstGeom>
        </p:spPr>
      </p:pic>
    </p:spTree>
    <p:extLst>
      <p:ext uri="{BB962C8B-B14F-4D97-AF65-F5344CB8AC3E}">
        <p14:creationId xmlns:p14="http://schemas.microsoft.com/office/powerpoint/2010/main" val="462927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8212" y="328720"/>
            <a:ext cx="9002933" cy="1987661"/>
          </a:xfrm>
          <a:prstGeom prst="rect">
            <a:avLst/>
          </a:prstGeom>
        </p:spPr>
      </p:pic>
      <p:pic>
        <p:nvPicPr>
          <p:cNvPr id="5" name="Picture 4"/>
          <p:cNvPicPr>
            <a:picLocks noChangeAspect="1"/>
          </p:cNvPicPr>
          <p:nvPr/>
        </p:nvPicPr>
        <p:blipFill>
          <a:blip r:embed="rId4"/>
          <a:stretch>
            <a:fillRect/>
          </a:stretch>
        </p:blipFill>
        <p:spPr>
          <a:xfrm>
            <a:off x="288212" y="2673642"/>
            <a:ext cx="8078022" cy="1603992"/>
          </a:xfrm>
          <a:prstGeom prst="rect">
            <a:avLst/>
          </a:prstGeom>
        </p:spPr>
      </p:pic>
      <p:pic>
        <p:nvPicPr>
          <p:cNvPr id="6" name="Picture 5"/>
          <p:cNvPicPr>
            <a:picLocks noChangeAspect="1"/>
          </p:cNvPicPr>
          <p:nvPr/>
        </p:nvPicPr>
        <p:blipFill>
          <a:blip r:embed="rId5"/>
          <a:stretch>
            <a:fillRect/>
          </a:stretch>
        </p:blipFill>
        <p:spPr>
          <a:xfrm>
            <a:off x="7268889" y="860591"/>
            <a:ext cx="4923111" cy="2615047"/>
          </a:xfrm>
          <a:prstGeom prst="rect">
            <a:avLst/>
          </a:prstGeom>
        </p:spPr>
      </p:pic>
      <p:sp>
        <p:nvSpPr>
          <p:cNvPr id="7" name="Subtitle 2"/>
          <p:cNvSpPr txBox="1">
            <a:spLocks/>
          </p:cNvSpPr>
          <p:nvPr/>
        </p:nvSpPr>
        <p:spPr>
          <a:xfrm>
            <a:off x="9833811" y="6558678"/>
            <a:ext cx="2882065" cy="29932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600" dirty="0" smtClean="0"/>
              <a:t>Douw van der Merwe</a:t>
            </a:r>
            <a:endParaRPr lang="en-GB" sz="1600" dirty="0"/>
          </a:p>
        </p:txBody>
      </p:sp>
    </p:spTree>
    <p:extLst>
      <p:ext uri="{BB962C8B-B14F-4D97-AF65-F5344CB8AC3E}">
        <p14:creationId xmlns:p14="http://schemas.microsoft.com/office/powerpoint/2010/main" val="986268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965" y="95414"/>
            <a:ext cx="3571875" cy="676275"/>
          </a:xfrm>
          <a:prstGeom prst="rect">
            <a:avLst/>
          </a:prstGeom>
        </p:spPr>
      </p:pic>
      <p:sp>
        <p:nvSpPr>
          <p:cNvPr id="3" name="Subtitle 2"/>
          <p:cNvSpPr txBox="1">
            <a:spLocks/>
          </p:cNvSpPr>
          <p:nvPr/>
        </p:nvSpPr>
        <p:spPr>
          <a:xfrm>
            <a:off x="147964" y="853203"/>
            <a:ext cx="11676173" cy="31091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GB" sz="1600" dirty="0">
                <a:solidFill>
                  <a:prstClr val="black"/>
                </a:solidFill>
              </a:rPr>
              <a:t>Today’s hearing aid wearers are </a:t>
            </a:r>
            <a:r>
              <a:rPr lang="en-GB" sz="1600" b="1" dirty="0">
                <a:solidFill>
                  <a:prstClr val="black"/>
                </a:solidFill>
              </a:rPr>
              <a:t>empowered and proactive in their health and well-being</a:t>
            </a:r>
            <a:r>
              <a:rPr lang="en-GB" sz="1600" dirty="0">
                <a:solidFill>
                  <a:prstClr val="black"/>
                </a:solidFill>
              </a:rPr>
              <a:t>. They are increasingly focused on </a:t>
            </a:r>
            <a:r>
              <a:rPr lang="en-GB" sz="1600" b="1" dirty="0">
                <a:solidFill>
                  <a:prstClr val="black"/>
                </a:solidFill>
              </a:rPr>
              <a:t>immediacy, real-time connectivity</a:t>
            </a:r>
            <a:r>
              <a:rPr lang="en-GB" sz="1600" dirty="0">
                <a:solidFill>
                  <a:prstClr val="black"/>
                </a:solidFill>
              </a:rPr>
              <a:t>, personal comfort, and have come to expect the highest standard of care. </a:t>
            </a:r>
            <a:r>
              <a:rPr lang="en-GB" sz="1600" b="1" dirty="0">
                <a:solidFill>
                  <a:prstClr val="black"/>
                </a:solidFill>
              </a:rPr>
              <a:t>Many wearers live a busy, active lifestyle with no time to waste</a:t>
            </a:r>
            <a:r>
              <a:rPr lang="en-GB" sz="1600" b="1" dirty="0" smtClean="0">
                <a:solidFill>
                  <a:prstClr val="black"/>
                </a:solidFill>
              </a:rPr>
              <a:t>.</a:t>
            </a:r>
          </a:p>
          <a:p>
            <a:pPr marL="0" indent="0">
              <a:buFont typeface="Arial" panose="020B0604020202020204" pitchFamily="34" charset="0"/>
              <a:buNone/>
            </a:pPr>
            <a:endParaRPr lang="en-GB" sz="1600" dirty="0">
              <a:solidFill>
                <a:prstClr val="black"/>
              </a:solidFill>
            </a:endParaRPr>
          </a:p>
          <a:p>
            <a:r>
              <a:rPr lang="en-GB" sz="1600" dirty="0">
                <a:solidFill>
                  <a:prstClr val="black"/>
                </a:solidFill>
              </a:rPr>
              <a:t>At the same time, a Hearing Care </a:t>
            </a:r>
            <a:r>
              <a:rPr lang="en-GB" sz="1600" dirty="0" smtClean="0">
                <a:solidFill>
                  <a:prstClr val="black"/>
                </a:solidFill>
              </a:rPr>
              <a:t>Professionals are facing the </a:t>
            </a:r>
            <a:r>
              <a:rPr lang="en-GB" sz="1600" b="1" dirty="0" smtClean="0">
                <a:solidFill>
                  <a:prstClr val="black"/>
                </a:solidFill>
              </a:rPr>
              <a:t>commoditization </a:t>
            </a:r>
            <a:r>
              <a:rPr lang="en-GB" sz="1600" b="1" dirty="0">
                <a:solidFill>
                  <a:prstClr val="black"/>
                </a:solidFill>
              </a:rPr>
              <a:t>of the hearing care </a:t>
            </a:r>
            <a:r>
              <a:rPr lang="en-GB" sz="1600" dirty="0">
                <a:solidFill>
                  <a:prstClr val="black"/>
                </a:solidFill>
              </a:rPr>
              <a:t>industry and is being challenged to set a new standard of care that will </a:t>
            </a:r>
            <a:r>
              <a:rPr lang="en-GB" sz="1600" b="1" dirty="0">
                <a:solidFill>
                  <a:prstClr val="black"/>
                </a:solidFill>
              </a:rPr>
              <a:t>differentiate you from competitors</a:t>
            </a:r>
            <a:r>
              <a:rPr lang="en-GB" sz="1600" b="1" dirty="0" smtClean="0">
                <a:solidFill>
                  <a:prstClr val="black"/>
                </a:solidFill>
              </a:rPr>
              <a:t>.</a:t>
            </a:r>
          </a:p>
          <a:p>
            <a:endParaRPr lang="en-GB" sz="1600" dirty="0">
              <a:solidFill>
                <a:prstClr val="black"/>
              </a:solidFill>
            </a:endParaRPr>
          </a:p>
          <a:p>
            <a:r>
              <a:rPr lang="en-GB" sz="1600" dirty="0" err="1" smtClean="0">
                <a:solidFill>
                  <a:prstClr val="black"/>
                </a:solidFill>
              </a:rPr>
              <a:t>TeleCare</a:t>
            </a:r>
            <a:r>
              <a:rPr lang="en-GB" sz="1600" dirty="0" smtClean="0">
                <a:solidFill>
                  <a:prstClr val="black"/>
                </a:solidFill>
              </a:rPr>
              <a:t>, by </a:t>
            </a:r>
            <a:r>
              <a:rPr lang="en-GB" sz="1600" dirty="0" err="1" smtClean="0">
                <a:solidFill>
                  <a:prstClr val="black"/>
                </a:solidFill>
              </a:rPr>
              <a:t>Signia</a:t>
            </a:r>
            <a:r>
              <a:rPr lang="en-GB" sz="1600" dirty="0" smtClean="0">
                <a:solidFill>
                  <a:prstClr val="black"/>
                </a:solidFill>
              </a:rPr>
              <a:t>, aims </a:t>
            </a:r>
            <a:r>
              <a:rPr lang="en-GB" sz="1600" dirty="0">
                <a:solidFill>
                  <a:prstClr val="black"/>
                </a:solidFill>
              </a:rPr>
              <a:t>to fix a current </a:t>
            </a:r>
            <a:r>
              <a:rPr lang="en-GB" sz="1600" b="1" dirty="0">
                <a:solidFill>
                  <a:prstClr val="black"/>
                </a:solidFill>
              </a:rPr>
              <a:t>“blind spot” </a:t>
            </a:r>
            <a:r>
              <a:rPr lang="en-GB" sz="1600" dirty="0">
                <a:solidFill>
                  <a:prstClr val="black"/>
                </a:solidFill>
              </a:rPr>
              <a:t>in hearing care: During the most crucial moment – when a customer is using their hearing aids for the very first time – despite </a:t>
            </a:r>
            <a:r>
              <a:rPr lang="en-GB" sz="1600" dirty="0" smtClean="0">
                <a:solidFill>
                  <a:prstClr val="black"/>
                </a:solidFill>
              </a:rPr>
              <a:t>best </a:t>
            </a:r>
            <a:r>
              <a:rPr lang="en-GB" sz="1600" dirty="0">
                <a:solidFill>
                  <a:prstClr val="black"/>
                </a:solidFill>
              </a:rPr>
              <a:t>efforts</a:t>
            </a:r>
            <a:r>
              <a:rPr lang="en-GB" sz="1600" b="1" dirty="0">
                <a:solidFill>
                  <a:prstClr val="black"/>
                </a:solidFill>
              </a:rPr>
              <a:t>, they are on their own during the initial and critical weeks of acclimatization.</a:t>
            </a:r>
          </a:p>
          <a:p>
            <a:endParaRPr lang="en-GB" sz="1600" dirty="0">
              <a:solidFill>
                <a:prstClr val="black"/>
              </a:solidFill>
            </a:endParaRPr>
          </a:p>
        </p:txBody>
      </p:sp>
      <p:pic>
        <p:nvPicPr>
          <p:cNvPr id="4" name="Picture 3"/>
          <p:cNvPicPr>
            <a:picLocks noChangeAspect="1"/>
          </p:cNvPicPr>
          <p:nvPr/>
        </p:nvPicPr>
        <p:blipFill>
          <a:blip r:embed="rId3"/>
          <a:stretch>
            <a:fillRect/>
          </a:stretch>
        </p:blipFill>
        <p:spPr>
          <a:xfrm>
            <a:off x="3201221" y="3594538"/>
            <a:ext cx="1872635" cy="2536606"/>
          </a:xfrm>
          <a:prstGeom prst="rect">
            <a:avLst/>
          </a:prstGeom>
        </p:spPr>
      </p:pic>
      <p:sp>
        <p:nvSpPr>
          <p:cNvPr id="5" name="Subtitle 2"/>
          <p:cNvSpPr txBox="1">
            <a:spLocks/>
          </p:cNvSpPr>
          <p:nvPr/>
        </p:nvSpPr>
        <p:spPr>
          <a:xfrm>
            <a:off x="9833811" y="6558678"/>
            <a:ext cx="2882065" cy="29932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600" dirty="0" smtClean="0"/>
              <a:t>Douw van der Merwe</a:t>
            </a:r>
            <a:endParaRPr lang="en-GB" sz="1600" dirty="0"/>
          </a:p>
        </p:txBody>
      </p:sp>
    </p:spTree>
    <p:extLst>
      <p:ext uri="{BB962C8B-B14F-4D97-AF65-F5344CB8AC3E}">
        <p14:creationId xmlns:p14="http://schemas.microsoft.com/office/powerpoint/2010/main" val="1096893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89102" y="0"/>
            <a:ext cx="11676173" cy="31091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GB" sz="2000" b="1" dirty="0" err="1">
                <a:solidFill>
                  <a:prstClr val="black"/>
                </a:solidFill>
              </a:rPr>
              <a:t>Signia</a:t>
            </a:r>
            <a:r>
              <a:rPr lang="en-GB" sz="2000" b="1" dirty="0">
                <a:solidFill>
                  <a:prstClr val="black"/>
                </a:solidFill>
              </a:rPr>
              <a:t> </a:t>
            </a:r>
            <a:r>
              <a:rPr lang="en-GB" sz="2000" b="1" dirty="0" err="1" smtClean="0">
                <a:solidFill>
                  <a:prstClr val="black"/>
                </a:solidFill>
              </a:rPr>
              <a:t>TeleCare</a:t>
            </a:r>
            <a:r>
              <a:rPr lang="en-GB" sz="2000" b="1" dirty="0" smtClean="0">
                <a:solidFill>
                  <a:prstClr val="black"/>
                </a:solidFill>
              </a:rPr>
              <a:t> </a:t>
            </a:r>
            <a:r>
              <a:rPr lang="en-GB" sz="2000" b="1" dirty="0">
                <a:solidFill>
                  <a:prstClr val="black"/>
                </a:solidFill>
              </a:rPr>
              <a:t>offers you five key advantages</a:t>
            </a:r>
            <a:r>
              <a:rPr lang="en-GB" sz="2000" b="1" dirty="0" smtClean="0">
                <a:solidFill>
                  <a:prstClr val="black"/>
                </a:solidFill>
              </a:rPr>
              <a:t>:</a:t>
            </a:r>
          </a:p>
          <a:p>
            <a:pPr marL="457200" indent="-457200">
              <a:buFont typeface="Arial" panose="020B0604020202020204" pitchFamily="34" charset="0"/>
              <a:buAutoNum type="arabicPeriod"/>
            </a:pPr>
            <a:r>
              <a:rPr lang="en-GB" sz="2000" dirty="0" smtClean="0">
                <a:solidFill>
                  <a:prstClr val="black"/>
                </a:solidFill>
              </a:rPr>
              <a:t>Excite </a:t>
            </a:r>
            <a:r>
              <a:rPr lang="en-GB" sz="2000" dirty="0">
                <a:solidFill>
                  <a:prstClr val="black"/>
                </a:solidFill>
              </a:rPr>
              <a:t>and </a:t>
            </a:r>
            <a:r>
              <a:rPr lang="en-GB" sz="2000" dirty="0" smtClean="0">
                <a:solidFill>
                  <a:prstClr val="black"/>
                </a:solidFill>
              </a:rPr>
              <a:t>motivate </a:t>
            </a:r>
            <a:r>
              <a:rPr lang="en-GB" sz="2000" dirty="0">
                <a:solidFill>
                  <a:prstClr val="black"/>
                </a:solidFill>
              </a:rPr>
              <a:t>customers</a:t>
            </a:r>
            <a:r>
              <a:rPr lang="en-GB" sz="2000" dirty="0" smtClean="0">
                <a:solidFill>
                  <a:prstClr val="black"/>
                </a:solidFill>
              </a:rPr>
              <a:t>.</a:t>
            </a:r>
          </a:p>
          <a:p>
            <a:pPr marL="457200" indent="-457200">
              <a:buFont typeface="Arial" panose="020B0604020202020204" pitchFamily="34" charset="0"/>
              <a:buAutoNum type="arabicPeriod"/>
            </a:pPr>
            <a:r>
              <a:rPr lang="en-GB" sz="2000" dirty="0">
                <a:solidFill>
                  <a:prstClr val="black"/>
                </a:solidFill>
              </a:rPr>
              <a:t>Transparency on customer satisfaction in real time</a:t>
            </a:r>
            <a:r>
              <a:rPr lang="en-GB" sz="2000" dirty="0" smtClean="0">
                <a:solidFill>
                  <a:prstClr val="black"/>
                </a:solidFill>
              </a:rPr>
              <a:t>.</a:t>
            </a:r>
          </a:p>
          <a:p>
            <a:pPr marL="457200" indent="-457200">
              <a:buFont typeface="Arial" panose="020B0604020202020204" pitchFamily="34" charset="0"/>
              <a:buAutoNum type="arabicPeriod"/>
            </a:pPr>
            <a:r>
              <a:rPr lang="en-GB" sz="2000" dirty="0">
                <a:solidFill>
                  <a:prstClr val="black"/>
                </a:solidFill>
              </a:rPr>
              <a:t>Stay closer </a:t>
            </a:r>
            <a:r>
              <a:rPr lang="en-GB" sz="2000" dirty="0" smtClean="0">
                <a:solidFill>
                  <a:prstClr val="black"/>
                </a:solidFill>
              </a:rPr>
              <a:t>to </a:t>
            </a:r>
            <a:r>
              <a:rPr lang="en-GB" sz="2000" dirty="0">
                <a:solidFill>
                  <a:prstClr val="black"/>
                </a:solidFill>
              </a:rPr>
              <a:t>customers through easy communication</a:t>
            </a:r>
            <a:r>
              <a:rPr lang="en-GB" sz="2000" dirty="0" smtClean="0">
                <a:solidFill>
                  <a:prstClr val="black"/>
                </a:solidFill>
              </a:rPr>
              <a:t>.</a:t>
            </a:r>
          </a:p>
          <a:p>
            <a:pPr marL="457200" indent="-457200">
              <a:buFont typeface="Arial" panose="020B0604020202020204" pitchFamily="34" charset="0"/>
              <a:buAutoNum type="arabicPeriod"/>
            </a:pPr>
            <a:r>
              <a:rPr lang="en-GB" sz="2000" dirty="0" smtClean="0">
                <a:solidFill>
                  <a:prstClr val="black"/>
                </a:solidFill>
              </a:rPr>
              <a:t>Make </a:t>
            </a:r>
            <a:r>
              <a:rPr lang="en-GB" sz="2000" dirty="0">
                <a:solidFill>
                  <a:prstClr val="black"/>
                </a:solidFill>
              </a:rPr>
              <a:t>customers happy – wherever they are, wherever you are</a:t>
            </a:r>
            <a:r>
              <a:rPr lang="en-GB" sz="2000" dirty="0" smtClean="0">
                <a:solidFill>
                  <a:prstClr val="black"/>
                </a:solidFill>
              </a:rPr>
              <a:t>.</a:t>
            </a:r>
          </a:p>
          <a:p>
            <a:pPr marL="457200" indent="-457200">
              <a:buFont typeface="Arial" panose="020B0604020202020204" pitchFamily="34" charset="0"/>
              <a:buAutoNum type="arabicPeriod"/>
            </a:pPr>
            <a:r>
              <a:rPr lang="en-GB" sz="2000" dirty="0" smtClean="0">
                <a:solidFill>
                  <a:prstClr val="black"/>
                </a:solidFill>
              </a:rPr>
              <a:t>All </a:t>
            </a:r>
            <a:r>
              <a:rPr lang="en-GB" sz="2000" dirty="0">
                <a:solidFill>
                  <a:prstClr val="black"/>
                </a:solidFill>
              </a:rPr>
              <a:t>customers can experience the benefits.</a:t>
            </a:r>
            <a:endParaRPr lang="en-GB" sz="2000" dirty="0" smtClean="0">
              <a:solidFill>
                <a:prstClr val="black"/>
              </a:solidFill>
            </a:endParaRPr>
          </a:p>
          <a:p>
            <a:pPr marL="0" indent="0">
              <a:buFont typeface="Arial" panose="020B0604020202020204" pitchFamily="34" charset="0"/>
              <a:buNone/>
            </a:pPr>
            <a:endParaRPr lang="en-GB" sz="2000" dirty="0">
              <a:solidFill>
                <a:prstClr val="black"/>
              </a:solidFill>
            </a:endParaRPr>
          </a:p>
        </p:txBody>
      </p:sp>
      <p:pic>
        <p:nvPicPr>
          <p:cNvPr id="3" name="Picture 2"/>
          <p:cNvPicPr>
            <a:picLocks noChangeAspect="1"/>
          </p:cNvPicPr>
          <p:nvPr/>
        </p:nvPicPr>
        <p:blipFill>
          <a:blip r:embed="rId2"/>
          <a:stretch>
            <a:fillRect/>
          </a:stretch>
        </p:blipFill>
        <p:spPr>
          <a:xfrm>
            <a:off x="864158" y="2377848"/>
            <a:ext cx="10036753" cy="4480152"/>
          </a:xfrm>
          <a:prstGeom prst="rect">
            <a:avLst/>
          </a:prstGeom>
        </p:spPr>
      </p:pic>
    </p:spTree>
    <p:extLst>
      <p:ext uri="{BB962C8B-B14F-4D97-AF65-F5344CB8AC3E}">
        <p14:creationId xmlns:p14="http://schemas.microsoft.com/office/powerpoint/2010/main" val="220620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2507" y="-80387"/>
            <a:ext cx="7307152" cy="4968282"/>
          </a:xfrm>
          <a:prstGeom prst="rect">
            <a:avLst/>
          </a:prstGeom>
        </p:spPr>
      </p:pic>
      <p:sp>
        <p:nvSpPr>
          <p:cNvPr id="5" name="Subtitle 2"/>
          <p:cNvSpPr txBox="1">
            <a:spLocks/>
          </p:cNvSpPr>
          <p:nvPr/>
        </p:nvSpPr>
        <p:spPr>
          <a:xfrm>
            <a:off x="8420520" y="221065"/>
            <a:ext cx="3279112" cy="46668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solidFill>
                  <a:prstClr val="black"/>
                </a:solidFill>
              </a:rPr>
              <a:t>TRIZ TRENDS</a:t>
            </a:r>
            <a:endParaRPr lang="en-GB" sz="2000" dirty="0" smtClean="0">
              <a:solidFill>
                <a:prstClr val="black"/>
              </a:solidFill>
            </a:endParaRPr>
          </a:p>
          <a:p>
            <a:pPr marL="0" indent="0">
              <a:buFont typeface="Arial" panose="020B0604020202020204" pitchFamily="34" charset="0"/>
              <a:buNone/>
            </a:pPr>
            <a:r>
              <a:rPr lang="en-US" sz="1800" dirty="0" smtClean="0">
                <a:solidFill>
                  <a:prstClr val="black"/>
                </a:solidFill>
              </a:rPr>
              <a:t>Boundary Breakdown</a:t>
            </a:r>
          </a:p>
          <a:p>
            <a:pPr marL="0" indent="0">
              <a:buFont typeface="Arial" panose="020B0604020202020204" pitchFamily="34" charset="0"/>
              <a:buNone/>
            </a:pPr>
            <a:r>
              <a:rPr lang="en-US" sz="1800" dirty="0" err="1" smtClean="0">
                <a:solidFill>
                  <a:prstClr val="black"/>
                </a:solidFill>
              </a:rPr>
              <a:t>Dynamization</a:t>
            </a:r>
            <a:endParaRPr lang="en-US" sz="1800" dirty="0" smtClean="0">
              <a:solidFill>
                <a:prstClr val="black"/>
              </a:solidFill>
            </a:endParaRPr>
          </a:p>
          <a:p>
            <a:pPr marL="0" indent="0">
              <a:buFont typeface="Arial" panose="020B0604020202020204" pitchFamily="34" charset="0"/>
              <a:buNone/>
            </a:pPr>
            <a:r>
              <a:rPr lang="en-GB" sz="1800" dirty="0">
                <a:solidFill>
                  <a:prstClr val="black"/>
                </a:solidFill>
              </a:rPr>
              <a:t>Increasing </a:t>
            </a:r>
            <a:r>
              <a:rPr lang="en-GB" sz="1800" dirty="0" smtClean="0">
                <a:solidFill>
                  <a:prstClr val="black"/>
                </a:solidFill>
              </a:rPr>
              <a:t>Asymmetry</a:t>
            </a:r>
          </a:p>
          <a:p>
            <a:pPr marL="0" indent="0">
              <a:buFont typeface="Arial" panose="020B0604020202020204" pitchFamily="34" charset="0"/>
              <a:buNone/>
            </a:pPr>
            <a:r>
              <a:rPr lang="en-GB" sz="1800" dirty="0">
                <a:solidFill>
                  <a:prstClr val="black"/>
                </a:solidFill>
              </a:rPr>
              <a:t>Increasing </a:t>
            </a:r>
            <a:r>
              <a:rPr lang="en-GB" sz="1800" dirty="0" smtClean="0">
                <a:solidFill>
                  <a:prstClr val="black"/>
                </a:solidFill>
              </a:rPr>
              <a:t>transparency</a:t>
            </a:r>
          </a:p>
          <a:p>
            <a:pPr marL="0" indent="0">
              <a:buFont typeface="Arial" panose="020B0604020202020204" pitchFamily="34" charset="0"/>
              <a:buNone/>
            </a:pPr>
            <a:r>
              <a:rPr lang="en-GB" sz="1800" dirty="0">
                <a:solidFill>
                  <a:prstClr val="black"/>
                </a:solidFill>
              </a:rPr>
              <a:t>Trimming/reducing </a:t>
            </a:r>
            <a:r>
              <a:rPr lang="en-GB" sz="1800" dirty="0" smtClean="0">
                <a:solidFill>
                  <a:prstClr val="black"/>
                </a:solidFill>
              </a:rPr>
              <a:t>complexity</a:t>
            </a:r>
          </a:p>
          <a:p>
            <a:pPr marL="0" indent="0">
              <a:buFont typeface="Arial" panose="020B0604020202020204" pitchFamily="34" charset="0"/>
              <a:buNone/>
            </a:pPr>
            <a:r>
              <a:rPr lang="en-GB" sz="1800" dirty="0">
                <a:solidFill>
                  <a:prstClr val="black"/>
                </a:solidFill>
              </a:rPr>
              <a:t>Decrease human </a:t>
            </a:r>
            <a:r>
              <a:rPr lang="en-GB" sz="1800" dirty="0" smtClean="0">
                <a:solidFill>
                  <a:prstClr val="black"/>
                </a:solidFill>
              </a:rPr>
              <a:t>involvement</a:t>
            </a:r>
          </a:p>
          <a:p>
            <a:pPr marL="0" indent="0">
              <a:buFont typeface="Arial" panose="020B0604020202020204" pitchFamily="34" charset="0"/>
              <a:buNone/>
            </a:pPr>
            <a:r>
              <a:rPr lang="en-GB" sz="1800" dirty="0">
                <a:solidFill>
                  <a:prstClr val="black"/>
                </a:solidFill>
              </a:rPr>
              <a:t>Customer </a:t>
            </a:r>
            <a:r>
              <a:rPr lang="en-GB" sz="1800" dirty="0" smtClean="0">
                <a:solidFill>
                  <a:prstClr val="black"/>
                </a:solidFill>
              </a:rPr>
              <a:t>Expectation</a:t>
            </a:r>
          </a:p>
          <a:p>
            <a:pPr marL="0" indent="0">
              <a:buFont typeface="Arial" panose="020B0604020202020204" pitchFamily="34" charset="0"/>
              <a:buNone/>
            </a:pPr>
            <a:r>
              <a:rPr lang="en-GB" sz="1800" dirty="0">
                <a:solidFill>
                  <a:prstClr val="black"/>
                </a:solidFill>
              </a:rPr>
              <a:t>Increasing use of </a:t>
            </a:r>
            <a:r>
              <a:rPr lang="en-GB" sz="1800" dirty="0" smtClean="0">
                <a:solidFill>
                  <a:prstClr val="black"/>
                </a:solidFill>
              </a:rPr>
              <a:t>senses</a:t>
            </a:r>
          </a:p>
          <a:p>
            <a:pPr marL="0" indent="0">
              <a:buFont typeface="Arial" panose="020B0604020202020204" pitchFamily="34" charset="0"/>
              <a:buNone/>
            </a:pPr>
            <a:r>
              <a:rPr lang="en-GB" sz="1800" dirty="0">
                <a:solidFill>
                  <a:prstClr val="black"/>
                </a:solidFill>
              </a:rPr>
              <a:t>Action coordination</a:t>
            </a:r>
            <a:endParaRPr lang="en-GB" sz="1800" dirty="0" smtClean="0">
              <a:solidFill>
                <a:prstClr val="black"/>
              </a:solidFill>
            </a:endParaRPr>
          </a:p>
          <a:p>
            <a:pPr marL="0" indent="0">
              <a:buFont typeface="Arial" panose="020B0604020202020204" pitchFamily="34" charset="0"/>
              <a:buNone/>
            </a:pPr>
            <a:r>
              <a:rPr lang="en-US" sz="1800" dirty="0" smtClean="0">
                <a:solidFill>
                  <a:prstClr val="black"/>
                </a:solidFill>
              </a:rPr>
              <a:t> </a:t>
            </a:r>
          </a:p>
          <a:p>
            <a:pPr marL="0" indent="0">
              <a:buFont typeface="Arial" panose="020B0604020202020204" pitchFamily="34" charset="0"/>
              <a:buNone/>
            </a:pPr>
            <a:endParaRPr lang="en-US" sz="1800" dirty="0" smtClean="0">
              <a:solidFill>
                <a:prstClr val="black"/>
              </a:solidFill>
            </a:endParaRPr>
          </a:p>
          <a:p>
            <a:pPr marL="0" indent="0">
              <a:buFont typeface="Arial" panose="020B0604020202020204" pitchFamily="34" charset="0"/>
              <a:buNone/>
            </a:pPr>
            <a:endParaRPr lang="en-GB" sz="1800" dirty="0">
              <a:solidFill>
                <a:prstClr val="black"/>
              </a:solidFill>
            </a:endParaRPr>
          </a:p>
        </p:txBody>
      </p:sp>
      <p:sp>
        <p:nvSpPr>
          <p:cNvPr id="4" name="Subtitle 2"/>
          <p:cNvSpPr txBox="1">
            <a:spLocks/>
          </p:cNvSpPr>
          <p:nvPr/>
        </p:nvSpPr>
        <p:spPr>
          <a:xfrm>
            <a:off x="9833811" y="6558678"/>
            <a:ext cx="2882065" cy="29932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600" dirty="0" smtClean="0"/>
              <a:t>Douw van der Merwe</a:t>
            </a:r>
            <a:endParaRPr lang="en-GB" sz="1600" dirty="0"/>
          </a:p>
        </p:txBody>
      </p:sp>
    </p:spTree>
    <p:extLst>
      <p:ext uri="{BB962C8B-B14F-4D97-AF65-F5344CB8AC3E}">
        <p14:creationId xmlns:p14="http://schemas.microsoft.com/office/powerpoint/2010/main" val="2545110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WEARABLE TECHNOLOGIES</a:t>
            </a:r>
            <a:endParaRPr lang="en-US" dirty="0"/>
          </a:p>
        </p:txBody>
      </p:sp>
      <p:sp>
        <p:nvSpPr>
          <p:cNvPr id="3" name="Content Placeholder 2"/>
          <p:cNvSpPr>
            <a:spLocks noGrp="1"/>
          </p:cNvSpPr>
          <p:nvPr>
            <p:ph idx="1"/>
          </p:nvPr>
        </p:nvSpPr>
        <p:spPr/>
        <p:txBody>
          <a:bodyPr/>
          <a:lstStyle/>
          <a:p>
            <a:r>
              <a:rPr lang="en-US" dirty="0"/>
              <a:t>Wearable technology </a:t>
            </a:r>
            <a:r>
              <a:rPr lang="en-US" dirty="0" smtClean="0"/>
              <a:t>is </a:t>
            </a:r>
            <a:r>
              <a:rPr lang="en-US" dirty="0"/>
              <a:t>a category of </a:t>
            </a:r>
            <a:r>
              <a:rPr lang="en-US" dirty="0" smtClean="0"/>
              <a:t>technology devices </a:t>
            </a:r>
            <a:r>
              <a:rPr lang="en-US" dirty="0"/>
              <a:t>that can be worn by a consumer and often include tracking information related to health and fitness. </a:t>
            </a:r>
            <a:endParaRPr lang="en-US" dirty="0" smtClean="0"/>
          </a:p>
          <a:p>
            <a:r>
              <a:rPr lang="en-US" dirty="0" smtClean="0"/>
              <a:t>Different wearable technologies are coming to the fore</a:t>
            </a:r>
          </a:p>
          <a:p>
            <a:r>
              <a:rPr lang="en-US" dirty="0" smtClean="0"/>
              <a:t>Smartwatches, fitness bands, cellphones, smart scales, headphones</a:t>
            </a:r>
          </a:p>
          <a:p>
            <a:r>
              <a:rPr lang="en-US" dirty="0" smtClean="0"/>
              <a:t>The wearables ensure that you track your own health </a:t>
            </a:r>
          </a:p>
          <a:p>
            <a:r>
              <a:rPr lang="en-US" dirty="0" smtClean="0"/>
              <a:t>Take a holistic approach to your health</a:t>
            </a:r>
          </a:p>
          <a:p>
            <a:endParaRPr lang="en-US" dirty="0" smtClean="0"/>
          </a:p>
          <a:p>
            <a:endParaRPr lang="en-US" dirty="0" smtClean="0"/>
          </a:p>
          <a:p>
            <a:endParaRPr lang="en-US" dirty="0"/>
          </a:p>
        </p:txBody>
      </p:sp>
      <p:sp>
        <p:nvSpPr>
          <p:cNvPr id="4" name="TextBox 3"/>
          <p:cNvSpPr txBox="1"/>
          <p:nvPr/>
        </p:nvSpPr>
        <p:spPr>
          <a:xfrm>
            <a:off x="9659008" y="5980386"/>
            <a:ext cx="2364827" cy="584775"/>
          </a:xfrm>
          <a:prstGeom prst="rect">
            <a:avLst/>
          </a:prstGeom>
          <a:noFill/>
        </p:spPr>
        <p:txBody>
          <a:bodyPr wrap="square" rtlCol="0">
            <a:spAutoFit/>
          </a:bodyPr>
          <a:lstStyle/>
          <a:p>
            <a:r>
              <a:rPr lang="en-US" sz="1600" dirty="0">
                <a:solidFill>
                  <a:srgbClr val="000000"/>
                </a:solidFill>
              </a:rPr>
              <a:t>Rudy de la Cruz</a:t>
            </a:r>
          </a:p>
          <a:p>
            <a:r>
              <a:rPr lang="en-US" sz="1600" dirty="0">
                <a:solidFill>
                  <a:srgbClr val="000000"/>
                </a:solidFill>
              </a:rPr>
              <a:t>18950760</a:t>
            </a:r>
          </a:p>
        </p:txBody>
      </p:sp>
    </p:spTree>
    <p:extLst>
      <p:ext uri="{BB962C8B-B14F-4D97-AF65-F5344CB8AC3E}">
        <p14:creationId xmlns:p14="http://schemas.microsoft.com/office/powerpoint/2010/main" val="1666721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1.prweb.com/prfiles/2015/04/07/12638087/Ayogo%20logo%20and%20portfolio%20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93" y="-12501"/>
            <a:ext cx="9334919" cy="687050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a:xfrm>
            <a:off x="9833811" y="6558678"/>
            <a:ext cx="2882065" cy="29932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600" dirty="0" smtClean="0"/>
              <a:t>Douw van der Merwe</a:t>
            </a:r>
            <a:endParaRPr lang="en-GB" sz="1600" dirty="0"/>
          </a:p>
        </p:txBody>
      </p:sp>
    </p:spTree>
    <p:extLst>
      <p:ext uri="{BB962C8B-B14F-4D97-AF65-F5344CB8AC3E}">
        <p14:creationId xmlns:p14="http://schemas.microsoft.com/office/powerpoint/2010/main" val="1953956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7210425" cy="1800225"/>
          </a:xfrm>
          <a:prstGeom prst="rect">
            <a:avLst/>
          </a:prstGeom>
        </p:spPr>
      </p:pic>
      <p:pic>
        <p:nvPicPr>
          <p:cNvPr id="5" name="Picture 4"/>
          <p:cNvPicPr>
            <a:picLocks noChangeAspect="1"/>
          </p:cNvPicPr>
          <p:nvPr/>
        </p:nvPicPr>
        <p:blipFill>
          <a:blip r:embed="rId3"/>
          <a:stretch>
            <a:fillRect/>
          </a:stretch>
        </p:blipFill>
        <p:spPr>
          <a:xfrm>
            <a:off x="3868091" y="1800225"/>
            <a:ext cx="3342334" cy="3308089"/>
          </a:xfrm>
          <a:prstGeom prst="rect">
            <a:avLst/>
          </a:prstGeom>
        </p:spPr>
      </p:pic>
      <p:pic>
        <p:nvPicPr>
          <p:cNvPr id="6" name="Picture 5"/>
          <p:cNvPicPr>
            <a:picLocks noChangeAspect="1"/>
          </p:cNvPicPr>
          <p:nvPr/>
        </p:nvPicPr>
        <p:blipFill>
          <a:blip r:embed="rId4"/>
          <a:stretch>
            <a:fillRect/>
          </a:stretch>
        </p:blipFill>
        <p:spPr>
          <a:xfrm>
            <a:off x="7210426" y="0"/>
            <a:ext cx="4003689" cy="4752870"/>
          </a:xfrm>
          <a:prstGeom prst="rect">
            <a:avLst/>
          </a:prstGeom>
        </p:spPr>
      </p:pic>
      <p:sp>
        <p:nvSpPr>
          <p:cNvPr id="7" name="Subtitle 2"/>
          <p:cNvSpPr txBox="1">
            <a:spLocks/>
          </p:cNvSpPr>
          <p:nvPr/>
        </p:nvSpPr>
        <p:spPr>
          <a:xfrm>
            <a:off x="9833811" y="6558678"/>
            <a:ext cx="2882065" cy="29932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600" dirty="0" smtClean="0"/>
              <a:t>Douw van der Merwe</a:t>
            </a:r>
            <a:endParaRPr lang="en-GB" sz="1600" dirty="0"/>
          </a:p>
        </p:txBody>
      </p:sp>
    </p:spTree>
    <p:extLst>
      <p:ext uri="{BB962C8B-B14F-4D97-AF65-F5344CB8AC3E}">
        <p14:creationId xmlns:p14="http://schemas.microsoft.com/office/powerpoint/2010/main" val="1355887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9797" y="332328"/>
            <a:ext cx="7324725" cy="666750"/>
          </a:xfrm>
          <a:prstGeom prst="rect">
            <a:avLst/>
          </a:prstGeom>
        </p:spPr>
      </p:pic>
      <p:pic>
        <p:nvPicPr>
          <p:cNvPr id="4" name="Picture 3"/>
          <p:cNvPicPr>
            <a:picLocks noChangeAspect="1"/>
          </p:cNvPicPr>
          <p:nvPr/>
        </p:nvPicPr>
        <p:blipFill>
          <a:blip r:embed="rId3"/>
          <a:stretch>
            <a:fillRect/>
          </a:stretch>
        </p:blipFill>
        <p:spPr>
          <a:xfrm>
            <a:off x="509797" y="1259812"/>
            <a:ext cx="7324725" cy="2971800"/>
          </a:xfrm>
          <a:prstGeom prst="rect">
            <a:avLst/>
          </a:prstGeom>
        </p:spPr>
      </p:pic>
      <p:pic>
        <p:nvPicPr>
          <p:cNvPr id="5" name="Picture 4"/>
          <p:cNvPicPr>
            <a:picLocks noChangeAspect="1"/>
          </p:cNvPicPr>
          <p:nvPr/>
        </p:nvPicPr>
        <p:blipFill>
          <a:blip r:embed="rId4"/>
          <a:stretch>
            <a:fillRect/>
          </a:stretch>
        </p:blipFill>
        <p:spPr>
          <a:xfrm>
            <a:off x="0" y="5562600"/>
            <a:ext cx="12192000" cy="1295400"/>
          </a:xfrm>
          <a:prstGeom prst="rect">
            <a:avLst/>
          </a:prstGeom>
        </p:spPr>
      </p:pic>
      <p:sp>
        <p:nvSpPr>
          <p:cNvPr id="6" name="Subtitle 2"/>
          <p:cNvSpPr txBox="1">
            <a:spLocks/>
          </p:cNvSpPr>
          <p:nvPr/>
        </p:nvSpPr>
        <p:spPr>
          <a:xfrm>
            <a:off x="9833811" y="6558678"/>
            <a:ext cx="2882065" cy="29932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600" dirty="0" smtClean="0"/>
              <a:t>Douw van der Merwe</a:t>
            </a:r>
            <a:endParaRPr lang="en-GB" sz="1600" dirty="0"/>
          </a:p>
        </p:txBody>
      </p:sp>
    </p:spTree>
    <p:extLst>
      <p:ext uri="{BB962C8B-B14F-4D97-AF65-F5344CB8AC3E}">
        <p14:creationId xmlns:p14="http://schemas.microsoft.com/office/powerpoint/2010/main" val="1817482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0270" y="0"/>
            <a:ext cx="10191750" cy="3943350"/>
          </a:xfrm>
          <a:prstGeom prst="rect">
            <a:avLst/>
          </a:prstGeom>
        </p:spPr>
      </p:pic>
      <p:pic>
        <p:nvPicPr>
          <p:cNvPr id="3" name="Picture 2"/>
          <p:cNvPicPr>
            <a:picLocks noChangeAspect="1"/>
          </p:cNvPicPr>
          <p:nvPr/>
        </p:nvPicPr>
        <p:blipFill>
          <a:blip r:embed="rId3"/>
          <a:stretch>
            <a:fillRect/>
          </a:stretch>
        </p:blipFill>
        <p:spPr>
          <a:xfrm>
            <a:off x="0" y="3781946"/>
            <a:ext cx="12192000" cy="3076054"/>
          </a:xfrm>
          <a:prstGeom prst="rect">
            <a:avLst/>
          </a:prstGeom>
        </p:spPr>
      </p:pic>
    </p:spTree>
    <p:extLst>
      <p:ext uri="{BB962C8B-B14F-4D97-AF65-F5344CB8AC3E}">
        <p14:creationId xmlns:p14="http://schemas.microsoft.com/office/powerpoint/2010/main" val="664849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92370" y="411984"/>
            <a:ext cx="11217311" cy="28336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solidFill>
                  <a:prstClr val="black"/>
                </a:solidFill>
              </a:rPr>
              <a:t>TRIZ TRENDS</a:t>
            </a:r>
            <a:endParaRPr lang="en-GB" sz="2000" dirty="0" smtClean="0">
              <a:solidFill>
                <a:prstClr val="black"/>
              </a:solidFill>
            </a:endParaRPr>
          </a:p>
          <a:p>
            <a:pPr marL="0" indent="0">
              <a:buFont typeface="Arial" panose="020B0604020202020204" pitchFamily="34" charset="0"/>
              <a:buNone/>
            </a:pPr>
            <a:r>
              <a:rPr lang="en-US" sz="1800" dirty="0" smtClean="0">
                <a:solidFill>
                  <a:prstClr val="black"/>
                </a:solidFill>
              </a:rPr>
              <a:t>Boundary Breakdown</a:t>
            </a:r>
          </a:p>
          <a:p>
            <a:pPr marL="0" indent="0">
              <a:buFont typeface="Arial" panose="020B0604020202020204" pitchFamily="34" charset="0"/>
              <a:buNone/>
            </a:pPr>
            <a:r>
              <a:rPr lang="en-GB" sz="1800" dirty="0" smtClean="0">
                <a:solidFill>
                  <a:prstClr val="black"/>
                </a:solidFill>
              </a:rPr>
              <a:t>Increasing Asymmetry</a:t>
            </a:r>
          </a:p>
          <a:p>
            <a:pPr marL="0" indent="0">
              <a:buFont typeface="Arial" panose="020B0604020202020204" pitchFamily="34" charset="0"/>
              <a:buNone/>
            </a:pPr>
            <a:r>
              <a:rPr lang="en-GB" sz="1800" dirty="0">
                <a:solidFill>
                  <a:prstClr val="black"/>
                </a:solidFill>
              </a:rPr>
              <a:t>Increasing </a:t>
            </a:r>
            <a:r>
              <a:rPr lang="en-GB" sz="1800" dirty="0" smtClean="0">
                <a:solidFill>
                  <a:prstClr val="black"/>
                </a:solidFill>
              </a:rPr>
              <a:t>transparency</a:t>
            </a:r>
          </a:p>
          <a:p>
            <a:pPr marL="0" indent="0">
              <a:buFont typeface="Arial" panose="020B0604020202020204" pitchFamily="34" charset="0"/>
              <a:buNone/>
            </a:pPr>
            <a:r>
              <a:rPr lang="en-GB" sz="1800" dirty="0">
                <a:solidFill>
                  <a:prstClr val="black"/>
                </a:solidFill>
              </a:rPr>
              <a:t>Trimming/reducing </a:t>
            </a:r>
            <a:r>
              <a:rPr lang="en-GB" sz="1800" dirty="0" smtClean="0">
                <a:solidFill>
                  <a:prstClr val="black"/>
                </a:solidFill>
              </a:rPr>
              <a:t>complexity</a:t>
            </a:r>
          </a:p>
          <a:p>
            <a:pPr marL="0" indent="0">
              <a:buFont typeface="Arial" panose="020B0604020202020204" pitchFamily="34" charset="0"/>
              <a:buNone/>
            </a:pPr>
            <a:r>
              <a:rPr lang="en-GB" sz="1800" dirty="0" smtClean="0">
                <a:solidFill>
                  <a:prstClr val="black"/>
                </a:solidFill>
              </a:rPr>
              <a:t>Increasing </a:t>
            </a:r>
            <a:r>
              <a:rPr lang="en-GB" sz="1800" dirty="0">
                <a:solidFill>
                  <a:prstClr val="black"/>
                </a:solidFill>
              </a:rPr>
              <a:t>use of </a:t>
            </a:r>
            <a:r>
              <a:rPr lang="en-GB" sz="1800" dirty="0" smtClean="0">
                <a:solidFill>
                  <a:prstClr val="black"/>
                </a:solidFill>
              </a:rPr>
              <a:t>senses</a:t>
            </a:r>
          </a:p>
          <a:p>
            <a:pPr marL="0" indent="0">
              <a:buFont typeface="Arial" panose="020B0604020202020204" pitchFamily="34" charset="0"/>
              <a:buNone/>
            </a:pPr>
            <a:r>
              <a:rPr lang="en-GB" sz="1800" dirty="0">
                <a:solidFill>
                  <a:prstClr val="black"/>
                </a:solidFill>
              </a:rPr>
              <a:t>Action coordination</a:t>
            </a:r>
            <a:endParaRPr lang="en-GB" sz="1800" dirty="0" smtClean="0">
              <a:solidFill>
                <a:prstClr val="black"/>
              </a:solidFill>
            </a:endParaRPr>
          </a:p>
          <a:p>
            <a:pPr marL="0" indent="0">
              <a:buFont typeface="Arial" panose="020B0604020202020204" pitchFamily="34" charset="0"/>
              <a:buNone/>
            </a:pPr>
            <a:r>
              <a:rPr lang="en-US" sz="1800" dirty="0" smtClean="0">
                <a:solidFill>
                  <a:prstClr val="black"/>
                </a:solidFill>
              </a:rPr>
              <a:t> </a:t>
            </a:r>
          </a:p>
          <a:p>
            <a:pPr marL="0" indent="0">
              <a:buFont typeface="Arial" panose="020B0604020202020204" pitchFamily="34" charset="0"/>
              <a:buNone/>
            </a:pPr>
            <a:endParaRPr lang="en-US" sz="1800" dirty="0" smtClean="0">
              <a:solidFill>
                <a:prstClr val="black"/>
              </a:solidFill>
            </a:endParaRPr>
          </a:p>
          <a:p>
            <a:pPr marL="0" indent="0">
              <a:buFont typeface="Arial" panose="020B0604020202020204" pitchFamily="34" charset="0"/>
              <a:buNone/>
            </a:pPr>
            <a:endParaRPr lang="en-GB" sz="1800" dirty="0">
              <a:solidFill>
                <a:prstClr val="black"/>
              </a:solidFill>
            </a:endParaRPr>
          </a:p>
        </p:txBody>
      </p:sp>
      <p:sp>
        <p:nvSpPr>
          <p:cNvPr id="3" name="Subtitle 2"/>
          <p:cNvSpPr txBox="1">
            <a:spLocks/>
          </p:cNvSpPr>
          <p:nvPr/>
        </p:nvSpPr>
        <p:spPr>
          <a:xfrm>
            <a:off x="9833811" y="6558678"/>
            <a:ext cx="2882065" cy="29932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600" dirty="0" smtClean="0"/>
              <a:t>Douw van der Merwe</a:t>
            </a:r>
            <a:endParaRPr lang="en-GB" sz="1600" dirty="0"/>
          </a:p>
        </p:txBody>
      </p:sp>
    </p:spTree>
    <p:extLst>
      <p:ext uri="{BB962C8B-B14F-4D97-AF65-F5344CB8AC3E}">
        <p14:creationId xmlns:p14="http://schemas.microsoft.com/office/powerpoint/2010/main" val="2324664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lumOff val="25000"/>
              </a:schemeClr>
            </a:gs>
            <a:gs pos="74000">
              <a:schemeClr val="bg1">
                <a:lumMod val="65000"/>
                <a:lumOff val="35000"/>
              </a:schemeClr>
            </a:gs>
            <a:gs pos="83000">
              <a:schemeClr val="bg1">
                <a:lumMod val="65000"/>
                <a:lumOff val="35000"/>
              </a:schemeClr>
            </a:gs>
            <a:gs pos="100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0635" y="4029198"/>
            <a:ext cx="5133012" cy="530347"/>
          </a:xfrm>
        </p:spPr>
        <p:txBody>
          <a:bodyPr>
            <a:noAutofit/>
          </a:bodyPr>
          <a:lstStyle/>
          <a:p>
            <a:pPr algn="ctr"/>
            <a:r>
              <a:rPr lang="en-ZA" b="1" dirty="0">
                <a:solidFill>
                  <a:schemeClr val="accent5">
                    <a:lumMod val="20000"/>
                    <a:lumOff val="8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Computational systems biology</a:t>
            </a:r>
          </a:p>
        </p:txBody>
      </p:sp>
      <p:pic>
        <p:nvPicPr>
          <p:cNvPr id="4" name="Picture 3"/>
          <p:cNvPicPr>
            <a:picLocks noChangeAspect="1"/>
          </p:cNvPicPr>
          <p:nvPr/>
        </p:nvPicPr>
        <p:blipFill>
          <a:blip r:embed="rId2"/>
          <a:stretch>
            <a:fillRect/>
          </a:stretch>
        </p:blipFill>
        <p:spPr>
          <a:xfrm>
            <a:off x="4007261" y="2258890"/>
            <a:ext cx="3659761" cy="1589333"/>
          </a:xfrm>
          <a:prstGeom prst="rect">
            <a:avLst/>
          </a:prstGeom>
        </p:spPr>
      </p:pic>
      <p:sp>
        <p:nvSpPr>
          <p:cNvPr id="2" name="TextBox 1"/>
          <p:cNvSpPr txBox="1"/>
          <p:nvPr/>
        </p:nvSpPr>
        <p:spPr>
          <a:xfrm>
            <a:off x="10172700" y="6343650"/>
            <a:ext cx="1800225" cy="369332"/>
          </a:xfrm>
          <a:prstGeom prst="rect">
            <a:avLst/>
          </a:prstGeom>
          <a:noFill/>
        </p:spPr>
        <p:txBody>
          <a:bodyPr wrap="square" rtlCol="0">
            <a:spAutoFit/>
          </a:bodyPr>
          <a:lstStyle/>
          <a:p>
            <a:r>
              <a:rPr lang="en-US" dirty="0"/>
              <a:t>Reinhardt </a:t>
            </a:r>
            <a:r>
              <a:rPr lang="en-US" dirty="0" err="1"/>
              <a:t>Scholtz</a:t>
            </a:r>
            <a:endParaRPr lang="en-US" dirty="0"/>
          </a:p>
        </p:txBody>
      </p:sp>
    </p:spTree>
    <p:extLst>
      <p:ext uri="{BB962C8B-B14F-4D97-AF65-F5344CB8AC3E}">
        <p14:creationId xmlns:p14="http://schemas.microsoft.com/office/powerpoint/2010/main" val="1749230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lumOff val="25000"/>
              </a:schemeClr>
            </a:gs>
            <a:gs pos="74000">
              <a:schemeClr val="bg1">
                <a:lumMod val="65000"/>
                <a:lumOff val="35000"/>
              </a:schemeClr>
            </a:gs>
            <a:gs pos="83000">
              <a:schemeClr val="bg1">
                <a:lumMod val="65000"/>
                <a:lumOff val="35000"/>
              </a:schemeClr>
            </a:gs>
            <a:gs pos="100000">
              <a:schemeClr val="bg1">
                <a:lumMod val="85000"/>
                <a:lumOff val="15000"/>
              </a:schemeClr>
            </a:gs>
          </a:gsLst>
          <a:path path="circle">
            <a:fillToRect l="100000" t="100000"/>
          </a:path>
        </a:gradFill>
        <a:effectLst/>
      </p:bgPr>
    </p:bg>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8" name="Rectangle 7"/>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2"/>
            <p:cNvPicPr>
              <a:picLocks noChangeAspect="1" noChangeArrowheads="1"/>
            </p:cNvPicPr>
            <p:nvPr>
              <p:extLst>
                <p:ext uri="{386F3935-93C4-4BCD-93E2-E3B085C9AB24}">
                  <p16:designElem xmlns=""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 name="Picture 4"/>
          <p:cNvPicPr>
            <a:picLocks noChangeAspect="1"/>
          </p:cNvPicPr>
          <p:nvPr/>
        </p:nvPicPr>
        <p:blipFill rotWithShape="1">
          <a:blip r:embed="rId3"/>
          <a:srcRect l="31481" r="30497"/>
          <a:stretch/>
        </p:blipFill>
        <p:spPr>
          <a:xfrm>
            <a:off x="-5597" y="10"/>
            <a:ext cx="4635583" cy="6857990"/>
          </a:xfrm>
          <a:prstGeom prst="rect">
            <a:avLst/>
          </a:prstGeom>
        </p:spPr>
      </p:pic>
      <p:grpSp>
        <p:nvGrpSpPr>
          <p:cNvPr id="10" name="Group 9"/>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1" name="Rectangle 5"/>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2" name="Freeform 6"/>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7"/>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Rectangle 8"/>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5" name="Freeform 9"/>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10"/>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1"/>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2"/>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3"/>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4"/>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5"/>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6"/>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7"/>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8"/>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9"/>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20"/>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1"/>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2"/>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3"/>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4"/>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5"/>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6"/>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7"/>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8"/>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9"/>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30"/>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1"/>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2"/>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Rectangle 33"/>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0" name="Freeform 34"/>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35"/>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6"/>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7"/>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8"/>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9"/>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40"/>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1"/>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2"/>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3"/>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4"/>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Rectangle 45"/>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2" name="Freeform 46"/>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3" name="Freeform 47"/>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8"/>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9"/>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50"/>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1"/>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2"/>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3"/>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4"/>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5"/>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6"/>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7"/>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8"/>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65" name="Group 64"/>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6" name="Freeform 32"/>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7" name="Freeform 33"/>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8" name="Freeform 34"/>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35"/>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Freeform 36"/>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1" name="Freeform 37"/>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38"/>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39"/>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40"/>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Rectangle 41"/>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sp>
        <p:nvSpPr>
          <p:cNvPr id="2" name="Title 1"/>
          <p:cNvSpPr>
            <a:spLocks noGrp="1"/>
          </p:cNvSpPr>
          <p:nvPr>
            <p:ph type="ctrTitle"/>
          </p:nvPr>
        </p:nvSpPr>
        <p:spPr>
          <a:xfrm>
            <a:off x="5259922" y="311944"/>
            <a:ext cx="5397933" cy="944562"/>
          </a:xfrm>
        </p:spPr>
        <p:txBody>
          <a:bodyPr>
            <a:normAutofit/>
          </a:bodyPr>
          <a:lstStyle/>
          <a:p>
            <a:r>
              <a:rPr lang="en-ZA" dirty="0">
                <a:latin typeface="Adobe Gothic Std B" panose="020B0800000000000000" pitchFamily="34" charset="-128"/>
                <a:ea typeface="Adobe Gothic Std B" panose="020B0800000000000000" pitchFamily="34" charset="-128"/>
              </a:rPr>
              <a:t>Idea in brief</a:t>
            </a:r>
          </a:p>
        </p:txBody>
      </p:sp>
      <p:sp>
        <p:nvSpPr>
          <p:cNvPr id="3" name="Subtitle 2"/>
          <p:cNvSpPr>
            <a:spLocks noGrp="1"/>
          </p:cNvSpPr>
          <p:nvPr>
            <p:ph type="subTitle" idx="1"/>
          </p:nvPr>
        </p:nvSpPr>
        <p:spPr>
          <a:xfrm>
            <a:off x="5230896" y="1468438"/>
            <a:ext cx="5437103" cy="3789362"/>
          </a:xfrm>
        </p:spPr>
        <p:txBody>
          <a:bodyPr>
            <a:normAutofit/>
          </a:bodyPr>
          <a:lstStyle/>
          <a:p>
            <a:r>
              <a:rPr lang="en-ZA" dirty="0">
                <a:latin typeface="Arial Unicode MS" panose="020B0604020202020204" pitchFamily="34" charset="-128"/>
                <a:ea typeface="Arial Unicode MS" panose="020B0604020202020204" pitchFamily="34" charset="-128"/>
                <a:cs typeface="Arial Unicode MS" panose="020B0604020202020204" pitchFamily="34" charset="-128"/>
              </a:rPr>
              <a:t>By gathering vast amounts of personal biological data, algorithms can be developed to advise users on their health and warn them about potential dangers</a:t>
            </a:r>
          </a:p>
        </p:txBody>
      </p:sp>
      <p:sp>
        <p:nvSpPr>
          <p:cNvPr id="76" name="TextBox 75"/>
          <p:cNvSpPr txBox="1"/>
          <p:nvPr/>
        </p:nvSpPr>
        <p:spPr>
          <a:xfrm>
            <a:off x="10172700" y="6343650"/>
            <a:ext cx="1800225" cy="369332"/>
          </a:xfrm>
          <a:prstGeom prst="rect">
            <a:avLst/>
          </a:prstGeom>
          <a:noFill/>
        </p:spPr>
        <p:txBody>
          <a:bodyPr wrap="square" rtlCol="0">
            <a:spAutoFit/>
          </a:bodyPr>
          <a:lstStyle/>
          <a:p>
            <a:r>
              <a:rPr lang="en-US" dirty="0"/>
              <a:t>Reinhardt </a:t>
            </a:r>
            <a:r>
              <a:rPr lang="en-US" dirty="0" err="1"/>
              <a:t>Scholtz</a:t>
            </a:r>
            <a:endParaRPr lang="en-US" dirty="0"/>
          </a:p>
        </p:txBody>
      </p:sp>
    </p:spTree>
    <p:extLst>
      <p:ext uri="{BB962C8B-B14F-4D97-AF65-F5344CB8AC3E}">
        <p14:creationId xmlns:p14="http://schemas.microsoft.com/office/powerpoint/2010/main" val="1998937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lumOff val="25000"/>
              </a:schemeClr>
            </a:gs>
            <a:gs pos="74000">
              <a:schemeClr val="bg1">
                <a:lumMod val="65000"/>
                <a:lumOff val="35000"/>
              </a:schemeClr>
            </a:gs>
            <a:gs pos="83000">
              <a:schemeClr val="bg1">
                <a:lumMod val="65000"/>
                <a:lumOff val="35000"/>
              </a:schemeClr>
            </a:gs>
            <a:gs pos="100000">
              <a:schemeClr val="bg1">
                <a:lumMod val="85000"/>
                <a:lumOff val="15000"/>
              </a:schemeClr>
            </a:gs>
          </a:gsLst>
          <a:path path="circle">
            <a:fillToRect l="100000" t="100000"/>
          </a:path>
        </a:gradFill>
        <a:effectLst/>
      </p:bgPr>
    </p:bg>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8" name="Rectangle 7"/>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2"/>
            <p:cNvPicPr>
              <a:picLocks noChangeAspect="1" noChangeArrowheads="1"/>
            </p:cNvPicPr>
            <p:nvPr>
              <p:extLst>
                <p:ext uri="{386F3935-93C4-4BCD-93E2-E3B085C9AB24}">
                  <p16:designElem xmlns=""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 name="Picture 4"/>
          <p:cNvPicPr>
            <a:picLocks noChangeAspect="1"/>
          </p:cNvPicPr>
          <p:nvPr/>
        </p:nvPicPr>
        <p:blipFill rotWithShape="1">
          <a:blip r:embed="rId3"/>
          <a:srcRect l="20555" r="11852"/>
          <a:stretch/>
        </p:blipFill>
        <p:spPr>
          <a:xfrm>
            <a:off x="-5597" y="10"/>
            <a:ext cx="4635583" cy="6857990"/>
          </a:xfrm>
          <a:prstGeom prst="rect">
            <a:avLst/>
          </a:prstGeom>
        </p:spPr>
      </p:pic>
      <p:grpSp>
        <p:nvGrpSpPr>
          <p:cNvPr id="10" name="Group 9"/>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1" name="Rectangle 5"/>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2" name="Freeform 6"/>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7"/>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Rectangle 8"/>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5" name="Freeform 9"/>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10"/>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1"/>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2"/>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3"/>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4"/>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5"/>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6"/>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7"/>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8"/>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9"/>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20"/>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1"/>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2"/>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3"/>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4"/>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5"/>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6"/>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7"/>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8"/>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9"/>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30"/>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1"/>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2"/>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Rectangle 33"/>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0" name="Freeform 34"/>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35"/>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6"/>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7"/>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8"/>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9"/>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40"/>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1"/>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2"/>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3"/>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4"/>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Rectangle 45"/>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2" name="Freeform 46"/>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3" name="Freeform 47"/>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8"/>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9"/>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50"/>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1"/>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2"/>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3"/>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4"/>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5"/>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6"/>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7"/>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8"/>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65" name="Group 64"/>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6" name="Freeform 32"/>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7" name="Freeform 33"/>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8" name="Freeform 34"/>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35"/>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Freeform 36"/>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1" name="Freeform 37"/>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38"/>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39"/>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40"/>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Rectangle 41"/>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sp>
        <p:nvSpPr>
          <p:cNvPr id="2" name="Title 1"/>
          <p:cNvSpPr>
            <a:spLocks noGrp="1"/>
          </p:cNvSpPr>
          <p:nvPr>
            <p:ph type="ctrTitle"/>
          </p:nvPr>
        </p:nvSpPr>
        <p:spPr>
          <a:xfrm>
            <a:off x="5268161" y="161926"/>
            <a:ext cx="5397933" cy="838200"/>
          </a:xfrm>
        </p:spPr>
        <p:txBody>
          <a:bodyPr>
            <a:normAutofit/>
          </a:bodyPr>
          <a:lstStyle/>
          <a:p>
            <a:r>
              <a:rPr lang="en-ZA" dirty="0">
                <a:latin typeface="Adobe Gothic Std B" panose="020B0800000000000000" pitchFamily="34" charset="-128"/>
                <a:ea typeface="Adobe Gothic Std B" panose="020B0800000000000000" pitchFamily="34" charset="-128"/>
              </a:rPr>
              <a:t>The how</a:t>
            </a:r>
          </a:p>
        </p:txBody>
      </p:sp>
      <p:sp>
        <p:nvSpPr>
          <p:cNvPr id="3" name="Subtitle 2"/>
          <p:cNvSpPr>
            <a:spLocks noGrp="1"/>
          </p:cNvSpPr>
          <p:nvPr>
            <p:ph type="subTitle" idx="1"/>
          </p:nvPr>
        </p:nvSpPr>
        <p:spPr>
          <a:xfrm>
            <a:off x="4729998" y="1093787"/>
            <a:ext cx="5938001" cy="5630863"/>
          </a:xfrm>
        </p:spPr>
        <p:txBody>
          <a:bodyPr>
            <a:normAutofit fontScale="85000" lnSpcReduction="10000"/>
          </a:bodyPr>
          <a:lstStyle/>
          <a:p>
            <a:pPr marL="342900" indent="-342900">
              <a:buFont typeface="Arial" panose="020B0604020202020204" pitchFamily="34" charset="0"/>
              <a:buChar char="•"/>
            </a:pPr>
            <a:r>
              <a:rPr lang="en-ZA" dirty="0" err="1">
                <a:latin typeface="Arial Unicode MS" panose="020B0604020202020204" pitchFamily="34" charset="-128"/>
                <a:ea typeface="Arial Unicode MS" panose="020B0604020202020204" pitchFamily="34" charset="-128"/>
                <a:cs typeface="Arial Unicode MS" panose="020B0604020202020204" pitchFamily="34" charset="-128"/>
              </a:rPr>
              <a:t>Lifeq</a:t>
            </a:r>
            <a:r>
              <a:rPr lang="en-ZA" dirty="0">
                <a:latin typeface="Arial Unicode MS" panose="020B0604020202020204" pitchFamily="34" charset="-128"/>
                <a:ea typeface="Arial Unicode MS" panose="020B0604020202020204" pitchFamily="34" charset="-128"/>
                <a:cs typeface="Arial Unicode MS" panose="020B0604020202020204" pitchFamily="34" charset="-128"/>
              </a:rPr>
              <a:t> partners with companies such as </a:t>
            </a:r>
            <a:r>
              <a:rPr lang="en-ZA" dirty="0" err="1">
                <a:latin typeface="Arial Unicode MS" panose="020B0604020202020204" pitchFamily="34" charset="-128"/>
                <a:ea typeface="Arial Unicode MS" panose="020B0604020202020204" pitchFamily="34" charset="-128"/>
                <a:cs typeface="Arial Unicode MS" panose="020B0604020202020204" pitchFamily="34" charset="-128"/>
              </a:rPr>
              <a:t>tomtom</a:t>
            </a:r>
            <a:r>
              <a:rPr lang="en-ZA"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ZA" dirty="0" err="1">
                <a:latin typeface="Arial Unicode MS" panose="020B0604020202020204" pitchFamily="34" charset="-128"/>
                <a:ea typeface="Arial Unicode MS" panose="020B0604020202020204" pitchFamily="34" charset="-128"/>
                <a:cs typeface="Arial Unicode MS" panose="020B0604020202020204" pitchFamily="34" charset="-128"/>
              </a:rPr>
              <a:t>garmin</a:t>
            </a:r>
            <a:r>
              <a:rPr lang="en-ZA" dirty="0">
                <a:latin typeface="Arial Unicode MS" panose="020B0604020202020204" pitchFamily="34" charset="-128"/>
                <a:ea typeface="Arial Unicode MS" panose="020B0604020202020204" pitchFamily="34" charset="-128"/>
                <a:cs typeface="Arial Unicode MS" panose="020B0604020202020204" pitchFamily="34" charset="-128"/>
              </a:rPr>
              <a:t> and </a:t>
            </a:r>
            <a:r>
              <a:rPr lang="en-ZA" dirty="0" err="1">
                <a:latin typeface="Arial Unicode MS" panose="020B0604020202020204" pitchFamily="34" charset="-128"/>
                <a:ea typeface="Arial Unicode MS" panose="020B0604020202020204" pitchFamily="34" charset="-128"/>
                <a:cs typeface="Arial Unicode MS" panose="020B0604020202020204" pitchFamily="34" charset="-128"/>
              </a:rPr>
              <a:t>adi</a:t>
            </a:r>
            <a:r>
              <a:rPr lang="en-ZA"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42900">
              <a:buFont typeface="Arial" panose="020B0604020202020204" pitchFamily="34" charset="0"/>
              <a:buChar char="•"/>
            </a:pPr>
            <a:r>
              <a:rPr lang="en-ZA" dirty="0" err="1">
                <a:latin typeface="Arial Unicode MS" panose="020B0604020202020204" pitchFamily="34" charset="-128"/>
                <a:ea typeface="Arial Unicode MS" panose="020B0604020202020204" pitchFamily="34" charset="-128"/>
                <a:cs typeface="Arial Unicode MS" panose="020B0604020202020204" pitchFamily="34" charset="-128"/>
              </a:rPr>
              <a:t>Lifeq</a:t>
            </a:r>
            <a:r>
              <a:rPr lang="en-ZA" dirty="0">
                <a:latin typeface="Arial Unicode MS" panose="020B0604020202020204" pitchFamily="34" charset="-128"/>
                <a:ea typeface="Arial Unicode MS" panose="020B0604020202020204" pitchFamily="34" charset="-128"/>
                <a:cs typeface="Arial Unicode MS" panose="020B0604020202020204" pitchFamily="34" charset="-128"/>
              </a:rPr>
              <a:t> developed a sensor which it sells to </a:t>
            </a:r>
            <a:r>
              <a:rPr lang="en-ZA" dirty="0" err="1">
                <a:latin typeface="Arial Unicode MS" panose="020B0604020202020204" pitchFamily="34" charset="-128"/>
                <a:ea typeface="Arial Unicode MS" panose="020B0604020202020204" pitchFamily="34" charset="-128"/>
                <a:cs typeface="Arial Unicode MS" panose="020B0604020202020204" pitchFamily="34" charset="-128"/>
              </a:rPr>
              <a:t>garmin</a:t>
            </a:r>
            <a:r>
              <a:rPr lang="en-ZA" dirty="0">
                <a:latin typeface="Arial Unicode MS" panose="020B0604020202020204" pitchFamily="34" charset="-128"/>
                <a:ea typeface="Arial Unicode MS" panose="020B0604020202020204" pitchFamily="34" charset="-128"/>
                <a:cs typeface="Arial Unicode MS" panose="020B0604020202020204" pitchFamily="34" charset="-128"/>
              </a:rPr>
              <a:t> without making a profit &amp; in return gets the data about the end user.</a:t>
            </a:r>
          </a:p>
          <a:p>
            <a:pPr marL="342900" indent="-342900">
              <a:buFont typeface="Arial" panose="020B0604020202020204" pitchFamily="34" charset="0"/>
              <a:buChar char="•"/>
            </a:pPr>
            <a:r>
              <a:rPr lang="en-ZA" dirty="0">
                <a:latin typeface="Arial Unicode MS" panose="020B0604020202020204" pitchFamily="34" charset="-128"/>
                <a:ea typeface="Arial Unicode MS" panose="020B0604020202020204" pitchFamily="34" charset="-128"/>
                <a:cs typeface="Arial Unicode MS" panose="020B0604020202020204" pitchFamily="34" charset="-128"/>
              </a:rPr>
              <a:t>Data such as heart rate, sleep phases, blood lactate levels, calorie intake &amp; stress is gathered. </a:t>
            </a:r>
          </a:p>
          <a:p>
            <a:pPr marL="342900" indent="-342900">
              <a:buFont typeface="Arial" panose="020B0604020202020204" pitchFamily="34" charset="0"/>
              <a:buChar char="•"/>
            </a:pPr>
            <a:r>
              <a:rPr lang="en-ZA" dirty="0">
                <a:latin typeface="Arial Unicode MS" panose="020B0604020202020204" pitchFamily="34" charset="-128"/>
                <a:ea typeface="Arial Unicode MS" panose="020B0604020202020204" pitchFamily="34" charset="-128"/>
                <a:cs typeface="Arial Unicode MS" panose="020B0604020202020204" pitchFamily="34" charset="-128"/>
              </a:rPr>
              <a:t>The data is stored in the cloud and mined.</a:t>
            </a:r>
          </a:p>
          <a:p>
            <a:pPr marL="342900" indent="-342900">
              <a:buFont typeface="Arial" panose="020B0604020202020204" pitchFamily="34" charset="0"/>
              <a:buChar char="•"/>
            </a:pPr>
            <a:r>
              <a:rPr lang="en-ZA" dirty="0">
                <a:latin typeface="Arial Unicode MS" panose="020B0604020202020204" pitchFamily="34" charset="-128"/>
                <a:ea typeface="Arial Unicode MS" panose="020B0604020202020204" pitchFamily="34" charset="-128"/>
                <a:cs typeface="Arial Unicode MS" panose="020B0604020202020204" pitchFamily="34" charset="-128"/>
              </a:rPr>
              <a:t>Computational systems biology is used to develop mathematical models about user health.</a:t>
            </a:r>
          </a:p>
          <a:p>
            <a:pPr marL="342900" indent="-342900">
              <a:buFont typeface="Arial" panose="020B0604020202020204" pitchFamily="34" charset="0"/>
              <a:buChar char="•"/>
            </a:pPr>
            <a:r>
              <a:rPr lang="en-ZA" dirty="0">
                <a:latin typeface="Arial Unicode MS" panose="020B0604020202020204" pitchFamily="34" charset="-128"/>
                <a:ea typeface="Arial Unicode MS" panose="020B0604020202020204" pitchFamily="34" charset="-128"/>
                <a:cs typeface="Arial Unicode MS" panose="020B0604020202020204" pitchFamily="34" charset="-128"/>
              </a:rPr>
              <a:t>With a vast amounts of data being analysed, </a:t>
            </a:r>
            <a:r>
              <a:rPr lang="en-ZA" dirty="0" err="1">
                <a:latin typeface="Arial Unicode MS" panose="020B0604020202020204" pitchFamily="34" charset="-128"/>
                <a:ea typeface="Arial Unicode MS" panose="020B0604020202020204" pitchFamily="34" charset="-128"/>
                <a:cs typeface="Arial Unicode MS" panose="020B0604020202020204" pitchFamily="34" charset="-128"/>
              </a:rPr>
              <a:t>lifeq</a:t>
            </a:r>
            <a:r>
              <a:rPr lang="en-ZA" dirty="0">
                <a:latin typeface="Arial Unicode MS" panose="020B0604020202020204" pitchFamily="34" charset="-128"/>
                <a:ea typeface="Arial Unicode MS" panose="020B0604020202020204" pitchFamily="34" charset="-128"/>
                <a:cs typeface="Arial Unicode MS" panose="020B0604020202020204" pitchFamily="34" charset="-128"/>
              </a:rPr>
              <a:t> can start predicting certain health occurrences such as heart attacks.</a:t>
            </a:r>
          </a:p>
        </p:txBody>
      </p:sp>
      <p:sp>
        <p:nvSpPr>
          <p:cNvPr id="76" name="TextBox 75"/>
          <p:cNvSpPr txBox="1"/>
          <p:nvPr/>
        </p:nvSpPr>
        <p:spPr>
          <a:xfrm>
            <a:off x="10172700" y="6343650"/>
            <a:ext cx="1800225" cy="369332"/>
          </a:xfrm>
          <a:prstGeom prst="rect">
            <a:avLst/>
          </a:prstGeom>
          <a:noFill/>
        </p:spPr>
        <p:txBody>
          <a:bodyPr wrap="square" rtlCol="0">
            <a:spAutoFit/>
          </a:bodyPr>
          <a:lstStyle/>
          <a:p>
            <a:r>
              <a:rPr lang="en-US" dirty="0"/>
              <a:t>Reinhardt </a:t>
            </a:r>
            <a:r>
              <a:rPr lang="en-US" dirty="0" err="1"/>
              <a:t>Scholtz</a:t>
            </a:r>
            <a:endParaRPr lang="en-US" dirty="0"/>
          </a:p>
        </p:txBody>
      </p:sp>
    </p:spTree>
    <p:extLst>
      <p:ext uri="{BB962C8B-B14F-4D97-AF65-F5344CB8AC3E}">
        <p14:creationId xmlns:p14="http://schemas.microsoft.com/office/powerpoint/2010/main" val="3699303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lumOff val="25000"/>
              </a:schemeClr>
            </a:gs>
            <a:gs pos="74000">
              <a:schemeClr val="bg1">
                <a:lumMod val="65000"/>
                <a:lumOff val="35000"/>
              </a:schemeClr>
            </a:gs>
            <a:gs pos="83000">
              <a:schemeClr val="bg1">
                <a:lumMod val="65000"/>
                <a:lumOff val="35000"/>
              </a:schemeClr>
            </a:gs>
            <a:gs pos="100000">
              <a:schemeClr val="bg1">
                <a:lumMod val="85000"/>
                <a:lumOff val="15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38449" y="280620"/>
            <a:ext cx="8791575" cy="1162417"/>
          </a:xfrm>
        </p:spPr>
        <p:txBody>
          <a:bodyPr/>
          <a:lstStyle/>
          <a:p>
            <a:pPr algn="r"/>
            <a:r>
              <a:rPr lang="en-ZA" dirty="0">
                <a:latin typeface="Adobe Gothic Std B" panose="020B0800000000000000" pitchFamily="34" charset="-128"/>
                <a:ea typeface="Adobe Gothic Std B" panose="020B0800000000000000" pitchFamily="34" charset="-128"/>
              </a:rPr>
              <a:t>video</a:t>
            </a:r>
          </a:p>
        </p:txBody>
      </p:sp>
      <p:sp>
        <p:nvSpPr>
          <p:cNvPr id="5" name="TextBox 4"/>
          <p:cNvSpPr txBox="1"/>
          <p:nvPr/>
        </p:nvSpPr>
        <p:spPr>
          <a:xfrm>
            <a:off x="3514725" y="3314700"/>
            <a:ext cx="5362575" cy="369332"/>
          </a:xfrm>
          <a:prstGeom prst="rect">
            <a:avLst/>
          </a:prstGeom>
          <a:noFill/>
        </p:spPr>
        <p:txBody>
          <a:bodyPr wrap="square" rtlCol="0">
            <a:spAutoFit/>
          </a:bodyPr>
          <a:lstStyle/>
          <a:p>
            <a:pPr algn="ctr" defTabSz="457200"/>
            <a:r>
              <a:rPr lang="en-ZA" dirty="0" err="1">
                <a:solidFill>
                  <a:prstClr val="white"/>
                </a:solidFill>
                <a:hlinkClick r:id="rId2" action="ppaction://hlinkfile"/>
              </a:rPr>
              <a:t>LifeQ</a:t>
            </a:r>
            <a:r>
              <a:rPr lang="en-ZA" dirty="0">
                <a:solidFill>
                  <a:prstClr val="white"/>
                </a:solidFill>
                <a:hlinkClick r:id="rId2" action="ppaction://hlinkfile"/>
              </a:rPr>
              <a:t> </a:t>
            </a:r>
            <a:r>
              <a:rPr lang="en-ZA" dirty="0" smtClean="0">
                <a:solidFill>
                  <a:prstClr val="white"/>
                </a:solidFill>
                <a:hlinkClick r:id="rId2" action="ppaction://hlinkfile"/>
              </a:rPr>
              <a:t>video</a:t>
            </a:r>
            <a:endParaRPr lang="en-ZA" dirty="0">
              <a:solidFill>
                <a:prstClr val="white"/>
              </a:solidFill>
            </a:endParaRPr>
          </a:p>
        </p:txBody>
      </p:sp>
      <p:sp>
        <p:nvSpPr>
          <p:cNvPr id="4" name="TextBox 3"/>
          <p:cNvSpPr txBox="1"/>
          <p:nvPr/>
        </p:nvSpPr>
        <p:spPr>
          <a:xfrm>
            <a:off x="10172700" y="6343650"/>
            <a:ext cx="1800225" cy="369332"/>
          </a:xfrm>
          <a:prstGeom prst="rect">
            <a:avLst/>
          </a:prstGeom>
          <a:noFill/>
        </p:spPr>
        <p:txBody>
          <a:bodyPr wrap="square" rtlCol="0">
            <a:spAutoFit/>
          </a:bodyPr>
          <a:lstStyle/>
          <a:p>
            <a:r>
              <a:rPr lang="en-US" dirty="0"/>
              <a:t>Reinhardt </a:t>
            </a:r>
            <a:r>
              <a:rPr lang="en-US" dirty="0" err="1"/>
              <a:t>Scholtz</a:t>
            </a:r>
            <a:endParaRPr lang="en-US" dirty="0"/>
          </a:p>
        </p:txBody>
      </p:sp>
    </p:spTree>
    <p:extLst>
      <p:ext uri="{BB962C8B-B14F-4D97-AF65-F5344CB8AC3E}">
        <p14:creationId xmlns:p14="http://schemas.microsoft.com/office/powerpoint/2010/main" val="2508600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lumOff val="25000"/>
              </a:schemeClr>
            </a:gs>
            <a:gs pos="74000">
              <a:schemeClr val="bg1">
                <a:lumMod val="65000"/>
                <a:lumOff val="35000"/>
              </a:schemeClr>
            </a:gs>
            <a:gs pos="83000">
              <a:schemeClr val="bg1">
                <a:lumMod val="65000"/>
                <a:lumOff val="35000"/>
              </a:schemeClr>
            </a:gs>
            <a:gs pos="100000">
              <a:schemeClr val="bg1">
                <a:lumMod val="85000"/>
                <a:lumOff val="15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38449" y="280620"/>
            <a:ext cx="8791575" cy="1162417"/>
          </a:xfrm>
        </p:spPr>
        <p:txBody>
          <a:bodyPr/>
          <a:lstStyle/>
          <a:p>
            <a:pPr algn="r"/>
            <a:r>
              <a:rPr lang="en-ZA" dirty="0" err="1">
                <a:latin typeface="Adobe Gothic Std B" panose="020B0800000000000000" pitchFamily="34" charset="-128"/>
                <a:ea typeface="Adobe Gothic Std B" panose="020B0800000000000000" pitchFamily="34" charset="-128"/>
              </a:rPr>
              <a:t>Triz</a:t>
            </a:r>
            <a:r>
              <a:rPr lang="en-ZA" dirty="0">
                <a:latin typeface="Adobe Gothic Std B" panose="020B0800000000000000" pitchFamily="34" charset="-128"/>
                <a:ea typeface="Adobe Gothic Std B" panose="020B0800000000000000" pitchFamily="34" charset="-128"/>
              </a:rPr>
              <a:t> trends</a:t>
            </a:r>
          </a:p>
        </p:txBody>
      </p:sp>
      <p:sp>
        <p:nvSpPr>
          <p:cNvPr id="3" name="Subtitle 2"/>
          <p:cNvSpPr>
            <a:spLocks noGrp="1"/>
          </p:cNvSpPr>
          <p:nvPr>
            <p:ph type="subTitle" idx="1"/>
          </p:nvPr>
        </p:nvSpPr>
        <p:spPr>
          <a:xfrm>
            <a:off x="3181350" y="1897062"/>
            <a:ext cx="7667624" cy="4027488"/>
          </a:xfrm>
        </p:spPr>
        <p:txBody>
          <a:bodyPr>
            <a:normAutofit/>
          </a:bodyPr>
          <a:lstStyle/>
          <a:p>
            <a:pPr marL="342900" indent="-342900">
              <a:buFont typeface="Arial" panose="020B0604020202020204" pitchFamily="34" charset="0"/>
              <a:buChar char="•"/>
            </a:pPr>
            <a:r>
              <a:rPr lang="en-ZA" sz="2400" dirty="0">
                <a:solidFill>
                  <a:schemeClr val="tx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Dynamization</a:t>
            </a:r>
          </a:p>
          <a:p>
            <a:pPr marL="342900" indent="-342900">
              <a:buFont typeface="Arial" panose="020B0604020202020204" pitchFamily="34" charset="0"/>
              <a:buChar char="•"/>
            </a:pPr>
            <a:r>
              <a:rPr lang="en-ZA" sz="2400" dirty="0">
                <a:solidFill>
                  <a:schemeClr val="tx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Increasing transparency</a:t>
            </a:r>
          </a:p>
          <a:p>
            <a:pPr marL="342900" indent="-342900">
              <a:buFont typeface="Arial" panose="020B0604020202020204" pitchFamily="34" charset="0"/>
              <a:buChar char="•"/>
            </a:pPr>
            <a:r>
              <a:rPr lang="en-ZA" sz="2400" dirty="0">
                <a:solidFill>
                  <a:schemeClr val="tx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Decreasing human involvement</a:t>
            </a:r>
          </a:p>
          <a:p>
            <a:pPr marL="342900" indent="-342900">
              <a:buFont typeface="Arial" panose="020B0604020202020204" pitchFamily="34" charset="0"/>
              <a:buChar char="•"/>
            </a:pPr>
            <a:r>
              <a:rPr lang="en-ZA" sz="2400" dirty="0">
                <a:solidFill>
                  <a:schemeClr val="tx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Customer expectation evolution</a:t>
            </a:r>
          </a:p>
          <a:p>
            <a:pPr marL="342900" indent="-342900">
              <a:buFont typeface="Arial" panose="020B0604020202020204" pitchFamily="34" charset="0"/>
              <a:buChar char="•"/>
            </a:pPr>
            <a:r>
              <a:rPr lang="en-ZA" sz="2400" dirty="0">
                <a:solidFill>
                  <a:schemeClr val="tx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Nesting</a:t>
            </a:r>
          </a:p>
          <a:p>
            <a:pPr marL="342900" indent="-342900">
              <a:buFont typeface="Arial" panose="020B0604020202020204" pitchFamily="34" charset="0"/>
              <a:buChar char="•"/>
            </a:pPr>
            <a:r>
              <a:rPr lang="en-ZA" sz="2400" dirty="0">
                <a:solidFill>
                  <a:schemeClr val="tx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Listening/communication</a:t>
            </a:r>
          </a:p>
        </p:txBody>
      </p:sp>
      <p:sp>
        <p:nvSpPr>
          <p:cNvPr id="4" name="TextBox 3"/>
          <p:cNvSpPr txBox="1"/>
          <p:nvPr/>
        </p:nvSpPr>
        <p:spPr>
          <a:xfrm>
            <a:off x="10172700" y="6343650"/>
            <a:ext cx="1800225" cy="369332"/>
          </a:xfrm>
          <a:prstGeom prst="rect">
            <a:avLst/>
          </a:prstGeom>
          <a:noFill/>
        </p:spPr>
        <p:txBody>
          <a:bodyPr wrap="square" rtlCol="0">
            <a:spAutoFit/>
          </a:bodyPr>
          <a:lstStyle/>
          <a:p>
            <a:r>
              <a:rPr lang="en-US" dirty="0"/>
              <a:t>Reinhardt </a:t>
            </a:r>
            <a:r>
              <a:rPr lang="en-US" dirty="0" err="1"/>
              <a:t>Scholtz</a:t>
            </a:r>
            <a:endParaRPr lang="en-US" dirty="0"/>
          </a:p>
        </p:txBody>
      </p:sp>
    </p:spTree>
    <p:extLst>
      <p:ext uri="{BB962C8B-B14F-4D97-AF65-F5344CB8AC3E}">
        <p14:creationId xmlns:p14="http://schemas.microsoft.com/office/powerpoint/2010/main" val="3391846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665215"/>
            <a:ext cx="7729728" cy="1188720"/>
          </a:xfrm>
        </p:spPr>
        <p:txBody>
          <a:bodyPr/>
          <a:lstStyle/>
          <a:p>
            <a:r>
              <a:rPr lang="en-US" dirty="0" smtClean="0"/>
              <a:t>WEARABLE MANUFACTURERS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51382" y="1946146"/>
            <a:ext cx="1475565" cy="147556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03" y="3335183"/>
            <a:ext cx="1792287" cy="19681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912" y="5354854"/>
            <a:ext cx="2416175" cy="12468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155" y="5473700"/>
            <a:ext cx="3001962" cy="75888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8190" y="5174348"/>
            <a:ext cx="3014662" cy="80391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4891" y="3299236"/>
            <a:ext cx="2227961" cy="102003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6858" y="1936710"/>
            <a:ext cx="3053651" cy="10049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2959" y="3197539"/>
            <a:ext cx="1718797" cy="1946884"/>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6464" y="3604611"/>
            <a:ext cx="2645399" cy="165803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68253" y="2128810"/>
            <a:ext cx="2298700" cy="1625600"/>
          </a:xfrm>
          <a:prstGeom prst="rect">
            <a:avLst/>
          </a:prstGeom>
        </p:spPr>
      </p:pic>
      <p:sp>
        <p:nvSpPr>
          <p:cNvPr id="13" name="TextBox 12"/>
          <p:cNvSpPr txBox="1"/>
          <p:nvPr/>
        </p:nvSpPr>
        <p:spPr>
          <a:xfrm>
            <a:off x="9827173" y="6156643"/>
            <a:ext cx="2364827" cy="584775"/>
          </a:xfrm>
          <a:prstGeom prst="rect">
            <a:avLst/>
          </a:prstGeom>
          <a:noFill/>
        </p:spPr>
        <p:txBody>
          <a:bodyPr wrap="square" rtlCol="0">
            <a:spAutoFit/>
          </a:bodyPr>
          <a:lstStyle/>
          <a:p>
            <a:r>
              <a:rPr lang="en-US" sz="1600" dirty="0">
                <a:solidFill>
                  <a:srgbClr val="000000"/>
                </a:solidFill>
              </a:rPr>
              <a:t>Rudy de la Cruz</a:t>
            </a:r>
          </a:p>
          <a:p>
            <a:r>
              <a:rPr lang="en-US" sz="1600" dirty="0">
                <a:solidFill>
                  <a:srgbClr val="000000"/>
                </a:solidFill>
              </a:rPr>
              <a:t>18950760</a:t>
            </a:r>
          </a:p>
        </p:txBody>
      </p:sp>
    </p:spTree>
    <p:extLst>
      <p:ext uri="{BB962C8B-B14F-4D97-AF65-F5344CB8AC3E}">
        <p14:creationId xmlns:p14="http://schemas.microsoft.com/office/powerpoint/2010/main" val="3486925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01844" y="3991098"/>
            <a:ext cx="4090455" cy="530347"/>
          </a:xfrm>
        </p:spPr>
        <p:txBody>
          <a:bodyPr>
            <a:noAutofit/>
          </a:bodyPr>
          <a:lstStyle/>
          <a:p>
            <a:pPr algn="ctr"/>
            <a:r>
              <a:rPr lang="en-ZA" sz="2400" b="1" dirty="0">
                <a:solidFill>
                  <a:schemeClr val="accent5">
                    <a:lumMod val="20000"/>
                    <a:lumOff val="8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SMART SLIPPERS</a:t>
            </a:r>
          </a:p>
        </p:txBody>
      </p:sp>
      <p:pic>
        <p:nvPicPr>
          <p:cNvPr id="1026" name="Picture 2" descr="Image result for at&amp;t 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1626" y="2038596"/>
            <a:ext cx="3830893" cy="17239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172700" y="6343650"/>
            <a:ext cx="1800225" cy="369332"/>
          </a:xfrm>
          <a:prstGeom prst="rect">
            <a:avLst/>
          </a:prstGeom>
          <a:noFill/>
        </p:spPr>
        <p:txBody>
          <a:bodyPr wrap="square" rtlCol="0">
            <a:spAutoFit/>
          </a:bodyPr>
          <a:lstStyle/>
          <a:p>
            <a:r>
              <a:rPr lang="en-US" dirty="0"/>
              <a:t>Reinhardt </a:t>
            </a:r>
            <a:r>
              <a:rPr lang="en-US" dirty="0" err="1"/>
              <a:t>Scholtz</a:t>
            </a:r>
            <a:endParaRPr lang="en-US" dirty="0"/>
          </a:p>
        </p:txBody>
      </p:sp>
    </p:spTree>
    <p:extLst>
      <p:ext uri="{BB962C8B-B14F-4D97-AF65-F5344CB8AC3E}">
        <p14:creationId xmlns:p14="http://schemas.microsoft.com/office/powerpoint/2010/main" val="949160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838449" y="280620"/>
            <a:ext cx="8791575" cy="1162417"/>
          </a:xfrm>
        </p:spPr>
        <p:txBody>
          <a:bodyPr/>
          <a:lstStyle/>
          <a:p>
            <a:pPr algn="r"/>
            <a:r>
              <a:rPr lang="en-ZA">
                <a:latin typeface="Adobe Gothic Std B" panose="020B0800000000000000" pitchFamily="34" charset="-128"/>
                <a:ea typeface="Adobe Gothic Std B" panose="020B0800000000000000" pitchFamily="34" charset="-128"/>
              </a:rPr>
              <a:t>Idea in brief</a:t>
            </a:r>
            <a:endParaRPr lang="en-ZA" dirty="0">
              <a:latin typeface="Adobe Gothic Std B" panose="020B0800000000000000" pitchFamily="34" charset="-128"/>
              <a:ea typeface="Adobe Gothic Std B" panose="020B0800000000000000" pitchFamily="34" charset="-128"/>
            </a:endParaRPr>
          </a:p>
        </p:txBody>
      </p:sp>
      <p:sp>
        <p:nvSpPr>
          <p:cNvPr id="6" name="Subtitle 2"/>
          <p:cNvSpPr txBox="1">
            <a:spLocks/>
          </p:cNvSpPr>
          <p:nvPr/>
        </p:nvSpPr>
        <p:spPr>
          <a:xfrm>
            <a:off x="2019299" y="2514600"/>
            <a:ext cx="4514851" cy="305752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en-ZA" dirty="0">
                <a:solidFill>
                  <a:srgbClr val="63A0CC">
                    <a:lumMod val="20000"/>
                    <a:lumOff val="80000"/>
                  </a:srgbClr>
                </a:solidFill>
                <a:latin typeface="Arial Unicode MS" panose="020B0604020202020204" pitchFamily="34" charset="-128"/>
                <a:ea typeface="Arial Unicode MS" panose="020B0604020202020204" pitchFamily="34" charset="-128"/>
                <a:cs typeface="Arial Unicode MS" panose="020B0604020202020204" pitchFamily="34" charset="-128"/>
              </a:rPr>
              <a:t>By putting sensors in slippers, we can gather a host of data which can be analysed and provide value to users.</a:t>
            </a:r>
          </a:p>
        </p:txBody>
      </p:sp>
      <p:pic>
        <p:nvPicPr>
          <p:cNvPr id="9" name="Picture 8"/>
          <p:cNvPicPr>
            <a:picLocks noChangeAspect="1"/>
          </p:cNvPicPr>
          <p:nvPr/>
        </p:nvPicPr>
        <p:blipFill>
          <a:blip r:embed="rId2"/>
          <a:stretch>
            <a:fillRect/>
          </a:stretch>
        </p:blipFill>
        <p:spPr>
          <a:xfrm>
            <a:off x="6724045" y="2154026"/>
            <a:ext cx="4324954" cy="3038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0172700" y="6343650"/>
            <a:ext cx="1800225" cy="369332"/>
          </a:xfrm>
          <a:prstGeom prst="rect">
            <a:avLst/>
          </a:prstGeom>
          <a:noFill/>
        </p:spPr>
        <p:txBody>
          <a:bodyPr wrap="square" rtlCol="0">
            <a:spAutoFit/>
          </a:bodyPr>
          <a:lstStyle/>
          <a:p>
            <a:r>
              <a:rPr lang="en-US" dirty="0"/>
              <a:t>Reinhardt </a:t>
            </a:r>
            <a:r>
              <a:rPr lang="en-US" dirty="0" err="1"/>
              <a:t>Scholtz</a:t>
            </a:r>
            <a:endParaRPr lang="en-US" dirty="0"/>
          </a:p>
        </p:txBody>
      </p:sp>
    </p:spTree>
    <p:extLst>
      <p:ext uri="{BB962C8B-B14F-4D97-AF65-F5344CB8AC3E}">
        <p14:creationId xmlns:p14="http://schemas.microsoft.com/office/powerpoint/2010/main" val="1946585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blipFill>
            <a:blip r:embed="rId2">
              <a:duotone>
                <a:schemeClr val="bg2">
                  <a:shade val="88000"/>
                  <a:hueMod val="106000"/>
                  <a:satMod val="140000"/>
                  <a:lumMod val="54000"/>
                </a:schemeClr>
                <a:schemeClr val="bg2">
                  <a:tint val="98000"/>
                  <a:hueMod val="90000"/>
                  <a:satMod val="150000"/>
                  <a:lumMod val="160000"/>
                </a:schemeClr>
              </a:duotone>
            </a:blip>
            <a:stretch/>
          </a:blipFill>
          <a:ln>
            <a:noFill/>
          </a:ln>
          <a:effectLst/>
        </p:spPr>
      </p:sp>
      <p:pic>
        <p:nvPicPr>
          <p:cNvPr id="9" name="Picture 2"/>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 name="Group 9"/>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288" y="0"/>
            <a:ext cx="12053888" cy="6858001"/>
            <a:chOff x="-14288" y="0"/>
            <a:chExt cx="12053888" cy="6858001"/>
          </a:xfrm>
        </p:grpSpPr>
        <p:grpSp>
          <p:nvGrpSpPr>
            <p:cNvPr id="11" name="Group 10"/>
            <p:cNvGrpSpPr/>
            <p:nvPr>
              <p:extLst>
                <p:ext uri="{386F3935-93C4-4BCD-93E2-E3B085C9AB24}">
                  <p16:designElem xmlns=""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4" name="Freeform 6"/>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7"/>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8"/>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9"/>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0"/>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1"/>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2"/>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3"/>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14"/>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15"/>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Line 16"/>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18"/>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19"/>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20"/>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Rectangle 21"/>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0" name="Freeform 22"/>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3"/>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4"/>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5"/>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6"/>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7"/>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28"/>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29"/>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30"/>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31"/>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2" name="Group 11"/>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3"/>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4"/>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5"/>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6"/>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7"/>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38"/>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39"/>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40"/>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Rectangle 41"/>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50" name="Round Diagonal Corner 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3" name="Picture 2"/>
          <p:cNvPicPr>
            <a:picLocks noChangeAspect="1"/>
          </p:cNvPicPr>
          <p:nvPr/>
        </p:nvPicPr>
        <p:blipFill>
          <a:blip r:embed="rId4"/>
          <a:stretch>
            <a:fillRect/>
          </a:stretch>
        </p:blipFill>
        <p:spPr>
          <a:xfrm>
            <a:off x="1255668" y="1147145"/>
            <a:ext cx="4362223" cy="4567773"/>
          </a:xfrm>
          <a:prstGeom prst="rect">
            <a:avLst/>
          </a:prstGeom>
        </p:spPr>
      </p:pic>
      <p:sp>
        <p:nvSpPr>
          <p:cNvPr id="5" name="Title 1"/>
          <p:cNvSpPr>
            <a:spLocks noGrp="1"/>
          </p:cNvSpPr>
          <p:nvPr>
            <p:ph type="ctrTitle"/>
          </p:nvPr>
        </p:nvSpPr>
        <p:spPr>
          <a:xfrm>
            <a:off x="6569957" y="618518"/>
            <a:ext cx="4747088" cy="1478570"/>
          </a:xfrm>
        </p:spPr>
        <p:txBody>
          <a:bodyPr vert="horz" lIns="91440" tIns="45720" rIns="91440" bIns="45720" rtlCol="0" anchor="ctr">
            <a:normAutofit/>
          </a:bodyPr>
          <a:lstStyle/>
          <a:p>
            <a:r>
              <a:rPr lang="en-US" sz="3600" dirty="0"/>
              <a:t>The how</a:t>
            </a:r>
          </a:p>
        </p:txBody>
      </p:sp>
      <p:sp>
        <p:nvSpPr>
          <p:cNvPr id="6" name="Subtitle 2"/>
          <p:cNvSpPr txBox="1">
            <a:spLocks/>
          </p:cNvSpPr>
          <p:nvPr/>
        </p:nvSpPr>
        <p:spPr>
          <a:xfrm>
            <a:off x="6487307" y="1775618"/>
            <a:ext cx="4747087" cy="4167188"/>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prstClr val="white"/>
                </a:solidFill>
              </a:rPr>
              <a:t>SENSORS WHICH ARE CONNECTED (</a:t>
            </a:r>
            <a:r>
              <a:rPr lang="en-US" dirty="0" err="1">
                <a:solidFill>
                  <a:prstClr val="white"/>
                </a:solidFill>
              </a:rPr>
              <a:t>I</a:t>
            </a:r>
            <a:r>
              <a:rPr lang="en-US" sz="1600" dirty="0" err="1">
                <a:solidFill>
                  <a:prstClr val="white"/>
                </a:solidFill>
              </a:rPr>
              <a:t>o</a:t>
            </a:r>
            <a:r>
              <a:rPr lang="en-US" dirty="0" err="1">
                <a:solidFill>
                  <a:prstClr val="white"/>
                </a:solidFill>
              </a:rPr>
              <a:t>t</a:t>
            </a:r>
            <a:r>
              <a:rPr lang="en-US" dirty="0">
                <a:solidFill>
                  <a:prstClr val="white"/>
                </a:solidFill>
              </a:rPr>
              <a:t>) ARE PLACED IN SLIPPERS (pressure, acceleration &amp; distance/paths)</a:t>
            </a:r>
          </a:p>
          <a:p>
            <a:pPr marL="342900" indent="-342900">
              <a:buFont typeface="Arial" panose="020B0604020202020204" pitchFamily="34" charset="0"/>
              <a:buChar char="•"/>
            </a:pPr>
            <a:r>
              <a:rPr lang="en-US" dirty="0">
                <a:solidFill>
                  <a:prstClr val="white"/>
                </a:solidFill>
              </a:rPr>
              <a:t>data concerning pressure points &amp; movement collected and stored in the cloud</a:t>
            </a:r>
          </a:p>
          <a:p>
            <a:pPr marL="342900" indent="-342900">
              <a:buFont typeface="Arial" panose="020B0604020202020204" pitchFamily="34" charset="0"/>
              <a:buChar char="•"/>
            </a:pPr>
            <a:r>
              <a:rPr lang="en-US" dirty="0">
                <a:solidFill>
                  <a:prstClr val="white"/>
                </a:solidFill>
              </a:rPr>
              <a:t>Data compared to many other users to detect irregular movements</a:t>
            </a:r>
          </a:p>
          <a:p>
            <a:pPr marL="342900" indent="-342900">
              <a:buFont typeface="Arial" panose="020B0604020202020204" pitchFamily="34" charset="0"/>
              <a:buChar char="•"/>
            </a:pPr>
            <a:r>
              <a:rPr lang="en-US" dirty="0">
                <a:solidFill>
                  <a:prstClr val="white"/>
                </a:solidFill>
              </a:rPr>
              <a:t>Algorithms of normal &amp; irregular movements developed</a:t>
            </a:r>
          </a:p>
          <a:p>
            <a:endParaRPr lang="en-US" dirty="0">
              <a:solidFill>
                <a:prstClr val="white"/>
              </a:solidFill>
            </a:endParaRPr>
          </a:p>
        </p:txBody>
      </p:sp>
      <p:sp>
        <p:nvSpPr>
          <p:cNvPr id="51" name="TextBox 50"/>
          <p:cNvSpPr txBox="1"/>
          <p:nvPr/>
        </p:nvSpPr>
        <p:spPr>
          <a:xfrm>
            <a:off x="10172700" y="6343650"/>
            <a:ext cx="1800225" cy="369332"/>
          </a:xfrm>
          <a:prstGeom prst="rect">
            <a:avLst/>
          </a:prstGeom>
          <a:noFill/>
        </p:spPr>
        <p:txBody>
          <a:bodyPr wrap="square" rtlCol="0">
            <a:spAutoFit/>
          </a:bodyPr>
          <a:lstStyle/>
          <a:p>
            <a:r>
              <a:rPr lang="en-US" dirty="0"/>
              <a:t>Reinhardt </a:t>
            </a:r>
            <a:r>
              <a:rPr lang="en-US" dirty="0" err="1"/>
              <a:t>Scholtz</a:t>
            </a:r>
            <a:endParaRPr lang="en-US" dirty="0"/>
          </a:p>
        </p:txBody>
      </p:sp>
    </p:spTree>
    <p:extLst>
      <p:ext uri="{BB962C8B-B14F-4D97-AF65-F5344CB8AC3E}">
        <p14:creationId xmlns:p14="http://schemas.microsoft.com/office/powerpoint/2010/main" val="3899143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838449" y="280620"/>
            <a:ext cx="8791575" cy="1162417"/>
          </a:xfrm>
        </p:spPr>
        <p:txBody>
          <a:bodyPr/>
          <a:lstStyle/>
          <a:p>
            <a:pPr algn="r"/>
            <a:r>
              <a:rPr lang="en-ZA" dirty="0">
                <a:latin typeface="Adobe Gothic Std B" panose="020B0800000000000000" pitchFamily="34" charset="-128"/>
                <a:ea typeface="Adobe Gothic Std B" panose="020B0800000000000000" pitchFamily="34" charset="-128"/>
              </a:rPr>
              <a:t>VIDEO</a:t>
            </a:r>
          </a:p>
        </p:txBody>
      </p:sp>
      <p:sp>
        <p:nvSpPr>
          <p:cNvPr id="2" name="TextBox 1"/>
          <p:cNvSpPr txBox="1"/>
          <p:nvPr/>
        </p:nvSpPr>
        <p:spPr>
          <a:xfrm>
            <a:off x="3514725" y="3314700"/>
            <a:ext cx="5362575" cy="369332"/>
          </a:xfrm>
          <a:prstGeom prst="rect">
            <a:avLst/>
          </a:prstGeom>
          <a:noFill/>
        </p:spPr>
        <p:txBody>
          <a:bodyPr wrap="square" rtlCol="0">
            <a:spAutoFit/>
          </a:bodyPr>
          <a:lstStyle/>
          <a:p>
            <a:pPr algn="ctr" defTabSz="457200"/>
            <a:r>
              <a:rPr lang="en-ZA" dirty="0">
                <a:solidFill>
                  <a:prstClr val="white"/>
                </a:solidFill>
                <a:hlinkClick r:id="rId2" action="ppaction://hlinkfile"/>
              </a:rPr>
              <a:t>AT&amp;T </a:t>
            </a:r>
            <a:r>
              <a:rPr lang="en-ZA" dirty="0" smtClean="0">
                <a:solidFill>
                  <a:prstClr val="white"/>
                </a:solidFill>
                <a:hlinkClick r:id="rId2" action="ppaction://hlinkfile"/>
              </a:rPr>
              <a:t>video</a:t>
            </a:r>
            <a:endParaRPr lang="en-ZA" dirty="0">
              <a:solidFill>
                <a:prstClr val="white"/>
              </a:solidFill>
            </a:endParaRPr>
          </a:p>
        </p:txBody>
      </p:sp>
      <p:sp>
        <p:nvSpPr>
          <p:cNvPr id="5" name="TextBox 4"/>
          <p:cNvSpPr txBox="1"/>
          <p:nvPr/>
        </p:nvSpPr>
        <p:spPr>
          <a:xfrm>
            <a:off x="10172700" y="6343650"/>
            <a:ext cx="1800225" cy="369332"/>
          </a:xfrm>
          <a:prstGeom prst="rect">
            <a:avLst/>
          </a:prstGeom>
          <a:noFill/>
        </p:spPr>
        <p:txBody>
          <a:bodyPr wrap="square" rtlCol="0">
            <a:spAutoFit/>
          </a:bodyPr>
          <a:lstStyle/>
          <a:p>
            <a:r>
              <a:rPr lang="en-US" dirty="0"/>
              <a:t>Reinhardt </a:t>
            </a:r>
            <a:r>
              <a:rPr lang="en-US" dirty="0" err="1"/>
              <a:t>Scholtz</a:t>
            </a:r>
            <a:endParaRPr lang="en-US" dirty="0"/>
          </a:p>
        </p:txBody>
      </p:sp>
    </p:spTree>
    <p:extLst>
      <p:ext uri="{BB962C8B-B14F-4D97-AF65-F5344CB8AC3E}">
        <p14:creationId xmlns:p14="http://schemas.microsoft.com/office/powerpoint/2010/main" val="1944052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838449" y="280620"/>
            <a:ext cx="8791575" cy="1162417"/>
          </a:xfrm>
        </p:spPr>
        <p:txBody>
          <a:bodyPr/>
          <a:lstStyle/>
          <a:p>
            <a:pPr algn="r"/>
            <a:r>
              <a:rPr lang="en-ZA" dirty="0">
                <a:latin typeface="Adobe Gothic Std B" panose="020B0800000000000000" pitchFamily="34" charset="-128"/>
                <a:ea typeface="Adobe Gothic Std B" panose="020B0800000000000000" pitchFamily="34" charset="-128"/>
              </a:rPr>
              <a:t>TRIZ TRENDS</a:t>
            </a:r>
          </a:p>
        </p:txBody>
      </p:sp>
      <p:sp>
        <p:nvSpPr>
          <p:cNvPr id="5" name="Subtitle 2"/>
          <p:cNvSpPr>
            <a:spLocks noGrp="1"/>
          </p:cNvSpPr>
          <p:nvPr>
            <p:ph type="subTitle" idx="1"/>
          </p:nvPr>
        </p:nvSpPr>
        <p:spPr>
          <a:xfrm>
            <a:off x="3162300" y="2116137"/>
            <a:ext cx="7667624" cy="2903537"/>
          </a:xfrm>
        </p:spPr>
        <p:txBody>
          <a:bodyPr>
            <a:normAutofit/>
            <a:scene3d>
              <a:camera prst="orthographicFront"/>
              <a:lightRig rig="threePt" dir="t"/>
            </a:scene3d>
            <a:sp3d extrusionH="57150">
              <a:bevelT w="50800" h="38100" prst="riblet"/>
            </a:sp3d>
          </a:bodyPr>
          <a:lstStyle/>
          <a:p>
            <a:pPr marL="342900" indent="-342900">
              <a:buFont typeface="Arial" panose="020B0604020202020204" pitchFamily="34" charset="0"/>
              <a:buChar char="•"/>
            </a:pPr>
            <a:r>
              <a:rPr lang="en-ZA" sz="2400" dirty="0">
                <a:solidFill>
                  <a:schemeClr val="bg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Dynamization</a:t>
            </a:r>
          </a:p>
          <a:p>
            <a:pPr marL="342900" indent="-342900">
              <a:buFont typeface="Arial" panose="020B0604020202020204" pitchFamily="34" charset="0"/>
              <a:buChar char="•"/>
            </a:pPr>
            <a:r>
              <a:rPr lang="en-ZA" sz="2400" dirty="0">
                <a:solidFill>
                  <a:schemeClr val="bg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Increasing transparency</a:t>
            </a:r>
          </a:p>
          <a:p>
            <a:pPr marL="342900" indent="-342900">
              <a:buFont typeface="Arial" panose="020B0604020202020204" pitchFamily="34" charset="0"/>
              <a:buChar char="•"/>
            </a:pPr>
            <a:r>
              <a:rPr lang="en-ZA" sz="2400" dirty="0">
                <a:solidFill>
                  <a:schemeClr val="bg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Decrease human involvement</a:t>
            </a:r>
          </a:p>
          <a:p>
            <a:pPr marL="342900" indent="-342900">
              <a:buFont typeface="Arial" panose="020B0604020202020204" pitchFamily="34" charset="0"/>
              <a:buChar char="•"/>
            </a:pPr>
            <a:r>
              <a:rPr lang="en-ZA" sz="2400" dirty="0">
                <a:solidFill>
                  <a:schemeClr val="bg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nesting</a:t>
            </a:r>
          </a:p>
          <a:p>
            <a:pPr marL="342900" indent="-342900">
              <a:buFont typeface="Arial" panose="020B0604020202020204" pitchFamily="34" charset="0"/>
              <a:buChar char="•"/>
            </a:pPr>
            <a:r>
              <a:rPr lang="en-ZA" sz="2400" dirty="0">
                <a:solidFill>
                  <a:schemeClr val="bg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Listening/communication</a:t>
            </a:r>
          </a:p>
        </p:txBody>
      </p:sp>
      <p:sp>
        <p:nvSpPr>
          <p:cNvPr id="6" name="TextBox 5"/>
          <p:cNvSpPr txBox="1"/>
          <p:nvPr/>
        </p:nvSpPr>
        <p:spPr>
          <a:xfrm>
            <a:off x="10172700" y="6343650"/>
            <a:ext cx="1800225" cy="369332"/>
          </a:xfrm>
          <a:prstGeom prst="rect">
            <a:avLst/>
          </a:prstGeom>
          <a:noFill/>
        </p:spPr>
        <p:txBody>
          <a:bodyPr wrap="square" rtlCol="0">
            <a:spAutoFit/>
          </a:bodyPr>
          <a:lstStyle/>
          <a:p>
            <a:r>
              <a:rPr lang="en-US" dirty="0"/>
              <a:t>Reinhardt </a:t>
            </a:r>
            <a:r>
              <a:rPr lang="en-US" dirty="0" err="1"/>
              <a:t>Scholtz</a:t>
            </a:r>
            <a:endParaRPr lang="en-US" dirty="0"/>
          </a:p>
        </p:txBody>
      </p:sp>
    </p:spTree>
    <p:extLst>
      <p:ext uri="{BB962C8B-B14F-4D97-AF65-F5344CB8AC3E}">
        <p14:creationId xmlns:p14="http://schemas.microsoft.com/office/powerpoint/2010/main" val="3860786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330688"/>
            <a:ext cx="7315200" cy="1154097"/>
          </a:xfrm>
        </p:spPr>
        <p:txBody>
          <a:bodyPr/>
          <a:lstStyle/>
          <a:p>
            <a:r>
              <a:rPr lang="en-ZA" dirty="0" smtClean="0"/>
              <a:t>	</a:t>
            </a:r>
            <a:r>
              <a:rPr lang="en-ZA" dirty="0" err="1" smtClean="0"/>
              <a:t>Organova</a:t>
            </a:r>
            <a:endParaRPr lang="en-ZA" dirty="0"/>
          </a:p>
        </p:txBody>
      </p:sp>
      <p:sp>
        <p:nvSpPr>
          <p:cNvPr id="5" name="TextBox 4"/>
          <p:cNvSpPr txBox="1"/>
          <p:nvPr/>
        </p:nvSpPr>
        <p:spPr>
          <a:xfrm>
            <a:off x="8400256" y="6187431"/>
            <a:ext cx="2944636" cy="646331"/>
          </a:xfrm>
          <a:prstGeom prst="rect">
            <a:avLst/>
          </a:prstGeom>
          <a:noFill/>
        </p:spPr>
        <p:txBody>
          <a:bodyPr wrap="square" rtlCol="0">
            <a:spAutoFit/>
          </a:bodyPr>
          <a:lstStyle/>
          <a:p>
            <a:r>
              <a:rPr lang="en-ZA" dirty="0" err="1">
                <a:solidFill>
                  <a:prstClr val="white"/>
                </a:solidFill>
              </a:rPr>
              <a:t>Scholtz</a:t>
            </a:r>
            <a:r>
              <a:rPr lang="en-ZA" dirty="0">
                <a:solidFill>
                  <a:prstClr val="white"/>
                </a:solidFill>
              </a:rPr>
              <a:t> Van </a:t>
            </a:r>
            <a:r>
              <a:rPr lang="en-ZA" dirty="0" err="1">
                <a:solidFill>
                  <a:prstClr val="white"/>
                </a:solidFill>
              </a:rPr>
              <a:t>Heerden</a:t>
            </a:r>
            <a:endParaRPr lang="en-ZA" dirty="0">
              <a:solidFill>
                <a:prstClr val="white"/>
              </a:solidFill>
            </a:endParaRPr>
          </a:p>
          <a:p>
            <a:r>
              <a:rPr lang="en-ZA" dirty="0">
                <a:solidFill>
                  <a:prstClr val="white"/>
                </a:solidFill>
              </a:rPr>
              <a:t>15633705</a:t>
            </a:r>
          </a:p>
        </p:txBody>
      </p:sp>
      <p:sp>
        <p:nvSpPr>
          <p:cNvPr id="4" name="Content Placeholder 3"/>
          <p:cNvSpPr>
            <a:spLocks noGrp="1"/>
          </p:cNvSpPr>
          <p:nvPr>
            <p:ph idx="1"/>
          </p:nvPr>
        </p:nvSpPr>
        <p:spPr>
          <a:xfrm>
            <a:off x="2260898" y="2054735"/>
            <a:ext cx="7315200" cy="3539527"/>
          </a:xfrm>
        </p:spPr>
        <p:txBody>
          <a:bodyPr>
            <a:normAutofit/>
          </a:bodyPr>
          <a:lstStyle/>
          <a:p>
            <a:r>
              <a:rPr lang="en-ZA" sz="2400" dirty="0"/>
              <a:t>Organs grown as they are needed precisely tailored to the needed demand. </a:t>
            </a:r>
          </a:p>
          <a:p>
            <a:endParaRPr lang="en-ZA" sz="2400" dirty="0"/>
          </a:p>
        </p:txBody>
      </p:sp>
    </p:spTree>
    <p:extLst>
      <p:ext uri="{BB962C8B-B14F-4D97-AF65-F5344CB8AC3E}">
        <p14:creationId xmlns:p14="http://schemas.microsoft.com/office/powerpoint/2010/main" val="32682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xEl>
                                              <p:pRg st="0" end="0"/>
                                            </p:txEl>
                                          </p:spTgt>
                                        </p:tgtEl>
                                      </p:cBhvr>
                                    </p:animEffect>
                                    <p:set>
                                      <p:cBhvr>
                                        <p:cTn id="1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374" y="836713"/>
            <a:ext cx="7315200" cy="1154097"/>
          </a:xfrm>
        </p:spPr>
        <p:txBody>
          <a:bodyPr/>
          <a:lstStyle/>
          <a:p>
            <a:r>
              <a:rPr lang="en-ZA" dirty="0" smtClean="0"/>
              <a:t>Trends</a:t>
            </a:r>
            <a:endParaRPr lang="en-ZA" dirty="0"/>
          </a:p>
        </p:txBody>
      </p:sp>
      <p:sp>
        <p:nvSpPr>
          <p:cNvPr id="4" name="Content Placeholder 2"/>
          <p:cNvSpPr>
            <a:spLocks noGrp="1"/>
          </p:cNvSpPr>
          <p:nvPr>
            <p:ph idx="1"/>
          </p:nvPr>
        </p:nvSpPr>
        <p:spPr/>
        <p:txBody>
          <a:bodyPr>
            <a:normAutofit/>
          </a:bodyPr>
          <a:lstStyle/>
          <a:p>
            <a:r>
              <a:rPr lang="en-ZA" sz="2400" dirty="0"/>
              <a:t>Trimming</a:t>
            </a:r>
          </a:p>
          <a:p>
            <a:r>
              <a:rPr lang="en-ZA" sz="2400" dirty="0"/>
              <a:t> </a:t>
            </a:r>
            <a:r>
              <a:rPr lang="en-ZA" sz="2400" dirty="0" err="1"/>
              <a:t>Dynamization</a:t>
            </a:r>
            <a:endParaRPr lang="en-ZA" sz="2400" dirty="0"/>
          </a:p>
          <a:p>
            <a:r>
              <a:rPr lang="en-ZA" sz="2400" dirty="0"/>
              <a:t>Increasing Dimensionality</a:t>
            </a:r>
          </a:p>
        </p:txBody>
      </p:sp>
      <p:sp>
        <p:nvSpPr>
          <p:cNvPr id="5" name="TextBox 4"/>
          <p:cNvSpPr txBox="1"/>
          <p:nvPr/>
        </p:nvSpPr>
        <p:spPr>
          <a:xfrm>
            <a:off x="8400256" y="6187431"/>
            <a:ext cx="2944636" cy="646331"/>
          </a:xfrm>
          <a:prstGeom prst="rect">
            <a:avLst/>
          </a:prstGeom>
          <a:noFill/>
        </p:spPr>
        <p:txBody>
          <a:bodyPr wrap="square" rtlCol="0">
            <a:spAutoFit/>
          </a:bodyPr>
          <a:lstStyle/>
          <a:p>
            <a:r>
              <a:rPr lang="en-ZA" dirty="0" err="1">
                <a:solidFill>
                  <a:prstClr val="white"/>
                </a:solidFill>
              </a:rPr>
              <a:t>Scholtz</a:t>
            </a:r>
            <a:r>
              <a:rPr lang="en-ZA" dirty="0">
                <a:solidFill>
                  <a:prstClr val="white"/>
                </a:solidFill>
              </a:rPr>
              <a:t> Van </a:t>
            </a:r>
            <a:r>
              <a:rPr lang="en-ZA" dirty="0" err="1">
                <a:solidFill>
                  <a:prstClr val="white"/>
                </a:solidFill>
              </a:rPr>
              <a:t>Heerden</a:t>
            </a:r>
            <a:endParaRPr lang="en-ZA" dirty="0">
              <a:solidFill>
                <a:prstClr val="white"/>
              </a:solidFill>
            </a:endParaRPr>
          </a:p>
          <a:p>
            <a:r>
              <a:rPr lang="en-ZA" dirty="0">
                <a:solidFill>
                  <a:prstClr val="white"/>
                </a:solidFill>
              </a:rPr>
              <a:t>15633705</a:t>
            </a:r>
          </a:p>
        </p:txBody>
      </p:sp>
    </p:spTree>
    <p:extLst>
      <p:ext uri="{BB962C8B-B14F-4D97-AF65-F5344CB8AC3E}">
        <p14:creationId xmlns:p14="http://schemas.microsoft.com/office/powerpoint/2010/main" val="680156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374" y="620689"/>
            <a:ext cx="7315200" cy="1154097"/>
          </a:xfrm>
        </p:spPr>
        <p:txBody>
          <a:bodyPr/>
          <a:lstStyle/>
          <a:p>
            <a:r>
              <a:rPr lang="en-ZA" dirty="0" err="1" smtClean="0"/>
              <a:t>Emotiv</a:t>
            </a:r>
            <a:endParaRPr lang="en-ZA" dirty="0"/>
          </a:p>
        </p:txBody>
      </p:sp>
      <p:sp>
        <p:nvSpPr>
          <p:cNvPr id="3" name="Content Placeholder 2"/>
          <p:cNvSpPr>
            <a:spLocks noGrp="1"/>
          </p:cNvSpPr>
          <p:nvPr>
            <p:ph idx="1"/>
          </p:nvPr>
        </p:nvSpPr>
        <p:spPr>
          <a:xfrm>
            <a:off x="2557374" y="1988841"/>
            <a:ext cx="7315200" cy="3539527"/>
          </a:xfrm>
        </p:spPr>
        <p:txBody>
          <a:bodyPr>
            <a:normAutofit/>
          </a:bodyPr>
          <a:lstStyle/>
          <a:p>
            <a:pPr marL="45720" indent="0">
              <a:buNone/>
            </a:pPr>
            <a:r>
              <a:rPr lang="en-ZA" sz="2400" dirty="0"/>
              <a:t>Brain computer interface:</a:t>
            </a:r>
          </a:p>
          <a:p>
            <a:r>
              <a:rPr lang="en-ZA" sz="2400" dirty="0"/>
              <a:t>Cheaper</a:t>
            </a:r>
          </a:p>
          <a:p>
            <a:r>
              <a:rPr lang="en-ZA" sz="2400" dirty="0"/>
              <a:t>Open source </a:t>
            </a:r>
          </a:p>
          <a:p>
            <a:pPr lvl="1"/>
            <a:r>
              <a:rPr lang="en-ZA" sz="2400" dirty="0"/>
              <a:t>Hackers</a:t>
            </a:r>
          </a:p>
          <a:p>
            <a:pPr marL="45720" indent="0">
              <a:buNone/>
            </a:pPr>
            <a:endParaRPr lang="en-ZA" sz="2400" dirty="0"/>
          </a:p>
          <a:p>
            <a:pPr marL="45720" indent="0">
              <a:buNone/>
            </a:pPr>
            <a:endParaRPr lang="en-ZA" sz="2400" dirty="0"/>
          </a:p>
        </p:txBody>
      </p:sp>
      <p:sp>
        <p:nvSpPr>
          <p:cNvPr id="6" name="TextBox 5"/>
          <p:cNvSpPr txBox="1"/>
          <p:nvPr/>
        </p:nvSpPr>
        <p:spPr>
          <a:xfrm>
            <a:off x="8400256" y="6187431"/>
            <a:ext cx="2944636" cy="646331"/>
          </a:xfrm>
          <a:prstGeom prst="rect">
            <a:avLst/>
          </a:prstGeom>
          <a:noFill/>
        </p:spPr>
        <p:txBody>
          <a:bodyPr wrap="square" rtlCol="0">
            <a:spAutoFit/>
          </a:bodyPr>
          <a:lstStyle/>
          <a:p>
            <a:r>
              <a:rPr lang="en-ZA" dirty="0" err="1">
                <a:solidFill>
                  <a:prstClr val="white"/>
                </a:solidFill>
              </a:rPr>
              <a:t>Scholtz</a:t>
            </a:r>
            <a:r>
              <a:rPr lang="en-ZA" dirty="0">
                <a:solidFill>
                  <a:prstClr val="white"/>
                </a:solidFill>
              </a:rPr>
              <a:t> Van </a:t>
            </a:r>
            <a:r>
              <a:rPr lang="en-ZA" dirty="0" err="1">
                <a:solidFill>
                  <a:prstClr val="white"/>
                </a:solidFill>
              </a:rPr>
              <a:t>Heerden</a:t>
            </a:r>
            <a:endParaRPr lang="en-ZA" dirty="0">
              <a:solidFill>
                <a:prstClr val="white"/>
              </a:solidFill>
            </a:endParaRPr>
          </a:p>
          <a:p>
            <a:r>
              <a:rPr lang="en-ZA" dirty="0">
                <a:solidFill>
                  <a:prstClr val="white"/>
                </a:solidFill>
              </a:rPr>
              <a:t>15633705</a:t>
            </a:r>
          </a:p>
        </p:txBody>
      </p:sp>
    </p:spTree>
    <p:extLst>
      <p:ext uri="{BB962C8B-B14F-4D97-AF65-F5344CB8AC3E}">
        <p14:creationId xmlns:p14="http://schemas.microsoft.com/office/powerpoint/2010/main" val="272070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836713"/>
            <a:ext cx="7315200" cy="1154097"/>
          </a:xfrm>
        </p:spPr>
        <p:txBody>
          <a:bodyPr/>
          <a:lstStyle/>
          <a:p>
            <a:r>
              <a:rPr lang="en-ZA" dirty="0" smtClean="0"/>
              <a:t>Trends</a:t>
            </a:r>
            <a:endParaRPr lang="en-ZA" dirty="0"/>
          </a:p>
        </p:txBody>
      </p:sp>
      <p:sp>
        <p:nvSpPr>
          <p:cNvPr id="3" name="Content Placeholder 2"/>
          <p:cNvSpPr>
            <a:spLocks noGrp="1"/>
          </p:cNvSpPr>
          <p:nvPr>
            <p:ph idx="1"/>
          </p:nvPr>
        </p:nvSpPr>
        <p:spPr/>
        <p:txBody>
          <a:bodyPr/>
          <a:lstStyle/>
          <a:p>
            <a:r>
              <a:rPr lang="en-ZA" sz="2400" dirty="0"/>
              <a:t>Trimming</a:t>
            </a:r>
          </a:p>
          <a:p>
            <a:r>
              <a:rPr lang="en-ZA" sz="2400" dirty="0"/>
              <a:t>Transparency </a:t>
            </a:r>
          </a:p>
          <a:p>
            <a:r>
              <a:rPr lang="en-ZA" sz="2400" dirty="0"/>
              <a:t>Empathic Listening </a:t>
            </a:r>
          </a:p>
          <a:p>
            <a:r>
              <a:rPr lang="en-ZA" sz="2400" dirty="0"/>
              <a:t>Design point</a:t>
            </a:r>
          </a:p>
          <a:p>
            <a:pPr marL="45720" indent="0">
              <a:buNone/>
            </a:pPr>
            <a:endParaRPr lang="en-ZA" sz="2400" dirty="0"/>
          </a:p>
          <a:p>
            <a:endParaRPr lang="en-ZA" dirty="0"/>
          </a:p>
        </p:txBody>
      </p:sp>
      <p:sp>
        <p:nvSpPr>
          <p:cNvPr id="4" name="TextBox 3"/>
          <p:cNvSpPr txBox="1"/>
          <p:nvPr/>
        </p:nvSpPr>
        <p:spPr>
          <a:xfrm>
            <a:off x="8400256" y="6187431"/>
            <a:ext cx="2944636" cy="646331"/>
          </a:xfrm>
          <a:prstGeom prst="rect">
            <a:avLst/>
          </a:prstGeom>
          <a:noFill/>
        </p:spPr>
        <p:txBody>
          <a:bodyPr wrap="square" rtlCol="0">
            <a:spAutoFit/>
          </a:bodyPr>
          <a:lstStyle/>
          <a:p>
            <a:r>
              <a:rPr lang="en-ZA" dirty="0" err="1">
                <a:solidFill>
                  <a:prstClr val="white"/>
                </a:solidFill>
              </a:rPr>
              <a:t>Scholtz</a:t>
            </a:r>
            <a:r>
              <a:rPr lang="en-ZA" dirty="0">
                <a:solidFill>
                  <a:prstClr val="white"/>
                </a:solidFill>
              </a:rPr>
              <a:t> Van </a:t>
            </a:r>
            <a:r>
              <a:rPr lang="en-ZA" dirty="0" err="1">
                <a:solidFill>
                  <a:prstClr val="white"/>
                </a:solidFill>
              </a:rPr>
              <a:t>Heerden</a:t>
            </a:r>
            <a:endParaRPr lang="en-ZA" dirty="0">
              <a:solidFill>
                <a:prstClr val="white"/>
              </a:solidFill>
            </a:endParaRPr>
          </a:p>
          <a:p>
            <a:r>
              <a:rPr lang="en-ZA" dirty="0">
                <a:solidFill>
                  <a:prstClr val="white"/>
                </a:solidFill>
              </a:rPr>
              <a:t>15633705</a:t>
            </a:r>
          </a:p>
        </p:txBody>
      </p:sp>
    </p:spTree>
    <p:extLst>
      <p:ext uri="{BB962C8B-B14F-4D97-AF65-F5344CB8AC3E}">
        <p14:creationId xmlns:p14="http://schemas.microsoft.com/office/powerpoint/2010/main" val="108622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2380444" y="1854610"/>
            <a:ext cx="7237928" cy="410882"/>
          </a:xfrm>
          <a:prstGeom prst="rect">
            <a:avLst/>
          </a:prstGeom>
        </p:spPr>
        <p:txBody>
          <a:bodyPr wrap="square">
            <a:spAutoFit/>
          </a:bodyPr>
          <a:lstStyle/>
          <a:p>
            <a:pPr>
              <a:lnSpc>
                <a:spcPct val="115000"/>
              </a:lnSpc>
              <a:spcAft>
                <a:spcPts val="1000"/>
              </a:spcAft>
            </a:pPr>
            <a:endParaRPr lang="en-ZA" dirty="0">
              <a:solidFill>
                <a:prstClr val="black"/>
              </a:solidFill>
              <a:ea typeface="Calibri" panose="020F0502020204030204" pitchFamily="34" charset="0"/>
              <a:cs typeface="Times New Roman" panose="02020603050405020304" pitchFamily="18" charset="0"/>
            </a:endParaRPr>
          </a:p>
        </p:txBody>
      </p:sp>
      <p:sp>
        <p:nvSpPr>
          <p:cNvPr id="6" name="Title 1"/>
          <p:cNvSpPr txBox="1">
            <a:spLocks/>
          </p:cNvSpPr>
          <p:nvPr/>
        </p:nvSpPr>
        <p:spPr>
          <a:xfrm>
            <a:off x="1507067" y="2404534"/>
            <a:ext cx="7766936" cy="164630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4800" dirty="0" smtClean="0">
                <a:solidFill>
                  <a:prstClr val="black"/>
                </a:solidFill>
              </a:rPr>
              <a:t>Digital innovations in Healthcare</a:t>
            </a:r>
            <a:endParaRPr lang="en-ZA" sz="4800" dirty="0">
              <a:solidFill>
                <a:prstClr val="black"/>
              </a:solidFill>
            </a:endParaRPr>
          </a:p>
        </p:txBody>
      </p:sp>
      <p:sp>
        <p:nvSpPr>
          <p:cNvPr id="7" name="Subtitle 2"/>
          <p:cNvSpPr txBox="1">
            <a:spLocks/>
          </p:cNvSpPr>
          <p:nvPr/>
        </p:nvSpPr>
        <p:spPr>
          <a:xfrm>
            <a:off x="1507067" y="4514472"/>
            <a:ext cx="7766936" cy="10968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ZA" sz="2800" dirty="0" err="1" smtClean="0">
                <a:solidFill>
                  <a:prstClr val="black"/>
                </a:solidFill>
                <a:latin typeface="Arial" panose="020B0604020202020204" pitchFamily="34" charset="0"/>
                <a:cs typeface="Arial" panose="020B0604020202020204" pitchFamily="34" charset="0"/>
              </a:rPr>
              <a:t>Sherrard</a:t>
            </a:r>
            <a:r>
              <a:rPr lang="en-ZA" sz="2800" dirty="0" smtClean="0">
                <a:solidFill>
                  <a:prstClr val="black"/>
                </a:solidFill>
                <a:latin typeface="Arial" panose="020B0604020202020204" pitchFamily="34" charset="0"/>
                <a:cs typeface="Arial" panose="020B0604020202020204" pitchFamily="34" charset="0"/>
              </a:rPr>
              <a:t> </a:t>
            </a:r>
            <a:r>
              <a:rPr lang="en-ZA" sz="2800" dirty="0" err="1" smtClean="0">
                <a:solidFill>
                  <a:prstClr val="black"/>
                </a:solidFill>
                <a:latin typeface="Arial" panose="020B0604020202020204" pitchFamily="34" charset="0"/>
                <a:cs typeface="Arial" panose="020B0604020202020204" pitchFamily="34" charset="0"/>
              </a:rPr>
              <a:t>Govender</a:t>
            </a:r>
            <a:endParaRPr lang="en-ZA" sz="2800" dirty="0" smtClean="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ZA" sz="2800" dirty="0" smtClean="0">
                <a:solidFill>
                  <a:prstClr val="black"/>
                </a:solidFill>
                <a:latin typeface="Arial" panose="020B0604020202020204" pitchFamily="34" charset="0"/>
                <a:cs typeface="Arial" panose="020B0604020202020204" pitchFamily="34" charset="0"/>
              </a:rPr>
              <a:t>15012107</a:t>
            </a:r>
            <a:endParaRPr lang="en-ZA"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932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health video</a:t>
            </a:r>
            <a:endParaRPr lang="en-US" dirty="0"/>
          </a:p>
        </p:txBody>
      </p:sp>
      <p:sp>
        <p:nvSpPr>
          <p:cNvPr id="5" name="TextBox 4"/>
          <p:cNvSpPr txBox="1"/>
          <p:nvPr/>
        </p:nvSpPr>
        <p:spPr>
          <a:xfrm>
            <a:off x="9659008" y="5980386"/>
            <a:ext cx="2364827" cy="584775"/>
          </a:xfrm>
          <a:prstGeom prst="rect">
            <a:avLst/>
          </a:prstGeom>
          <a:noFill/>
        </p:spPr>
        <p:txBody>
          <a:bodyPr wrap="square" rtlCol="0">
            <a:spAutoFit/>
          </a:bodyPr>
          <a:lstStyle/>
          <a:p>
            <a:r>
              <a:rPr lang="en-US" sz="1600" dirty="0">
                <a:solidFill>
                  <a:srgbClr val="000000"/>
                </a:solidFill>
              </a:rPr>
              <a:t>Rudy de la Cruz</a:t>
            </a:r>
          </a:p>
          <a:p>
            <a:r>
              <a:rPr lang="en-US" sz="1600" dirty="0">
                <a:solidFill>
                  <a:srgbClr val="000000"/>
                </a:solidFill>
              </a:rPr>
              <a:t>18950760</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79374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44000" b="-44000"/>
          </a:stretch>
        </a:blipFill>
        <a:effectLst/>
      </p:bgPr>
    </p:bg>
    <p:spTree>
      <p:nvGrpSpPr>
        <p:cNvPr id="1" name=""/>
        <p:cNvGrpSpPr/>
        <p:nvPr/>
      </p:nvGrpSpPr>
      <p:grpSpPr>
        <a:xfrm>
          <a:off x="0" y="0"/>
          <a:ext cx="0" cy="0"/>
          <a:chOff x="0" y="0"/>
          <a:chExt cx="0" cy="0"/>
        </a:xfrm>
      </p:grpSpPr>
      <p:sp>
        <p:nvSpPr>
          <p:cNvPr id="3" name="Rectangle 2"/>
          <p:cNvSpPr/>
          <p:nvPr/>
        </p:nvSpPr>
        <p:spPr>
          <a:xfrm>
            <a:off x="2380444" y="1854610"/>
            <a:ext cx="7237928" cy="410882"/>
          </a:xfrm>
          <a:prstGeom prst="rect">
            <a:avLst/>
          </a:prstGeom>
        </p:spPr>
        <p:txBody>
          <a:bodyPr wrap="square">
            <a:spAutoFit/>
          </a:bodyPr>
          <a:lstStyle/>
          <a:p>
            <a:pPr>
              <a:lnSpc>
                <a:spcPct val="115000"/>
              </a:lnSpc>
              <a:spcAft>
                <a:spcPts val="1000"/>
              </a:spcAft>
            </a:pPr>
            <a:endParaRPr lang="en-ZA" dirty="0">
              <a:solidFill>
                <a:prstClr val="black"/>
              </a:solidFill>
              <a:ea typeface="Calibri" panose="020F0502020204030204" pitchFamily="34" charset="0"/>
              <a:cs typeface="Times New Roman" panose="02020603050405020304" pitchFamily="18" charset="0"/>
            </a:endParaRPr>
          </a:p>
        </p:txBody>
      </p:sp>
      <p:sp>
        <p:nvSpPr>
          <p:cNvPr id="6" name="Title 1"/>
          <p:cNvSpPr txBox="1">
            <a:spLocks/>
          </p:cNvSpPr>
          <p:nvPr/>
        </p:nvSpPr>
        <p:spPr>
          <a:xfrm>
            <a:off x="609599" y="274638"/>
            <a:ext cx="11251843"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ZA" sz="3200" b="1" dirty="0" smtClean="0">
              <a:solidFill>
                <a:prstClr val="black"/>
              </a:solidFill>
              <a:latin typeface="Arial" panose="020B0604020202020204" pitchFamily="34" charset="0"/>
              <a:cs typeface="Arial" panose="020B0604020202020204" pitchFamily="34" charset="0"/>
            </a:endParaRPr>
          </a:p>
          <a:p>
            <a:pPr algn="l"/>
            <a:r>
              <a:rPr lang="en-ZA" sz="3200" b="1" dirty="0" smtClean="0">
                <a:solidFill>
                  <a:prstClr val="black"/>
                </a:solidFill>
                <a:latin typeface="Arial" panose="020B0604020202020204" pitchFamily="34" charset="0"/>
                <a:cs typeface="Arial" panose="020B0604020202020204" pitchFamily="34" charset="0"/>
              </a:rPr>
              <a:t>Innovations</a:t>
            </a:r>
            <a:endParaRPr lang="en-ZA" sz="3200" b="1" dirty="0">
              <a:solidFill>
                <a:prstClr val="black"/>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677334" y="2160589"/>
            <a:ext cx="8596668" cy="388077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sz="2200" dirty="0" smtClean="0">
                <a:solidFill>
                  <a:prstClr val="black"/>
                </a:solidFill>
                <a:latin typeface="Arial" panose="020B0604020202020204" pitchFamily="34" charset="0"/>
                <a:cs typeface="Arial" panose="020B0604020202020204" pitchFamily="34" charset="0"/>
              </a:rPr>
              <a:t>Towards a Digital hospital: Albert Luthuli Central Hospital</a:t>
            </a:r>
          </a:p>
          <a:p>
            <a:endParaRPr lang="en-ZA" sz="2200" dirty="0" smtClean="0">
              <a:solidFill>
                <a:prstClr val="black"/>
              </a:solidFill>
              <a:latin typeface="Arial" panose="020B0604020202020204" pitchFamily="34" charset="0"/>
              <a:cs typeface="Arial" panose="020B0604020202020204" pitchFamily="34" charset="0"/>
            </a:endParaRPr>
          </a:p>
          <a:p>
            <a:r>
              <a:rPr lang="en-ZA" sz="2200" dirty="0" smtClean="0">
                <a:solidFill>
                  <a:prstClr val="black"/>
                </a:solidFill>
                <a:latin typeface="Arial" panose="020B0604020202020204" pitchFamily="34" charset="0"/>
                <a:cs typeface="Arial" panose="020B0604020202020204" pitchFamily="34" charset="0"/>
              </a:rPr>
              <a:t>Ingestible sensors: Barton Health</a:t>
            </a:r>
          </a:p>
          <a:p>
            <a:endParaRPr lang="en-ZA" dirty="0" smtClean="0">
              <a:solidFill>
                <a:prstClr val="black"/>
              </a:solidFill>
            </a:endParaRPr>
          </a:p>
          <a:p>
            <a:endParaRPr lang="en-ZA" dirty="0">
              <a:solidFill>
                <a:prstClr val="black"/>
              </a:solidFill>
            </a:endParaRPr>
          </a:p>
        </p:txBody>
      </p:sp>
      <p:sp>
        <p:nvSpPr>
          <p:cNvPr id="5" name="Subtitle 2"/>
          <p:cNvSpPr txBox="1">
            <a:spLocks/>
          </p:cNvSpPr>
          <p:nvPr/>
        </p:nvSpPr>
        <p:spPr>
          <a:xfrm>
            <a:off x="9618372" y="6429375"/>
            <a:ext cx="2573628" cy="3549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ZA" sz="2000" dirty="0" err="1" smtClean="0">
                <a:solidFill>
                  <a:prstClr val="black"/>
                </a:solidFill>
                <a:latin typeface="Arial" panose="020B0604020202020204" pitchFamily="34" charset="0"/>
                <a:cs typeface="Arial" panose="020B0604020202020204" pitchFamily="34" charset="0"/>
              </a:rPr>
              <a:t>Sherrard</a:t>
            </a:r>
            <a:r>
              <a:rPr lang="en-ZA" sz="2000" dirty="0" smtClean="0">
                <a:solidFill>
                  <a:prstClr val="black"/>
                </a:solidFill>
                <a:latin typeface="Arial" panose="020B0604020202020204" pitchFamily="34" charset="0"/>
                <a:cs typeface="Arial" panose="020B0604020202020204" pitchFamily="34" charset="0"/>
              </a:rPr>
              <a:t> </a:t>
            </a:r>
            <a:r>
              <a:rPr lang="en-ZA" sz="2000" dirty="0" err="1" smtClean="0">
                <a:solidFill>
                  <a:prstClr val="black"/>
                </a:solidFill>
                <a:latin typeface="Arial" panose="020B0604020202020204" pitchFamily="34" charset="0"/>
                <a:cs typeface="Arial" panose="020B0604020202020204" pitchFamily="34" charset="0"/>
              </a:rPr>
              <a:t>Govender</a:t>
            </a:r>
            <a:endParaRPr lang="en-ZA" sz="20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042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251843" cy="1143000"/>
          </a:xfrm>
        </p:spPr>
        <p:txBody>
          <a:bodyPr>
            <a:noAutofit/>
          </a:bodyPr>
          <a:lstStyle/>
          <a:p>
            <a:pPr algn="l"/>
            <a:r>
              <a:rPr lang="en-ZA" sz="3200" b="1" dirty="0">
                <a:latin typeface="Arial" panose="020B0604020202020204" pitchFamily="34" charset="0"/>
                <a:cs typeface="Arial" panose="020B0604020202020204" pitchFamily="34" charset="0"/>
              </a:rPr>
              <a:t>Towards a digital hospital: Albert Luthuli Central Hospital </a:t>
            </a:r>
          </a:p>
        </p:txBody>
      </p:sp>
      <p:sp>
        <p:nvSpPr>
          <p:cNvPr id="5" name="Content Placeholder 2"/>
          <p:cNvSpPr txBox="1">
            <a:spLocks/>
          </p:cNvSpPr>
          <p:nvPr/>
        </p:nvSpPr>
        <p:spPr>
          <a:xfrm>
            <a:off x="677334" y="2160589"/>
            <a:ext cx="11055320" cy="38807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ZA" sz="2200" dirty="0" smtClean="0">
                <a:solidFill>
                  <a:prstClr val="black"/>
                </a:solidFill>
                <a:latin typeface="Arial" panose="020B0604020202020204" pitchFamily="34" charset="0"/>
                <a:cs typeface="Arial" panose="020B0604020202020204" pitchFamily="34" charset="0"/>
              </a:rPr>
              <a:t>Problem: Records management &amp; storage challenge in a Public Hospital</a:t>
            </a:r>
          </a:p>
          <a:p>
            <a:pPr>
              <a:lnSpc>
                <a:spcPct val="120000"/>
              </a:lnSpc>
            </a:pPr>
            <a:endParaRPr lang="en-ZA" sz="2200" dirty="0" smtClean="0">
              <a:solidFill>
                <a:prstClr val="black"/>
              </a:solidFill>
              <a:latin typeface="Arial" panose="020B0604020202020204" pitchFamily="34" charset="0"/>
              <a:cs typeface="Arial" panose="020B0604020202020204" pitchFamily="34" charset="0"/>
            </a:endParaRPr>
          </a:p>
          <a:p>
            <a:pPr>
              <a:lnSpc>
                <a:spcPct val="120000"/>
              </a:lnSpc>
            </a:pPr>
            <a:r>
              <a:rPr lang="en-ZA" sz="2200" dirty="0" smtClean="0">
                <a:solidFill>
                  <a:prstClr val="black"/>
                </a:solidFill>
                <a:latin typeface="Arial" panose="020B0604020202020204" pitchFamily="34" charset="0"/>
                <a:cs typeface="Arial" panose="020B0604020202020204" pitchFamily="34" charset="0"/>
              </a:rPr>
              <a:t>Opportunity: To save lives through faster access to accurate information</a:t>
            </a:r>
          </a:p>
          <a:p>
            <a:pPr>
              <a:lnSpc>
                <a:spcPct val="120000"/>
              </a:lnSpc>
            </a:pPr>
            <a:endParaRPr lang="en-ZA" sz="2200" dirty="0" smtClean="0">
              <a:solidFill>
                <a:prstClr val="black"/>
              </a:solidFill>
              <a:latin typeface="Arial" panose="020B0604020202020204" pitchFamily="34" charset="0"/>
              <a:cs typeface="Arial" panose="020B0604020202020204" pitchFamily="34" charset="0"/>
            </a:endParaRPr>
          </a:p>
          <a:p>
            <a:pPr>
              <a:lnSpc>
                <a:spcPct val="120000"/>
              </a:lnSpc>
            </a:pPr>
            <a:r>
              <a:rPr lang="en-ZA" sz="2200" dirty="0" smtClean="0">
                <a:solidFill>
                  <a:prstClr val="black"/>
                </a:solidFill>
                <a:latin typeface="Arial" panose="020B0604020202020204" pitchFamily="34" charset="0"/>
                <a:cs typeface="Arial" panose="020B0604020202020204" pitchFamily="34" charset="0"/>
              </a:rPr>
              <a:t>Solution</a:t>
            </a:r>
          </a:p>
          <a:p>
            <a:pPr lvl="1">
              <a:lnSpc>
                <a:spcPct val="120000"/>
              </a:lnSpc>
              <a:buFont typeface="Arial" panose="020B0604020202020204" pitchFamily="34" charset="0"/>
              <a:buChar char="•"/>
            </a:pPr>
            <a:r>
              <a:rPr lang="en-ZA" sz="2200" dirty="0" smtClean="0">
                <a:solidFill>
                  <a:prstClr val="black"/>
                </a:solidFill>
                <a:latin typeface="Arial" panose="020B0604020202020204" pitchFamily="34" charset="0"/>
                <a:cs typeface="Arial" panose="020B0604020202020204" pitchFamily="34" charset="0"/>
              </a:rPr>
              <a:t>Paperless &amp; filmless environment</a:t>
            </a:r>
          </a:p>
          <a:p>
            <a:pPr lvl="1">
              <a:lnSpc>
                <a:spcPct val="120000"/>
              </a:lnSpc>
              <a:buFont typeface="Arial" panose="020B0604020202020204" pitchFamily="34" charset="0"/>
              <a:buChar char="•"/>
            </a:pPr>
            <a:r>
              <a:rPr lang="en-ZA" sz="2200" dirty="0" smtClean="0">
                <a:solidFill>
                  <a:prstClr val="black"/>
                </a:solidFill>
                <a:latin typeface="Arial" panose="020B0604020202020204" pitchFamily="34" charset="0"/>
                <a:cs typeface="Arial" panose="020B0604020202020204" pitchFamily="34" charset="0"/>
              </a:rPr>
              <a:t>Always on electronic information platform</a:t>
            </a:r>
          </a:p>
          <a:p>
            <a:pPr lvl="1">
              <a:lnSpc>
                <a:spcPct val="120000"/>
              </a:lnSpc>
              <a:buFont typeface="Arial" panose="020B0604020202020204" pitchFamily="34" charset="0"/>
              <a:buChar char="•"/>
            </a:pPr>
            <a:r>
              <a:rPr lang="en-ZA" sz="2200" dirty="0" smtClean="0">
                <a:solidFill>
                  <a:prstClr val="black"/>
                </a:solidFill>
                <a:latin typeface="Arial" panose="020B0604020202020204" pitchFamily="34" charset="0"/>
                <a:cs typeface="Arial" panose="020B0604020202020204" pitchFamily="34" charset="0"/>
              </a:rPr>
              <a:t>Ubiquitous, instant access for clinicians</a:t>
            </a:r>
          </a:p>
          <a:p>
            <a:endParaRPr lang="en-ZA" sz="3100" dirty="0" smtClean="0">
              <a:solidFill>
                <a:prstClr val="black"/>
              </a:solidFill>
              <a:latin typeface="Arial" panose="020B0604020202020204" pitchFamily="34" charset="0"/>
              <a:cs typeface="Arial" panose="020B0604020202020204" pitchFamily="34" charset="0"/>
            </a:endParaRPr>
          </a:p>
          <a:p>
            <a:endParaRPr lang="en-ZA" sz="3100" dirty="0" smtClean="0">
              <a:solidFill>
                <a:prstClr val="black"/>
              </a:solidFill>
              <a:latin typeface="Arial" panose="020B0604020202020204" pitchFamily="34" charset="0"/>
              <a:cs typeface="Arial" panose="020B0604020202020204" pitchFamily="34" charset="0"/>
            </a:endParaRPr>
          </a:p>
          <a:p>
            <a:endParaRPr lang="en-ZA" dirty="0">
              <a:solidFill>
                <a:prstClr val="black"/>
              </a:solidFill>
            </a:endParaRPr>
          </a:p>
        </p:txBody>
      </p:sp>
      <p:sp>
        <p:nvSpPr>
          <p:cNvPr id="4" name="Subtitle 2"/>
          <p:cNvSpPr txBox="1">
            <a:spLocks/>
          </p:cNvSpPr>
          <p:nvPr/>
        </p:nvSpPr>
        <p:spPr>
          <a:xfrm>
            <a:off x="9618372" y="6429375"/>
            <a:ext cx="2573628" cy="3549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ZA" sz="2000" dirty="0" err="1" smtClean="0">
                <a:solidFill>
                  <a:prstClr val="black"/>
                </a:solidFill>
                <a:latin typeface="Arial" panose="020B0604020202020204" pitchFamily="34" charset="0"/>
                <a:cs typeface="Arial" panose="020B0604020202020204" pitchFamily="34" charset="0"/>
              </a:rPr>
              <a:t>Sherrard</a:t>
            </a:r>
            <a:r>
              <a:rPr lang="en-ZA" sz="2000" dirty="0" smtClean="0">
                <a:solidFill>
                  <a:prstClr val="black"/>
                </a:solidFill>
                <a:latin typeface="Arial" panose="020B0604020202020204" pitchFamily="34" charset="0"/>
                <a:cs typeface="Arial" panose="020B0604020202020204" pitchFamily="34" charset="0"/>
              </a:rPr>
              <a:t> </a:t>
            </a:r>
            <a:r>
              <a:rPr lang="en-ZA" sz="2000" dirty="0" err="1" smtClean="0">
                <a:solidFill>
                  <a:prstClr val="black"/>
                </a:solidFill>
                <a:latin typeface="Arial" panose="020B0604020202020204" pitchFamily="34" charset="0"/>
                <a:cs typeface="Arial" panose="020B0604020202020204" pitchFamily="34" charset="0"/>
              </a:rPr>
              <a:t>Govender</a:t>
            </a:r>
            <a:endParaRPr lang="en-ZA" sz="20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723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677334" y="2160589"/>
            <a:ext cx="10978046" cy="3880773"/>
          </a:xfrm>
        </p:spPr>
        <p:txBody>
          <a:bodyPr>
            <a:normAutofit/>
          </a:bodyPr>
          <a:lstStyle/>
          <a:p>
            <a:pPr>
              <a:lnSpc>
                <a:spcPct val="110000"/>
              </a:lnSpc>
            </a:pPr>
            <a:r>
              <a:rPr lang="en-ZA" sz="2200" dirty="0" smtClean="0">
                <a:latin typeface="Arial" panose="020B0604020202020204" pitchFamily="34" charset="0"/>
                <a:cs typeface="Arial" panose="020B0604020202020204" pitchFamily="34" charset="0"/>
              </a:rPr>
              <a:t>Outcomes</a:t>
            </a:r>
          </a:p>
          <a:p>
            <a:pPr lvl="1">
              <a:lnSpc>
                <a:spcPct val="110000"/>
              </a:lnSpc>
              <a:buFont typeface="Arial" panose="020B0604020202020204" pitchFamily="34" charset="0"/>
              <a:buChar char="•"/>
            </a:pPr>
            <a:r>
              <a:rPr lang="en-ZA" sz="2200" dirty="0" smtClean="0">
                <a:latin typeface="Arial" panose="020B0604020202020204" pitchFamily="34" charset="0"/>
                <a:cs typeface="Arial" panose="020B0604020202020204" pitchFamily="34" charset="0"/>
              </a:rPr>
              <a:t>Transformed hospital processes &amp; patient care </a:t>
            </a:r>
          </a:p>
          <a:p>
            <a:pPr lvl="1">
              <a:lnSpc>
                <a:spcPct val="110000"/>
              </a:lnSpc>
              <a:buFont typeface="Arial" panose="020B0604020202020204" pitchFamily="34" charset="0"/>
              <a:buChar char="•"/>
            </a:pPr>
            <a:r>
              <a:rPr lang="en-ZA" sz="2200" dirty="0" smtClean="0">
                <a:latin typeface="Arial" panose="020B0604020202020204" pitchFamily="34" charset="0"/>
                <a:cs typeface="Arial" panose="020B0604020202020204" pitchFamily="34" charset="0"/>
              </a:rPr>
              <a:t>Improved physician decision making</a:t>
            </a:r>
          </a:p>
          <a:p>
            <a:pPr lvl="1">
              <a:lnSpc>
                <a:spcPct val="110000"/>
              </a:lnSpc>
              <a:buFont typeface="Arial" panose="020B0604020202020204" pitchFamily="34" charset="0"/>
              <a:buChar char="•"/>
            </a:pPr>
            <a:r>
              <a:rPr lang="en-ZA" sz="2200" dirty="0" smtClean="0">
                <a:latin typeface="Arial" panose="020B0604020202020204" pitchFamily="34" charset="0"/>
                <a:cs typeface="Arial" panose="020B0604020202020204" pitchFamily="34" charset="0"/>
              </a:rPr>
              <a:t>Telemedicine </a:t>
            </a:r>
            <a:r>
              <a:rPr lang="en-ZA" sz="2200" dirty="0">
                <a:latin typeface="Arial" panose="020B0604020202020204" pitchFamily="34" charset="0"/>
                <a:cs typeface="Arial" panose="020B0604020202020204" pitchFamily="34" charset="0"/>
              </a:rPr>
              <a:t>facility: elderly &amp; rural patients</a:t>
            </a:r>
          </a:p>
          <a:p>
            <a:pPr lvl="1">
              <a:lnSpc>
                <a:spcPct val="110000"/>
              </a:lnSpc>
              <a:buFont typeface="Arial" panose="020B0604020202020204" pitchFamily="34" charset="0"/>
              <a:buChar char="•"/>
            </a:pPr>
            <a:r>
              <a:rPr lang="en-ZA" sz="2200" dirty="0" smtClean="0">
                <a:latin typeface="Arial" panose="020B0604020202020204" pitchFamily="34" charset="0"/>
                <a:cs typeface="Arial" panose="020B0604020202020204" pitchFamily="34" charset="0"/>
              </a:rPr>
              <a:t>Emergency care in real-time</a:t>
            </a:r>
          </a:p>
          <a:p>
            <a:pPr lvl="1">
              <a:lnSpc>
                <a:spcPct val="110000"/>
              </a:lnSpc>
              <a:buFont typeface="Arial" panose="020B0604020202020204" pitchFamily="34" charset="0"/>
              <a:buChar char="•"/>
            </a:pPr>
            <a:endParaRPr lang="en-ZA" sz="2200" dirty="0">
              <a:latin typeface="Arial" panose="020B0604020202020204" pitchFamily="34" charset="0"/>
              <a:cs typeface="Arial" panose="020B0604020202020204" pitchFamily="34" charset="0"/>
            </a:endParaRPr>
          </a:p>
          <a:p>
            <a:pPr>
              <a:lnSpc>
                <a:spcPct val="110000"/>
              </a:lnSpc>
            </a:pPr>
            <a:r>
              <a:rPr lang="en-ZA" sz="2200" dirty="0" smtClean="0">
                <a:latin typeface="Arial" panose="020B0604020202020204" pitchFamily="34" charset="0"/>
                <a:cs typeface="Arial" panose="020B0604020202020204" pitchFamily="34" charset="0"/>
              </a:rPr>
              <a:t>TRIZ Trends: Boundary breakdown, Customer buying hierarchy, </a:t>
            </a:r>
            <a:r>
              <a:rPr lang="en-ZA" sz="2200" dirty="0" err="1" smtClean="0">
                <a:latin typeface="Arial" panose="020B0604020202020204" pitchFamily="34" charset="0"/>
                <a:cs typeface="Arial" panose="020B0604020202020204" pitchFamily="34" charset="0"/>
              </a:rPr>
              <a:t>Dynamisation</a:t>
            </a:r>
            <a:endParaRPr lang="en-ZA" sz="2200" dirty="0" smtClean="0">
              <a:latin typeface="Arial" panose="020B0604020202020204" pitchFamily="34" charset="0"/>
              <a:cs typeface="Arial" panose="020B0604020202020204" pitchFamily="34" charset="0"/>
            </a:endParaRPr>
          </a:p>
          <a:p>
            <a:endParaRPr lang="en-ZA" dirty="0" smtClean="0"/>
          </a:p>
          <a:p>
            <a:pPr lvl="1">
              <a:buFont typeface="Arial" panose="020B0604020202020204" pitchFamily="34" charset="0"/>
              <a:buChar char="•"/>
            </a:pPr>
            <a:endParaRPr lang="en-ZA" dirty="0" smtClean="0"/>
          </a:p>
          <a:p>
            <a:pPr lvl="1">
              <a:buFont typeface="Arial" panose="020B0604020202020204" pitchFamily="34" charset="0"/>
              <a:buChar char="•"/>
            </a:pPr>
            <a:endParaRPr lang="en-ZA" dirty="0"/>
          </a:p>
        </p:txBody>
      </p:sp>
      <p:sp>
        <p:nvSpPr>
          <p:cNvPr id="7" name="Title 1"/>
          <p:cNvSpPr>
            <a:spLocks noGrp="1"/>
          </p:cNvSpPr>
          <p:nvPr>
            <p:ph type="title"/>
          </p:nvPr>
        </p:nvSpPr>
        <p:spPr>
          <a:xfrm>
            <a:off x="609599" y="274638"/>
            <a:ext cx="11406390" cy="1143000"/>
          </a:xfrm>
        </p:spPr>
        <p:txBody>
          <a:bodyPr>
            <a:noAutofit/>
          </a:bodyPr>
          <a:lstStyle/>
          <a:p>
            <a:pPr algn="l"/>
            <a:r>
              <a:rPr lang="en-ZA" sz="3200" b="1" dirty="0">
                <a:latin typeface="Arial" panose="020B0604020202020204" pitchFamily="34" charset="0"/>
                <a:cs typeface="Arial" panose="020B0604020202020204" pitchFamily="34" charset="0"/>
              </a:rPr>
              <a:t>Towards a digital hospital: Albert Luthuli Central Hospital </a:t>
            </a:r>
          </a:p>
        </p:txBody>
      </p:sp>
      <p:sp>
        <p:nvSpPr>
          <p:cNvPr id="4" name="Subtitle 2"/>
          <p:cNvSpPr txBox="1">
            <a:spLocks/>
          </p:cNvSpPr>
          <p:nvPr/>
        </p:nvSpPr>
        <p:spPr>
          <a:xfrm>
            <a:off x="9618372" y="6429375"/>
            <a:ext cx="2573628" cy="3549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ZA" sz="2000" dirty="0" err="1" smtClean="0">
                <a:solidFill>
                  <a:prstClr val="black"/>
                </a:solidFill>
                <a:latin typeface="Arial" panose="020B0604020202020204" pitchFamily="34" charset="0"/>
                <a:cs typeface="Arial" panose="020B0604020202020204" pitchFamily="34" charset="0"/>
              </a:rPr>
              <a:t>Sherrard</a:t>
            </a:r>
            <a:r>
              <a:rPr lang="en-ZA" sz="2000" dirty="0" smtClean="0">
                <a:solidFill>
                  <a:prstClr val="black"/>
                </a:solidFill>
                <a:latin typeface="Arial" panose="020B0604020202020204" pitchFamily="34" charset="0"/>
                <a:cs typeface="Arial" panose="020B0604020202020204" pitchFamily="34" charset="0"/>
              </a:rPr>
              <a:t> </a:t>
            </a:r>
            <a:r>
              <a:rPr lang="en-ZA" sz="2000" dirty="0" err="1" smtClean="0">
                <a:solidFill>
                  <a:prstClr val="black"/>
                </a:solidFill>
                <a:latin typeface="Arial" panose="020B0604020202020204" pitchFamily="34" charset="0"/>
                <a:cs typeface="Arial" panose="020B0604020202020204" pitchFamily="34" charset="0"/>
              </a:rPr>
              <a:t>Govender</a:t>
            </a:r>
            <a:endParaRPr lang="en-ZA" sz="20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280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9000" r="-9000"/>
          </a:stretch>
        </a:blipFill>
        <a:effectLst/>
      </p:bgPr>
    </p:bg>
    <p:spTree>
      <p:nvGrpSpPr>
        <p:cNvPr id="1" name=""/>
        <p:cNvGrpSpPr/>
        <p:nvPr/>
      </p:nvGrpSpPr>
      <p:grpSpPr>
        <a:xfrm>
          <a:off x="0" y="0"/>
          <a:ext cx="0" cy="0"/>
          <a:chOff x="0" y="0"/>
          <a:chExt cx="0" cy="0"/>
        </a:xfrm>
      </p:grpSpPr>
      <p:sp>
        <p:nvSpPr>
          <p:cNvPr id="3" name="Rectangle 2"/>
          <p:cNvSpPr/>
          <p:nvPr/>
        </p:nvSpPr>
        <p:spPr>
          <a:xfrm>
            <a:off x="2380444" y="1854610"/>
            <a:ext cx="7237928" cy="410882"/>
          </a:xfrm>
          <a:prstGeom prst="rect">
            <a:avLst/>
          </a:prstGeom>
        </p:spPr>
        <p:txBody>
          <a:bodyPr wrap="square">
            <a:spAutoFit/>
          </a:bodyPr>
          <a:lstStyle/>
          <a:p>
            <a:pPr>
              <a:lnSpc>
                <a:spcPct val="115000"/>
              </a:lnSpc>
              <a:spcAft>
                <a:spcPts val="1000"/>
              </a:spcAft>
            </a:pPr>
            <a:endParaRPr lang="en-ZA" dirty="0">
              <a:solidFill>
                <a:prstClr val="black"/>
              </a:solidFill>
              <a:ea typeface="Calibri" panose="020F0502020204030204" pitchFamily="34" charset="0"/>
              <a:cs typeface="Times New Roman" panose="02020603050405020304" pitchFamily="18" charset="0"/>
            </a:endParaRPr>
          </a:p>
        </p:txBody>
      </p:sp>
      <p:sp>
        <p:nvSpPr>
          <p:cNvPr id="5" name="Title 1"/>
          <p:cNvSpPr txBox="1">
            <a:spLocks/>
          </p:cNvSpPr>
          <p:nvPr/>
        </p:nvSpPr>
        <p:spPr>
          <a:xfrm>
            <a:off x="2495553" y="785612"/>
            <a:ext cx="7200897" cy="540912"/>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ZA" dirty="0">
              <a:solidFill>
                <a:prstClr val="black">
                  <a:lumMod val="85000"/>
                  <a:lumOff val="15000"/>
                </a:prstClr>
              </a:solidFill>
            </a:endParaRPr>
          </a:p>
        </p:txBody>
      </p:sp>
      <p:sp>
        <p:nvSpPr>
          <p:cNvPr id="6" name="Title 1"/>
          <p:cNvSpPr txBox="1">
            <a:spLocks/>
          </p:cNvSpPr>
          <p:nvPr/>
        </p:nvSpPr>
        <p:spPr>
          <a:xfrm>
            <a:off x="609599" y="274638"/>
            <a:ext cx="1111017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600" b="1" dirty="0" smtClean="0">
                <a:solidFill>
                  <a:prstClr val="black"/>
                </a:solidFill>
                <a:latin typeface="Arial" panose="020B0604020202020204" pitchFamily="34" charset="0"/>
                <a:cs typeface="Arial" panose="020B0604020202020204" pitchFamily="34" charset="0"/>
              </a:rPr>
              <a:t>Emergency care in </a:t>
            </a:r>
            <a:r>
              <a:rPr lang="en-ZA" sz="3600" b="1" dirty="0" smtClean="0">
                <a:solidFill>
                  <a:prstClr val="black"/>
                </a:solidFill>
                <a:latin typeface="Arial" panose="020B0604020202020204" pitchFamily="34" charset="0"/>
                <a:cs typeface="Arial" panose="020B0604020202020204" pitchFamily="34" charset="0"/>
                <a:hlinkClick r:id="rId3" action="ppaction://hlinkfile"/>
              </a:rPr>
              <a:t>real-time</a:t>
            </a:r>
            <a:endParaRPr lang="en-ZA" sz="3600" b="1" dirty="0">
              <a:solidFill>
                <a:prstClr val="black"/>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013" y="1373594"/>
            <a:ext cx="3903345" cy="28289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0406" y="1368831"/>
            <a:ext cx="3509366" cy="283368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0730" y="1368831"/>
            <a:ext cx="3886200" cy="283368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5065" y="4849404"/>
            <a:ext cx="6752491" cy="1664494"/>
          </a:xfrm>
          <a:prstGeom prst="rect">
            <a:avLst/>
          </a:prstGeom>
        </p:spPr>
      </p:pic>
      <p:sp>
        <p:nvSpPr>
          <p:cNvPr id="11" name="Subtitle 2"/>
          <p:cNvSpPr txBox="1">
            <a:spLocks/>
          </p:cNvSpPr>
          <p:nvPr/>
        </p:nvSpPr>
        <p:spPr>
          <a:xfrm>
            <a:off x="9618372" y="6429375"/>
            <a:ext cx="2573628" cy="3549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ZA" sz="2000" dirty="0" err="1" smtClean="0">
                <a:solidFill>
                  <a:prstClr val="black"/>
                </a:solidFill>
                <a:latin typeface="Arial" panose="020B0604020202020204" pitchFamily="34" charset="0"/>
                <a:cs typeface="Arial" panose="020B0604020202020204" pitchFamily="34" charset="0"/>
              </a:rPr>
              <a:t>Sherrard</a:t>
            </a:r>
            <a:r>
              <a:rPr lang="en-ZA" sz="2000" dirty="0" smtClean="0">
                <a:solidFill>
                  <a:prstClr val="black"/>
                </a:solidFill>
                <a:latin typeface="Arial" panose="020B0604020202020204" pitchFamily="34" charset="0"/>
                <a:cs typeface="Arial" panose="020B0604020202020204" pitchFamily="34" charset="0"/>
              </a:rPr>
              <a:t> </a:t>
            </a:r>
            <a:r>
              <a:rPr lang="en-ZA" sz="2000" dirty="0" err="1" smtClean="0">
                <a:solidFill>
                  <a:prstClr val="black"/>
                </a:solidFill>
                <a:latin typeface="Arial" panose="020B0604020202020204" pitchFamily="34" charset="0"/>
                <a:cs typeface="Arial" panose="020B0604020202020204" pitchFamily="34" charset="0"/>
              </a:rPr>
              <a:t>Govender</a:t>
            </a:r>
            <a:endParaRPr lang="en-ZA" sz="20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7340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09599" y="274638"/>
            <a:ext cx="1111017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600" b="1" dirty="0" smtClean="0">
                <a:solidFill>
                  <a:prstClr val="black"/>
                </a:solidFill>
                <a:latin typeface="Arial" panose="020B0604020202020204" pitchFamily="34" charset="0"/>
                <a:cs typeface="Arial" panose="020B0604020202020204" pitchFamily="34" charset="0"/>
              </a:rPr>
              <a:t>Ingestible Sensors: Barton Health </a:t>
            </a:r>
            <a:endParaRPr lang="en-ZA" sz="3600" b="1" dirty="0">
              <a:solidFill>
                <a:prstClr val="black"/>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677333" y="2160589"/>
            <a:ext cx="10668953"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defRPr/>
            </a:pPr>
            <a:r>
              <a:rPr lang="en-ZA" sz="2200" dirty="0" smtClean="0">
                <a:solidFill>
                  <a:prstClr val="black"/>
                </a:solidFill>
                <a:latin typeface="Arial" panose="020B0604020202020204" pitchFamily="34" charset="0"/>
                <a:cs typeface="Arial" panose="020B0604020202020204" pitchFamily="34" charset="0"/>
              </a:rPr>
              <a:t>Problem: &gt;50% of prescribed medications are not taken as directed </a:t>
            </a:r>
            <a:r>
              <a:rPr lang="en-ZA" sz="2200" baseline="30000" dirty="0" smtClean="0">
                <a:solidFill>
                  <a:prstClr val="black"/>
                </a:solidFill>
                <a:latin typeface="Arial" panose="020B0604020202020204" pitchFamily="34" charset="0"/>
                <a:cs typeface="Arial" panose="020B0604020202020204" pitchFamily="34" charset="0"/>
              </a:rPr>
              <a:t>1</a:t>
            </a:r>
            <a:r>
              <a:rPr lang="en-ZA" sz="2200" dirty="0" smtClean="0">
                <a:solidFill>
                  <a:prstClr val="black"/>
                </a:solidFill>
                <a:latin typeface="Arial" panose="020B0604020202020204" pitchFamily="34" charset="0"/>
                <a:cs typeface="Arial" panose="020B0604020202020204" pitchFamily="34" charset="0"/>
              </a:rPr>
              <a:t> </a:t>
            </a:r>
          </a:p>
          <a:p>
            <a:pPr marL="914400" lvl="2" indent="0">
              <a:buClrTx/>
              <a:buFont typeface="Wingdings 3" charset="2"/>
              <a:buNone/>
            </a:pPr>
            <a:r>
              <a:rPr lang="en-ZA" sz="2200" dirty="0">
                <a:solidFill>
                  <a:prstClr val="black"/>
                </a:solidFill>
                <a:latin typeface="Arial" panose="020B0604020202020204" pitchFamily="34" charset="0"/>
                <a:cs typeface="Arial" panose="020B0604020202020204" pitchFamily="34" charset="0"/>
              </a:rPr>
              <a:t>	</a:t>
            </a:r>
            <a:endParaRPr lang="en-ZA" sz="2200" dirty="0" smtClean="0">
              <a:solidFill>
                <a:prstClr val="black"/>
              </a:solidFill>
              <a:latin typeface="Arial" panose="020B0604020202020204" pitchFamily="34" charset="0"/>
              <a:cs typeface="Arial" panose="020B0604020202020204" pitchFamily="34" charset="0"/>
            </a:endParaRPr>
          </a:p>
          <a:p>
            <a:pPr>
              <a:buClrTx/>
              <a:buFont typeface="Arial" panose="020B0604020202020204" pitchFamily="34" charset="0"/>
              <a:buChar char="•"/>
              <a:defRPr/>
            </a:pPr>
            <a:r>
              <a:rPr lang="en-ZA" sz="2200" dirty="0" smtClean="0">
                <a:solidFill>
                  <a:prstClr val="black"/>
                </a:solidFill>
                <a:latin typeface="Arial" panose="020B0604020202020204" pitchFamily="34" charset="0"/>
                <a:cs typeface="Arial" panose="020B0604020202020204" pitchFamily="34" charset="0"/>
              </a:rPr>
              <a:t>Opportunity: More effective patient therapy, whilst saving costs</a:t>
            </a:r>
          </a:p>
          <a:p>
            <a:pPr marL="0" indent="0">
              <a:buClrTx/>
              <a:buFont typeface="Wingdings 3" charset="2"/>
              <a:buNone/>
              <a:defRPr/>
            </a:pPr>
            <a:endParaRPr lang="en-ZA" sz="2200" dirty="0" smtClean="0">
              <a:solidFill>
                <a:prstClr val="black"/>
              </a:solidFill>
              <a:latin typeface="Arial" panose="020B0604020202020204" pitchFamily="34" charset="0"/>
              <a:cs typeface="Arial" panose="020B0604020202020204" pitchFamily="34" charset="0"/>
            </a:endParaRPr>
          </a:p>
          <a:p>
            <a:pPr>
              <a:buClrTx/>
              <a:buFont typeface="Arial" panose="020B0604020202020204" pitchFamily="34" charset="0"/>
              <a:buChar char="•"/>
              <a:defRPr/>
            </a:pPr>
            <a:r>
              <a:rPr lang="en-ZA" sz="2200" dirty="0" smtClean="0">
                <a:solidFill>
                  <a:prstClr val="black"/>
                </a:solidFill>
                <a:latin typeface="Arial" panose="020B0604020202020204" pitchFamily="34" charset="0"/>
                <a:cs typeface="Arial" panose="020B0604020202020204" pitchFamily="34" charset="0"/>
              </a:rPr>
              <a:t>Solution</a:t>
            </a:r>
          </a:p>
          <a:p>
            <a:pPr lvl="1">
              <a:buClrTx/>
              <a:buFont typeface="Arial" panose="020B0604020202020204" pitchFamily="34" charset="0"/>
              <a:buChar char="•"/>
              <a:defRPr/>
            </a:pPr>
            <a:r>
              <a:rPr lang="en-ZA" sz="2200" dirty="0" smtClean="0">
                <a:solidFill>
                  <a:prstClr val="black"/>
                </a:solidFill>
                <a:latin typeface="Arial" panose="020B0604020202020204" pitchFamily="34" charset="0"/>
                <a:cs typeface="Arial" panose="020B0604020202020204" pitchFamily="34" charset="0"/>
              </a:rPr>
              <a:t>Encapsulated sensor</a:t>
            </a:r>
          </a:p>
          <a:p>
            <a:pPr lvl="1">
              <a:buClrTx/>
              <a:buFont typeface="Arial" panose="020B0604020202020204" pitchFamily="34" charset="0"/>
              <a:buChar char="•"/>
              <a:defRPr/>
            </a:pPr>
            <a:r>
              <a:rPr lang="en-ZA" sz="2200" dirty="0" smtClean="0">
                <a:solidFill>
                  <a:prstClr val="black"/>
                </a:solidFill>
                <a:latin typeface="Arial" panose="020B0604020202020204" pitchFamily="34" charset="0"/>
                <a:cs typeface="Arial" panose="020B0604020202020204" pitchFamily="34" charset="0"/>
              </a:rPr>
              <a:t>Stomach activation</a:t>
            </a:r>
          </a:p>
          <a:p>
            <a:pPr lvl="1">
              <a:buClrTx/>
              <a:buFont typeface="Arial" panose="020B0604020202020204" pitchFamily="34" charset="0"/>
              <a:buChar char="•"/>
              <a:defRPr/>
            </a:pPr>
            <a:r>
              <a:rPr lang="en-ZA" sz="2200" dirty="0" smtClean="0">
                <a:solidFill>
                  <a:prstClr val="black"/>
                </a:solidFill>
                <a:latin typeface="Arial" panose="020B0604020202020204" pitchFamily="34" charset="0"/>
                <a:cs typeface="Arial" panose="020B0604020202020204" pitchFamily="34" charset="0"/>
              </a:rPr>
              <a:t>Transparent vitals relayed to physicians mobile</a:t>
            </a:r>
          </a:p>
          <a:p>
            <a:pPr lvl="1">
              <a:buClrTx/>
              <a:buFont typeface="Arial" panose="020B0604020202020204" pitchFamily="34" charset="0"/>
              <a:buChar char="•"/>
              <a:defRPr/>
            </a:pPr>
            <a:endParaRPr lang="en-ZA" sz="2400" dirty="0" smtClean="0">
              <a:solidFill>
                <a:sysClr val="windowText" lastClr="000000">
                  <a:lumMod val="75000"/>
                  <a:lumOff val="25000"/>
                </a:sysClr>
              </a:solidFill>
              <a:latin typeface="Arial" panose="020B0604020202020204" pitchFamily="34" charset="0"/>
              <a:cs typeface="Arial" panose="020B0604020202020204" pitchFamily="34" charset="0"/>
            </a:endParaRPr>
          </a:p>
          <a:p>
            <a:pPr lvl="1">
              <a:buClrTx/>
              <a:buFont typeface="Arial" panose="020B0604020202020204" pitchFamily="34" charset="0"/>
              <a:buChar char="•"/>
              <a:defRPr/>
            </a:pPr>
            <a:endParaRPr lang="en-ZA" dirty="0" smtClean="0">
              <a:solidFill>
                <a:sysClr val="windowText" lastClr="000000">
                  <a:lumMod val="75000"/>
                  <a:lumOff val="25000"/>
                </a:sysClr>
              </a:solidFill>
              <a:latin typeface="Trebuchet MS" panose="020B0603020202020204"/>
            </a:endParaRPr>
          </a:p>
          <a:p>
            <a:pPr>
              <a:buClrTx/>
              <a:buFont typeface="Arial" panose="020B0604020202020204" pitchFamily="34" charset="0"/>
              <a:buChar char="•"/>
              <a:defRPr/>
            </a:pPr>
            <a:endParaRPr lang="en-ZA" dirty="0" smtClean="0">
              <a:solidFill>
                <a:sysClr val="windowText" lastClr="000000">
                  <a:lumMod val="75000"/>
                  <a:lumOff val="25000"/>
                </a:sysClr>
              </a:solidFill>
              <a:latin typeface="Trebuchet MS" panose="020B0603020202020204"/>
            </a:endParaRPr>
          </a:p>
          <a:p>
            <a:pPr>
              <a:buClr>
                <a:srgbClr val="90C226"/>
              </a:buClr>
              <a:defRPr/>
            </a:pPr>
            <a:endParaRPr lang="en-ZA" dirty="0" smtClean="0">
              <a:solidFill>
                <a:sysClr val="windowText" lastClr="000000">
                  <a:lumMod val="75000"/>
                  <a:lumOff val="25000"/>
                </a:sysClr>
              </a:solidFill>
              <a:latin typeface="Trebuchet MS" panose="020B0603020202020204"/>
            </a:endParaRPr>
          </a:p>
          <a:p>
            <a:pPr>
              <a:buClr>
                <a:srgbClr val="90C226"/>
              </a:buClr>
              <a:defRPr/>
            </a:pPr>
            <a:endParaRPr lang="en-ZA" dirty="0" smtClean="0">
              <a:solidFill>
                <a:sysClr val="windowText" lastClr="000000">
                  <a:lumMod val="75000"/>
                  <a:lumOff val="25000"/>
                </a:sysClr>
              </a:solidFill>
              <a:latin typeface="Trebuchet MS" panose="020B0603020202020204"/>
            </a:endParaRPr>
          </a:p>
          <a:p>
            <a:pPr>
              <a:buClr>
                <a:srgbClr val="90C226"/>
              </a:buClr>
              <a:defRPr/>
            </a:pPr>
            <a:endParaRPr lang="en-ZA" dirty="0">
              <a:solidFill>
                <a:sysClr val="windowText" lastClr="000000">
                  <a:lumMod val="75000"/>
                  <a:lumOff val="25000"/>
                </a:sysClr>
              </a:solidFill>
              <a:latin typeface="Trebuchet MS" panose="020B0603020202020204"/>
            </a:endParaRPr>
          </a:p>
        </p:txBody>
      </p:sp>
      <p:sp>
        <p:nvSpPr>
          <p:cNvPr id="8" name="Rectangle 7"/>
          <p:cNvSpPr/>
          <p:nvPr/>
        </p:nvSpPr>
        <p:spPr>
          <a:xfrm>
            <a:off x="8686206" y="6491925"/>
            <a:ext cx="3242041" cy="292388"/>
          </a:xfrm>
          <a:prstGeom prst="rect">
            <a:avLst/>
          </a:prstGeom>
        </p:spPr>
        <p:txBody>
          <a:bodyPr wrap="none">
            <a:spAutoFit/>
          </a:bodyPr>
          <a:lstStyle/>
          <a:p>
            <a:pPr lvl="2" defTabSz="457200"/>
            <a:r>
              <a:rPr lang="en-ZA" sz="900" dirty="0">
                <a:solidFill>
                  <a:prstClr val="black"/>
                </a:solidFill>
                <a:latin typeface="Arial" panose="020B0604020202020204" pitchFamily="34" charset="0"/>
                <a:cs typeface="Arial" panose="020B0604020202020204" pitchFamily="34" charset="0"/>
              </a:rPr>
              <a:t> 1 </a:t>
            </a:r>
            <a:r>
              <a:rPr lang="en-ZA" sz="1300" dirty="0">
                <a:solidFill>
                  <a:prstClr val="black"/>
                </a:solidFill>
                <a:latin typeface="Arial" panose="020B0604020202020204" pitchFamily="34" charset="0"/>
                <a:cs typeface="Arial" panose="020B0604020202020204" pitchFamily="34" charset="0"/>
              </a:rPr>
              <a:t>(source: www.proteus.com)</a:t>
            </a:r>
          </a:p>
        </p:txBody>
      </p:sp>
      <p:sp>
        <p:nvSpPr>
          <p:cNvPr id="6" name="Subtitle 2"/>
          <p:cNvSpPr txBox="1">
            <a:spLocks/>
          </p:cNvSpPr>
          <p:nvPr/>
        </p:nvSpPr>
        <p:spPr>
          <a:xfrm>
            <a:off x="0" y="6429375"/>
            <a:ext cx="2573628" cy="3549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ZA" sz="2000" dirty="0" err="1" smtClean="0">
                <a:solidFill>
                  <a:prstClr val="black"/>
                </a:solidFill>
                <a:latin typeface="Arial" panose="020B0604020202020204" pitchFamily="34" charset="0"/>
                <a:cs typeface="Arial" panose="020B0604020202020204" pitchFamily="34" charset="0"/>
              </a:rPr>
              <a:t>Sherrard</a:t>
            </a:r>
            <a:r>
              <a:rPr lang="en-ZA" sz="2000" dirty="0" smtClean="0">
                <a:solidFill>
                  <a:prstClr val="black"/>
                </a:solidFill>
                <a:latin typeface="Arial" panose="020B0604020202020204" pitchFamily="34" charset="0"/>
                <a:cs typeface="Arial" panose="020B0604020202020204" pitchFamily="34" charset="0"/>
              </a:rPr>
              <a:t> </a:t>
            </a:r>
            <a:r>
              <a:rPr lang="en-ZA" sz="2000" dirty="0" err="1" smtClean="0">
                <a:solidFill>
                  <a:prstClr val="black"/>
                </a:solidFill>
                <a:latin typeface="Arial" panose="020B0604020202020204" pitchFamily="34" charset="0"/>
                <a:cs typeface="Arial" panose="020B0604020202020204" pitchFamily="34" charset="0"/>
              </a:rPr>
              <a:t>Govender</a:t>
            </a:r>
            <a:endParaRPr lang="en-ZA" sz="20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7092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7200"/>
                    </a14:imgEffect>
                    <a14:imgEffect>
                      <a14:saturation sat="215000"/>
                    </a14:imgEffect>
                    <a14:imgEffect>
                      <a14:brightnessContrast bright="37000"/>
                    </a14:imgEffect>
                  </a14:imgLayer>
                </a14:imgProps>
              </a:ex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7" name="Content Placeholder 2"/>
          <p:cNvSpPr txBox="1">
            <a:spLocks/>
          </p:cNvSpPr>
          <p:nvPr/>
        </p:nvSpPr>
        <p:spPr>
          <a:xfrm>
            <a:off x="677334" y="216058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defRPr/>
            </a:pPr>
            <a:r>
              <a:rPr lang="en-ZA" sz="2200" dirty="0" smtClean="0">
                <a:solidFill>
                  <a:sysClr val="windowText" lastClr="000000">
                    <a:lumMod val="75000"/>
                    <a:lumOff val="25000"/>
                  </a:sysClr>
                </a:solidFill>
                <a:latin typeface="Arial" panose="020B0604020202020204" pitchFamily="34" charset="0"/>
                <a:cs typeface="Arial" panose="020B0604020202020204" pitchFamily="34" charset="0"/>
              </a:rPr>
              <a:t>Outcomes</a:t>
            </a:r>
          </a:p>
          <a:p>
            <a:pPr lvl="1">
              <a:buClrTx/>
              <a:buFont typeface="Arial" panose="020B0604020202020204" pitchFamily="34" charset="0"/>
              <a:buChar char="•"/>
              <a:defRPr/>
            </a:pPr>
            <a:r>
              <a:rPr lang="en-ZA" sz="2200" dirty="0" smtClean="0">
                <a:solidFill>
                  <a:sysClr val="windowText" lastClr="000000">
                    <a:lumMod val="75000"/>
                    <a:lumOff val="25000"/>
                  </a:sysClr>
                </a:solidFill>
                <a:latin typeface="Arial" panose="020B0604020202020204" pitchFamily="34" charset="0"/>
                <a:cs typeface="Arial" panose="020B0604020202020204" pitchFamily="34" charset="0"/>
              </a:rPr>
              <a:t>No unnecessary, costly changes in treatment</a:t>
            </a:r>
          </a:p>
          <a:p>
            <a:pPr lvl="1">
              <a:buClrTx/>
              <a:buFont typeface="Arial" panose="020B0604020202020204" pitchFamily="34" charset="0"/>
              <a:buChar char="•"/>
              <a:defRPr/>
            </a:pPr>
            <a:r>
              <a:rPr lang="en-ZA" sz="2200" dirty="0" smtClean="0">
                <a:solidFill>
                  <a:sysClr val="windowText" lastClr="000000">
                    <a:lumMod val="75000"/>
                    <a:lumOff val="25000"/>
                  </a:sysClr>
                </a:solidFill>
                <a:latin typeface="Arial" panose="020B0604020202020204" pitchFamily="34" charset="0"/>
                <a:cs typeface="Arial" panose="020B0604020202020204" pitchFamily="34" charset="0"/>
              </a:rPr>
              <a:t>Better insights for the physicians</a:t>
            </a:r>
          </a:p>
          <a:p>
            <a:pPr lvl="1">
              <a:buClrTx/>
              <a:buFont typeface="Arial" panose="020B0604020202020204" pitchFamily="34" charset="0"/>
              <a:buChar char="•"/>
              <a:defRPr/>
            </a:pPr>
            <a:r>
              <a:rPr lang="en-ZA" sz="2200" dirty="0" smtClean="0">
                <a:solidFill>
                  <a:sysClr val="windowText" lastClr="000000">
                    <a:lumMod val="75000"/>
                    <a:lumOff val="25000"/>
                  </a:sysClr>
                </a:solidFill>
                <a:latin typeface="Arial" panose="020B0604020202020204" pitchFamily="34" charset="0"/>
                <a:cs typeface="Arial" panose="020B0604020202020204" pitchFamily="34" charset="0"/>
              </a:rPr>
              <a:t>Better care and optimised therapies for the patients</a:t>
            </a:r>
          </a:p>
          <a:p>
            <a:pPr lvl="1">
              <a:buClrTx/>
              <a:buFont typeface="Arial" panose="020B0604020202020204" pitchFamily="34" charset="0"/>
              <a:buChar char="•"/>
              <a:defRPr/>
            </a:pPr>
            <a:endParaRPr lang="en-ZA" sz="2200" dirty="0" smtClean="0">
              <a:solidFill>
                <a:sysClr val="windowText" lastClr="000000">
                  <a:lumMod val="75000"/>
                  <a:lumOff val="25000"/>
                </a:sysClr>
              </a:solidFill>
              <a:latin typeface="Arial" panose="020B0604020202020204" pitchFamily="34" charset="0"/>
              <a:cs typeface="Arial" panose="020B0604020202020204" pitchFamily="34" charset="0"/>
            </a:endParaRPr>
          </a:p>
          <a:p>
            <a:pPr>
              <a:buClrTx/>
              <a:buFont typeface="Arial" panose="020B0604020202020204" pitchFamily="34" charset="0"/>
              <a:buChar char="•"/>
              <a:defRPr/>
            </a:pPr>
            <a:r>
              <a:rPr lang="en-ZA" sz="2200" dirty="0" smtClean="0">
                <a:solidFill>
                  <a:sysClr val="windowText" lastClr="000000">
                    <a:lumMod val="75000"/>
                    <a:lumOff val="25000"/>
                  </a:sysClr>
                </a:solidFill>
                <a:latin typeface="Arial" panose="020B0604020202020204" pitchFamily="34" charset="0"/>
                <a:cs typeface="Arial" panose="020B0604020202020204" pitchFamily="34" charset="0"/>
              </a:rPr>
              <a:t>TRIZ Trends: Boundary breakdown, Increasing transparency</a:t>
            </a:r>
          </a:p>
          <a:p>
            <a:pPr lvl="1">
              <a:buClr>
                <a:srgbClr val="90C226"/>
              </a:buClr>
              <a:defRPr/>
            </a:pPr>
            <a:endParaRPr lang="en-ZA" sz="2000" dirty="0" smtClean="0">
              <a:solidFill>
                <a:sysClr val="windowText" lastClr="000000">
                  <a:lumMod val="75000"/>
                  <a:lumOff val="25000"/>
                </a:sysClr>
              </a:solidFill>
              <a:latin typeface="Arial" panose="020B0604020202020204" pitchFamily="34" charset="0"/>
              <a:cs typeface="Arial" panose="020B0604020202020204" pitchFamily="34" charset="0"/>
            </a:endParaRPr>
          </a:p>
          <a:p>
            <a:pPr lvl="1">
              <a:buClr>
                <a:srgbClr val="90C226"/>
              </a:buClr>
              <a:defRPr/>
            </a:pPr>
            <a:endParaRPr lang="en-ZA" sz="2000" dirty="0">
              <a:solidFill>
                <a:sysClr val="windowText" lastClr="000000">
                  <a:lumMod val="75000"/>
                  <a:lumOff val="25000"/>
                </a:sysClr>
              </a:solidFill>
              <a:latin typeface="Arial" panose="020B0604020202020204" pitchFamily="34" charset="0"/>
              <a:cs typeface="Arial" panose="020B0604020202020204" pitchFamily="34" charset="0"/>
            </a:endParaRPr>
          </a:p>
        </p:txBody>
      </p:sp>
      <p:sp>
        <p:nvSpPr>
          <p:cNvPr id="8" name="Title 1"/>
          <p:cNvSpPr txBox="1">
            <a:spLocks/>
          </p:cNvSpPr>
          <p:nvPr/>
        </p:nvSpPr>
        <p:spPr>
          <a:xfrm>
            <a:off x="609599" y="274638"/>
            <a:ext cx="1111017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600" b="1" dirty="0" smtClean="0">
                <a:solidFill>
                  <a:prstClr val="black"/>
                </a:solidFill>
                <a:latin typeface="Arial" panose="020B0604020202020204" pitchFamily="34" charset="0"/>
                <a:cs typeface="Arial" panose="020B0604020202020204" pitchFamily="34" charset="0"/>
                <a:hlinkClick r:id="rId4" action="ppaction://hlinkfile"/>
              </a:rPr>
              <a:t>Ingestible Sensors</a:t>
            </a:r>
            <a:r>
              <a:rPr lang="en-ZA" sz="3600" b="1" dirty="0" smtClean="0">
                <a:solidFill>
                  <a:prstClr val="black"/>
                </a:solidFill>
                <a:latin typeface="Arial" panose="020B0604020202020204" pitchFamily="34" charset="0"/>
                <a:cs typeface="Arial" panose="020B0604020202020204" pitchFamily="34" charset="0"/>
              </a:rPr>
              <a:t>: Barton Health </a:t>
            </a:r>
            <a:endParaRPr lang="en-ZA" sz="3600" b="1" dirty="0">
              <a:solidFill>
                <a:prstClr val="black"/>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9618372" y="6429375"/>
            <a:ext cx="2573628" cy="3549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ZA" sz="2000" dirty="0" err="1" smtClean="0">
                <a:solidFill>
                  <a:prstClr val="black"/>
                </a:solidFill>
                <a:latin typeface="Arial" panose="020B0604020202020204" pitchFamily="34" charset="0"/>
                <a:cs typeface="Arial" panose="020B0604020202020204" pitchFamily="34" charset="0"/>
              </a:rPr>
              <a:t>Sherrard</a:t>
            </a:r>
            <a:r>
              <a:rPr lang="en-ZA" sz="2000" dirty="0" smtClean="0">
                <a:solidFill>
                  <a:prstClr val="black"/>
                </a:solidFill>
                <a:latin typeface="Arial" panose="020B0604020202020204" pitchFamily="34" charset="0"/>
                <a:cs typeface="Arial" panose="020B0604020202020204" pitchFamily="34" charset="0"/>
              </a:rPr>
              <a:t> </a:t>
            </a:r>
            <a:r>
              <a:rPr lang="en-ZA" sz="2000" dirty="0" err="1" smtClean="0">
                <a:solidFill>
                  <a:prstClr val="black"/>
                </a:solidFill>
                <a:latin typeface="Arial" panose="020B0604020202020204" pitchFamily="34" charset="0"/>
                <a:cs typeface="Arial" panose="020B0604020202020204" pitchFamily="34" charset="0"/>
              </a:rPr>
              <a:t>Govender</a:t>
            </a:r>
            <a:endParaRPr lang="en-ZA" sz="20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4309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32000"/>
                    </a14:imgEffect>
                    <a14:imgEffect>
                      <a14:brightnessContrast bright="-3000" contrast="-6000"/>
                    </a14:imgEffect>
                  </a14:imgLayer>
                </a14:imgProps>
              </a:ext>
              <a:ext uri="{28A0092B-C50C-407E-A947-70E740481C1C}">
                <a14:useLocalDpi xmlns:a14="http://schemas.microsoft.com/office/drawing/2010/main" val="0"/>
              </a:ext>
            </a:extLst>
          </a:blip>
          <a:stretch>
            <a:fillRect/>
          </a:stretch>
        </p:blipFill>
        <p:spPr>
          <a:xfrm>
            <a:off x="1527629" y="5008"/>
            <a:ext cx="9144000" cy="6852992"/>
          </a:xfrm>
        </p:spPr>
      </p:pic>
      <p:sp>
        <p:nvSpPr>
          <p:cNvPr id="9" name="Content Placeholder 2"/>
          <p:cNvSpPr txBox="1">
            <a:spLocks/>
          </p:cNvSpPr>
          <p:nvPr/>
        </p:nvSpPr>
        <p:spPr>
          <a:xfrm>
            <a:off x="1981200" y="16002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en-US" sz="2400" dirty="0">
              <a:solidFill>
                <a:prstClr val="black"/>
              </a:solidFill>
            </a:endParaRPr>
          </a:p>
          <a:p>
            <a:pPr marL="0" indent="0">
              <a:buFont typeface="Arial" panose="020B0604020202020204" pitchFamily="34" charset="0"/>
              <a:buNone/>
            </a:pPr>
            <a:endParaRPr lang="en-ZA" sz="2400" dirty="0">
              <a:solidFill>
                <a:prstClr val="black"/>
              </a:solidFill>
            </a:endParaRPr>
          </a:p>
        </p:txBody>
      </p:sp>
      <p:sp>
        <p:nvSpPr>
          <p:cNvPr id="7" name="Title 1"/>
          <p:cNvSpPr>
            <a:spLocks noGrp="1"/>
          </p:cNvSpPr>
          <p:nvPr>
            <p:ph type="title"/>
          </p:nvPr>
        </p:nvSpPr>
        <p:spPr>
          <a:xfrm>
            <a:off x="1797666" y="2518213"/>
            <a:ext cx="8596668" cy="1826581"/>
          </a:xfrm>
        </p:spPr>
        <p:txBody>
          <a:bodyPr/>
          <a:lstStyle/>
          <a:p>
            <a:r>
              <a:rPr lang="en-ZA" dirty="0" smtClean="0">
                <a:latin typeface="Arial" panose="020B0604020202020204" pitchFamily="34" charset="0"/>
                <a:cs typeface="Arial" panose="020B0604020202020204" pitchFamily="34" charset="0"/>
              </a:rPr>
              <a:t>Thank You</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268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DATA TO DIAGNOSE PATIENTS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Companies are using consumer data from search engines and wearables to help make early diagnoses of illnesses</a:t>
            </a:r>
          </a:p>
          <a:p>
            <a:r>
              <a:rPr lang="en-US" dirty="0" smtClean="0"/>
              <a:t>A more collaborative approach is being </a:t>
            </a:r>
            <a:r>
              <a:rPr lang="en-US" dirty="0" err="1" smtClean="0"/>
              <a:t>utilised</a:t>
            </a:r>
            <a:r>
              <a:rPr lang="en-US" dirty="0" smtClean="0"/>
              <a:t> between patients, doctors and app developers</a:t>
            </a:r>
          </a:p>
          <a:p>
            <a:r>
              <a:rPr lang="en-US" dirty="0" smtClean="0"/>
              <a:t>Detection of illnesses such as cancer and autism can be detected much earlier</a:t>
            </a:r>
          </a:p>
          <a:p>
            <a:r>
              <a:rPr lang="en-US" dirty="0" smtClean="0"/>
              <a:t>The progression and treatment of illnesses such as Parkinson’s disease can be monitored and the information being gathered is being used for the development of cures for these illnesses</a:t>
            </a:r>
          </a:p>
          <a:p>
            <a:r>
              <a:rPr lang="en-US" dirty="0" smtClean="0"/>
              <a:t>The information sent by users via apps or searches is </a:t>
            </a:r>
            <a:r>
              <a:rPr lang="en-US" dirty="0" err="1" smtClean="0"/>
              <a:t>utilised</a:t>
            </a:r>
            <a:r>
              <a:rPr lang="en-US" dirty="0"/>
              <a:t> </a:t>
            </a:r>
            <a:r>
              <a:rPr lang="en-US" dirty="0" smtClean="0"/>
              <a:t>for the early identification and treatment of illnesses</a:t>
            </a:r>
          </a:p>
          <a:p>
            <a:endParaRPr lang="en-US" dirty="0" smtClean="0"/>
          </a:p>
        </p:txBody>
      </p:sp>
      <p:sp>
        <p:nvSpPr>
          <p:cNvPr id="4" name="TextBox 3"/>
          <p:cNvSpPr txBox="1"/>
          <p:nvPr/>
        </p:nvSpPr>
        <p:spPr>
          <a:xfrm>
            <a:off x="9659008" y="5980386"/>
            <a:ext cx="2364827" cy="584775"/>
          </a:xfrm>
          <a:prstGeom prst="rect">
            <a:avLst/>
          </a:prstGeom>
          <a:noFill/>
        </p:spPr>
        <p:txBody>
          <a:bodyPr wrap="square" rtlCol="0">
            <a:spAutoFit/>
          </a:bodyPr>
          <a:lstStyle/>
          <a:p>
            <a:r>
              <a:rPr lang="en-US" sz="1600" dirty="0">
                <a:solidFill>
                  <a:srgbClr val="000000"/>
                </a:solidFill>
              </a:rPr>
              <a:t>Rudy de la Cruz</a:t>
            </a:r>
          </a:p>
          <a:p>
            <a:r>
              <a:rPr lang="en-US" sz="1600" dirty="0">
                <a:solidFill>
                  <a:srgbClr val="000000"/>
                </a:solidFill>
              </a:rPr>
              <a:t>18950760</a:t>
            </a:r>
          </a:p>
        </p:txBody>
      </p:sp>
    </p:spTree>
    <p:extLst>
      <p:ext uri="{BB962C8B-B14F-4D97-AF65-F5344CB8AC3E}">
        <p14:creationId xmlns:p14="http://schemas.microsoft.com/office/powerpoint/2010/main" val="3509614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BING SEARCH CANCER IDENTIFICATION</a:t>
            </a:r>
            <a:endParaRPr lang="en-US" dirty="0"/>
          </a:p>
        </p:txBody>
      </p:sp>
      <p:sp>
        <p:nvSpPr>
          <p:cNvPr id="5" name="TextBox 4"/>
          <p:cNvSpPr txBox="1"/>
          <p:nvPr/>
        </p:nvSpPr>
        <p:spPr>
          <a:xfrm>
            <a:off x="9659008" y="5980386"/>
            <a:ext cx="2364827" cy="584775"/>
          </a:xfrm>
          <a:prstGeom prst="rect">
            <a:avLst/>
          </a:prstGeom>
          <a:noFill/>
        </p:spPr>
        <p:txBody>
          <a:bodyPr wrap="square" rtlCol="0">
            <a:spAutoFit/>
          </a:bodyPr>
          <a:lstStyle/>
          <a:p>
            <a:r>
              <a:rPr lang="en-US" sz="1600" dirty="0">
                <a:solidFill>
                  <a:srgbClr val="000000"/>
                </a:solidFill>
              </a:rPr>
              <a:t>Rudy de la Cruz</a:t>
            </a:r>
          </a:p>
          <a:p>
            <a:r>
              <a:rPr lang="en-US" sz="1600" dirty="0">
                <a:solidFill>
                  <a:srgbClr val="000000"/>
                </a:solidFill>
              </a:rPr>
              <a:t>18950760</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78917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RESEARCHKIT VIDEO</a:t>
            </a:r>
            <a:endParaRPr lang="en-US" dirty="0"/>
          </a:p>
        </p:txBody>
      </p:sp>
      <p:sp>
        <p:nvSpPr>
          <p:cNvPr id="5" name="TextBox 4"/>
          <p:cNvSpPr txBox="1"/>
          <p:nvPr/>
        </p:nvSpPr>
        <p:spPr>
          <a:xfrm>
            <a:off x="9659008" y="5980386"/>
            <a:ext cx="2364827" cy="584775"/>
          </a:xfrm>
          <a:prstGeom prst="rect">
            <a:avLst/>
          </a:prstGeom>
          <a:noFill/>
        </p:spPr>
        <p:txBody>
          <a:bodyPr wrap="square" rtlCol="0">
            <a:spAutoFit/>
          </a:bodyPr>
          <a:lstStyle/>
          <a:p>
            <a:r>
              <a:rPr lang="en-US" sz="1600" dirty="0">
                <a:solidFill>
                  <a:srgbClr val="000000"/>
                </a:solidFill>
              </a:rPr>
              <a:t>Rudy de la Cruz</a:t>
            </a:r>
          </a:p>
          <a:p>
            <a:r>
              <a:rPr lang="en-US" sz="1600" dirty="0">
                <a:solidFill>
                  <a:srgbClr val="000000"/>
                </a:solidFill>
              </a:rPr>
              <a:t>18950760</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51044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TRIZ TRENDS</a:t>
            </a:r>
            <a:endParaRPr lang="en-US" dirty="0"/>
          </a:p>
        </p:txBody>
      </p:sp>
      <p:sp>
        <p:nvSpPr>
          <p:cNvPr id="3" name="Content Placeholder 2"/>
          <p:cNvSpPr>
            <a:spLocks noGrp="1"/>
          </p:cNvSpPr>
          <p:nvPr>
            <p:ph idx="1"/>
          </p:nvPr>
        </p:nvSpPr>
        <p:spPr/>
        <p:txBody>
          <a:bodyPr/>
          <a:lstStyle/>
          <a:p>
            <a:r>
              <a:rPr lang="en-US" dirty="0" smtClean="0"/>
              <a:t>Boundary Breakdown</a:t>
            </a:r>
          </a:p>
          <a:p>
            <a:r>
              <a:rPr lang="en-US" dirty="0" smtClean="0"/>
              <a:t>Adding dimensions</a:t>
            </a:r>
          </a:p>
          <a:p>
            <a:r>
              <a:rPr lang="en-US" dirty="0" smtClean="0"/>
              <a:t>Increasing transparency</a:t>
            </a:r>
          </a:p>
          <a:p>
            <a:r>
              <a:rPr lang="en-US" dirty="0" smtClean="0"/>
              <a:t>Trimming; Reducing complexity</a:t>
            </a:r>
          </a:p>
          <a:p>
            <a:r>
              <a:rPr lang="en-US" dirty="0" smtClean="0"/>
              <a:t>Decreasing human involvement</a:t>
            </a:r>
          </a:p>
          <a:p>
            <a:endParaRPr lang="en-US" dirty="0" smtClean="0"/>
          </a:p>
          <a:p>
            <a:endParaRPr lang="en-US" dirty="0"/>
          </a:p>
        </p:txBody>
      </p:sp>
      <p:sp>
        <p:nvSpPr>
          <p:cNvPr id="4" name="TextBox 3"/>
          <p:cNvSpPr txBox="1"/>
          <p:nvPr/>
        </p:nvSpPr>
        <p:spPr>
          <a:xfrm>
            <a:off x="9659008" y="5980386"/>
            <a:ext cx="2364827" cy="584775"/>
          </a:xfrm>
          <a:prstGeom prst="rect">
            <a:avLst/>
          </a:prstGeom>
          <a:noFill/>
        </p:spPr>
        <p:txBody>
          <a:bodyPr wrap="square" rtlCol="0">
            <a:spAutoFit/>
          </a:bodyPr>
          <a:lstStyle/>
          <a:p>
            <a:r>
              <a:rPr lang="en-US" sz="1600" dirty="0">
                <a:solidFill>
                  <a:srgbClr val="000000"/>
                </a:solidFill>
              </a:rPr>
              <a:t>Rudy de la Cruz</a:t>
            </a:r>
          </a:p>
          <a:p>
            <a:r>
              <a:rPr lang="en-US" sz="1600" dirty="0">
                <a:solidFill>
                  <a:srgbClr val="000000"/>
                </a:solidFill>
              </a:rPr>
              <a:t>18950760</a:t>
            </a:r>
          </a:p>
        </p:txBody>
      </p:sp>
    </p:spTree>
    <p:extLst>
      <p:ext uri="{BB962C8B-B14F-4D97-AF65-F5344CB8AC3E}">
        <p14:creationId xmlns:p14="http://schemas.microsoft.com/office/powerpoint/2010/main" val="825104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err="1" smtClean="0"/>
              <a:t>KAINOS</a:t>
            </a:r>
            <a:r>
              <a:rPr lang="en-ZA" dirty="0" smtClean="0"/>
              <a:t> EVOLVE</a:t>
            </a:r>
            <a:br>
              <a:rPr lang="en-ZA" dirty="0" smtClean="0"/>
            </a:br>
            <a:r>
              <a:rPr lang="en-ZA" sz="1500" dirty="0"/>
              <a:t>Tamsin </a:t>
            </a:r>
            <a:r>
              <a:rPr lang="en-ZA" sz="1500" dirty="0" err="1"/>
              <a:t>olsen</a:t>
            </a:r>
            <a:r>
              <a:rPr lang="en-ZA" sz="1500" dirty="0"/>
              <a:t> -19633734</a:t>
            </a:r>
          </a:p>
        </p:txBody>
      </p:sp>
      <p:sp>
        <p:nvSpPr>
          <p:cNvPr id="3" name="Subtitle 2"/>
          <p:cNvSpPr>
            <a:spLocks noGrp="1"/>
          </p:cNvSpPr>
          <p:nvPr>
            <p:ph type="subTitle" idx="1"/>
          </p:nvPr>
        </p:nvSpPr>
        <p:spPr/>
        <p:txBody>
          <a:bodyPr>
            <a:normAutofit fontScale="85000" lnSpcReduction="10000"/>
          </a:bodyPr>
          <a:lstStyle/>
          <a:p>
            <a:r>
              <a:rPr lang="en-GB" dirty="0"/>
              <a:t>an Electronic Document Management (</a:t>
            </a:r>
            <a:r>
              <a:rPr lang="en-GB" dirty="0" err="1"/>
              <a:t>EDM</a:t>
            </a:r>
            <a:r>
              <a:rPr lang="en-GB" dirty="0"/>
              <a:t>) product to digitize patient records</a:t>
            </a:r>
            <a:endParaRPr lang="en-ZA" dirty="0"/>
          </a:p>
        </p:txBody>
      </p:sp>
    </p:spTree>
    <p:extLst>
      <p:ext uri="{BB962C8B-B14F-4D97-AF65-F5344CB8AC3E}">
        <p14:creationId xmlns:p14="http://schemas.microsoft.com/office/powerpoint/2010/main" val="1976859758"/>
      </p:ext>
    </p:extLst>
  </p:cSld>
  <p:clrMapOvr>
    <a:masterClrMapping/>
  </p:clrMapOvr>
  <mc:AlternateContent xmlns:mc="http://schemas.openxmlformats.org/markup-compatibility/2006" xmlns:p14="http://schemas.microsoft.com/office/powerpoint/2010/main">
    <mc:Choice Requires="p14">
      <p:transition spd="slow" p14:dur="2000" advTm="18852"/>
    </mc:Choice>
    <mc:Fallback xmlns="">
      <p:transition spd="slow" advTm="18852"/>
    </mc:Fallback>
  </mc:AlternateContent>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5.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6.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TotalTime>
  <Words>1439</Words>
  <Application>Microsoft Office PowerPoint</Application>
  <PresentationFormat>Widescreen</PresentationFormat>
  <Paragraphs>274</Paragraphs>
  <Slides>46</Slides>
  <Notes>5</Notes>
  <HiddenSlides>0</HiddenSlides>
  <MMClips>0</MMClips>
  <ScaleCrop>false</ScaleCrop>
  <HeadingPairs>
    <vt:vector size="6" baseType="variant">
      <vt:variant>
        <vt:lpstr>Fonts Used</vt:lpstr>
      </vt:variant>
      <vt:variant>
        <vt:i4>14</vt:i4>
      </vt:variant>
      <vt:variant>
        <vt:lpstr>Theme</vt:lpstr>
      </vt:variant>
      <vt:variant>
        <vt:i4>14</vt:i4>
      </vt:variant>
      <vt:variant>
        <vt:lpstr>Slide Titles</vt:lpstr>
      </vt:variant>
      <vt:variant>
        <vt:i4>46</vt:i4>
      </vt:variant>
    </vt:vector>
  </HeadingPairs>
  <TitlesOfParts>
    <vt:vector size="74" baseType="lpstr">
      <vt:lpstr>Arial Unicode MS</vt:lpstr>
      <vt:lpstr>Adobe Gothic Std B</vt:lpstr>
      <vt:lpstr>Arial</vt:lpstr>
      <vt:lpstr>Calibri</vt:lpstr>
      <vt:lpstr>Century Gothic</vt:lpstr>
      <vt:lpstr>Constantia</vt:lpstr>
      <vt:lpstr>Copperplate Gothic Bold</vt:lpstr>
      <vt:lpstr>Gill Sans MT</vt:lpstr>
      <vt:lpstr>Impact</vt:lpstr>
      <vt:lpstr>Times New Roman</vt:lpstr>
      <vt:lpstr>Trebuchet MS</vt:lpstr>
      <vt:lpstr>Tw Cen MT</vt:lpstr>
      <vt:lpstr>Wingdings</vt:lpstr>
      <vt:lpstr>Wingdings 3</vt:lpstr>
      <vt:lpstr>Parcel</vt:lpstr>
      <vt:lpstr>Badge</vt:lpstr>
      <vt:lpstr>1_Office Theme</vt:lpstr>
      <vt:lpstr>Vapor Trail</vt:lpstr>
      <vt:lpstr>Circuit</vt:lpstr>
      <vt:lpstr>Perspective</vt:lpstr>
      <vt:lpstr>7_Office Theme</vt:lpstr>
      <vt:lpstr>6_Office Theme</vt:lpstr>
      <vt:lpstr>2_Office Theme</vt:lpstr>
      <vt:lpstr>3_Office Theme</vt:lpstr>
      <vt:lpstr>Office Theme</vt:lpstr>
      <vt:lpstr>4_Office Theme</vt:lpstr>
      <vt:lpstr>5_Office Theme</vt:lpstr>
      <vt:lpstr>8_Office Theme</vt:lpstr>
      <vt:lpstr>HEALTH INDUSTRY INNOVATIONS</vt:lpstr>
      <vt:lpstr>WEARABLE TECHNOLOGIES</vt:lpstr>
      <vt:lpstr>WEARABLE MANUFACTURERS</vt:lpstr>
      <vt:lpstr>APPLE health video</vt:lpstr>
      <vt:lpstr>USING DATA TO DIAGNOSE PATIENTS</vt:lpstr>
      <vt:lpstr>BING SEARCH CANCER IDENTIFICATION</vt:lpstr>
      <vt:lpstr>RESEARCHKIT VIDEO</vt:lpstr>
      <vt:lpstr>TRIZ TRENDS</vt:lpstr>
      <vt:lpstr>KAINOS EVOLVE Tamsin olsen -19633734</vt:lpstr>
      <vt:lpstr>PowerPoint Presentation</vt:lpstr>
      <vt:lpstr>PowerPoint Presentation</vt:lpstr>
      <vt:lpstr>TRIZ TREND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 in brief</vt:lpstr>
      <vt:lpstr>The how</vt:lpstr>
      <vt:lpstr>video</vt:lpstr>
      <vt:lpstr>Triz trends</vt:lpstr>
      <vt:lpstr>PowerPoint Presentation</vt:lpstr>
      <vt:lpstr>Idea in brief</vt:lpstr>
      <vt:lpstr>The how</vt:lpstr>
      <vt:lpstr>VIDEO</vt:lpstr>
      <vt:lpstr>TRIZ TRENDS</vt:lpstr>
      <vt:lpstr> Organova</vt:lpstr>
      <vt:lpstr>Trends</vt:lpstr>
      <vt:lpstr>Emotiv</vt:lpstr>
      <vt:lpstr>Trends</vt:lpstr>
      <vt:lpstr>PowerPoint Presentation</vt:lpstr>
      <vt:lpstr>PowerPoint Presentation</vt:lpstr>
      <vt:lpstr>Towards a digital hospital: Albert Luthuli Central Hospital </vt:lpstr>
      <vt:lpstr>Towards a digital hospital: Albert Luthuli Central Hospital </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INDUSTRY INNOVATIONS</dc:title>
  <dc:creator>Douw van der Merwe</dc:creator>
  <cp:lastModifiedBy>GOETHALS Frank</cp:lastModifiedBy>
  <cp:revision>5</cp:revision>
  <dcterms:created xsi:type="dcterms:W3CDTF">2016-11-24T23:27:24Z</dcterms:created>
  <dcterms:modified xsi:type="dcterms:W3CDTF">2016-11-28T08:30:20Z</dcterms:modified>
</cp:coreProperties>
</file>