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Economica" panose="020B0604020202020204" charset="0"/>
      <p:regular r:id="rId17"/>
      <p:bold r:id="rId18"/>
      <p:italic r:id="rId19"/>
      <p:boldItalic r:id="rId20"/>
    </p:embeddedFont>
    <p:embeddedFont>
      <p:font typeface="Nunito" panose="020B060402020202020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4224C8-0A3E-4002-B9A9-08C774D0AAF4}">
  <a:tblStyle styleId="{684224C8-0A3E-4002-B9A9-08C774D0AA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2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Shape 1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Shape 54"/>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Shape 35"/>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Shape 44"/>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Shape 45"/>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Health trends in digital innovations</a:t>
            </a:r>
            <a:endParaRPr/>
          </a:p>
        </p:txBody>
      </p:sp>
      <p:sp>
        <p:nvSpPr>
          <p:cNvPr id="63" name="Shape 6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Alexis PINEDA</a:t>
            </a:r>
            <a:endParaRPr/>
          </a:p>
          <a:p>
            <a:pPr marL="0" lvl="0" indent="0">
              <a:spcBef>
                <a:spcPts val="0"/>
              </a:spcBef>
              <a:spcAft>
                <a:spcPts val="0"/>
              </a:spcAft>
              <a:buNone/>
            </a:pPr>
            <a:r>
              <a:rPr lang="en"/>
              <a:t>Omar SAAD</a:t>
            </a:r>
            <a:endParaRPr/>
          </a:p>
          <a:p>
            <a:pPr marL="0" lvl="0" indent="0">
              <a:spcBef>
                <a:spcPts val="0"/>
              </a:spcBef>
              <a:spcAft>
                <a:spcPts val="0"/>
              </a:spcAft>
              <a:buNone/>
            </a:pPr>
            <a:r>
              <a:rPr lang="en"/>
              <a:t>Marco VON BARGEN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315925"/>
            <a:ext cx="8520600" cy="1285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Live Health: Online video conference </a:t>
            </a:r>
            <a:endParaRPr/>
          </a:p>
          <a:p>
            <a:pPr marL="1828800" lvl="0" indent="0" rtl="0">
              <a:spcBef>
                <a:spcPts val="0"/>
              </a:spcBef>
              <a:spcAft>
                <a:spcPts val="0"/>
              </a:spcAft>
              <a:buNone/>
            </a:pPr>
            <a:r>
              <a:rPr lang="en"/>
              <a:t>  with certified doctors</a:t>
            </a:r>
            <a:endParaRPr/>
          </a:p>
        </p:txBody>
      </p:sp>
      <p:sp>
        <p:nvSpPr>
          <p:cNvPr id="147" name="Shape 147"/>
          <p:cNvSpPr txBox="1"/>
          <p:nvPr/>
        </p:nvSpPr>
        <p:spPr>
          <a:xfrm>
            <a:off x="2363400" y="4168600"/>
            <a:ext cx="4417200" cy="88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9: Customer expectation evolve</a:t>
            </a:r>
            <a:endParaRPr sz="1600" b="1"/>
          </a:p>
          <a:p>
            <a:pPr marL="0" lvl="0" indent="0" algn="ctr" rtl="0">
              <a:spcBef>
                <a:spcPts val="0"/>
              </a:spcBef>
              <a:spcAft>
                <a:spcPts val="0"/>
              </a:spcAft>
              <a:buNone/>
            </a:pPr>
            <a:r>
              <a:rPr lang="en" sz="1600" b="1"/>
              <a:t>Trend # 13: Action coordination</a:t>
            </a:r>
            <a:endParaRPr sz="1600" b="1"/>
          </a:p>
          <a:p>
            <a:pPr marL="0" lvl="0" indent="0" algn="ctr" rtl="0">
              <a:spcBef>
                <a:spcPts val="0"/>
              </a:spcBef>
              <a:spcAft>
                <a:spcPts val="0"/>
              </a:spcAft>
              <a:buNone/>
            </a:pPr>
            <a:r>
              <a:rPr lang="en" sz="1600" b="1"/>
              <a:t>Trend # 18: Degrees of Freedom</a:t>
            </a:r>
            <a:endParaRPr sz="1600" b="1"/>
          </a:p>
        </p:txBody>
      </p:sp>
      <p:sp>
        <p:nvSpPr>
          <p:cNvPr id="148" name="Shape 148"/>
          <p:cNvSpPr txBox="1"/>
          <p:nvPr/>
        </p:nvSpPr>
        <p:spPr>
          <a:xfrm>
            <a:off x="0" y="3550300"/>
            <a:ext cx="9144000" cy="6183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rPr>
              <a:t>A platform that can link patients with doctors through a live video call whenever they want and wherever they were</a:t>
            </a:r>
            <a:endParaRPr i="1">
              <a:solidFill>
                <a:srgbClr val="424242"/>
              </a:solidFill>
              <a:highlight>
                <a:srgbClr val="FFFFFF"/>
              </a:highlight>
            </a:endParaRPr>
          </a:p>
        </p:txBody>
      </p:sp>
      <p:pic>
        <p:nvPicPr>
          <p:cNvPr id="149" name="Shape 149"/>
          <p:cNvPicPr preferRelativeResize="0"/>
          <p:nvPr/>
        </p:nvPicPr>
        <p:blipFill>
          <a:blip r:embed="rId3">
            <a:alphaModFix/>
          </a:blip>
          <a:stretch>
            <a:fillRect/>
          </a:stretch>
        </p:blipFill>
        <p:spPr>
          <a:xfrm>
            <a:off x="6708950" y="-14125"/>
            <a:ext cx="2372775" cy="914850"/>
          </a:xfrm>
          <a:prstGeom prst="rect">
            <a:avLst/>
          </a:prstGeom>
          <a:noFill/>
          <a:ln>
            <a:noFill/>
          </a:ln>
        </p:spPr>
      </p:pic>
      <p:pic>
        <p:nvPicPr>
          <p:cNvPr id="150" name="Shape 150"/>
          <p:cNvPicPr preferRelativeResize="0"/>
          <p:nvPr/>
        </p:nvPicPr>
        <p:blipFill rotWithShape="1">
          <a:blip r:embed="rId4">
            <a:alphaModFix/>
          </a:blip>
          <a:srcRect b="21023"/>
          <a:stretch/>
        </p:blipFill>
        <p:spPr>
          <a:xfrm>
            <a:off x="2249675" y="1405200"/>
            <a:ext cx="4644657" cy="2041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315925"/>
            <a:ext cx="8520600" cy="128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Cerebro: AI Nurse staffing platform</a:t>
            </a:r>
            <a:endParaRPr/>
          </a:p>
        </p:txBody>
      </p:sp>
      <p:sp>
        <p:nvSpPr>
          <p:cNvPr id="156" name="Shape 156"/>
          <p:cNvSpPr txBox="1"/>
          <p:nvPr/>
        </p:nvSpPr>
        <p:spPr>
          <a:xfrm>
            <a:off x="2363400" y="4528525"/>
            <a:ext cx="44172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10: Rhythm coordination</a:t>
            </a:r>
            <a:endParaRPr sz="1600" b="1"/>
          </a:p>
          <a:p>
            <a:pPr marL="0" lvl="0" indent="0" algn="ctr" rtl="0">
              <a:spcBef>
                <a:spcPts val="0"/>
              </a:spcBef>
              <a:spcAft>
                <a:spcPts val="0"/>
              </a:spcAft>
              <a:buNone/>
            </a:pPr>
            <a:r>
              <a:rPr lang="en" sz="1600" b="1"/>
              <a:t>Trend # 17: Design point</a:t>
            </a:r>
            <a:endParaRPr sz="1600" b="1"/>
          </a:p>
        </p:txBody>
      </p:sp>
      <p:sp>
        <p:nvSpPr>
          <p:cNvPr id="157" name="Shape 157"/>
          <p:cNvSpPr txBox="1"/>
          <p:nvPr/>
        </p:nvSpPr>
        <p:spPr>
          <a:xfrm>
            <a:off x="0" y="3910225"/>
            <a:ext cx="9144000" cy="6183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rPr>
              <a:t>An AI Platform that connects hospitals with nurses, it is a labor market place for ready to work clinicians</a:t>
            </a:r>
            <a:endParaRPr i="1">
              <a:solidFill>
                <a:srgbClr val="424242"/>
              </a:solidFill>
              <a:highlight>
                <a:srgbClr val="FFFFFF"/>
              </a:highlight>
            </a:endParaRPr>
          </a:p>
        </p:txBody>
      </p:sp>
      <p:pic>
        <p:nvPicPr>
          <p:cNvPr id="158" name="Shape 158"/>
          <p:cNvPicPr preferRelativeResize="0"/>
          <p:nvPr/>
        </p:nvPicPr>
        <p:blipFill>
          <a:blip r:embed="rId3">
            <a:alphaModFix/>
          </a:blip>
          <a:stretch>
            <a:fillRect/>
          </a:stretch>
        </p:blipFill>
        <p:spPr>
          <a:xfrm>
            <a:off x="6503593" y="0"/>
            <a:ext cx="2640407" cy="618300"/>
          </a:xfrm>
          <a:prstGeom prst="rect">
            <a:avLst/>
          </a:prstGeom>
          <a:noFill/>
          <a:ln>
            <a:noFill/>
          </a:ln>
        </p:spPr>
      </p:pic>
      <p:pic>
        <p:nvPicPr>
          <p:cNvPr id="159" name="Shape 159"/>
          <p:cNvPicPr preferRelativeResize="0"/>
          <p:nvPr/>
        </p:nvPicPr>
        <p:blipFill>
          <a:blip r:embed="rId4">
            <a:alphaModFix/>
          </a:blip>
          <a:stretch>
            <a:fillRect/>
          </a:stretch>
        </p:blipFill>
        <p:spPr>
          <a:xfrm>
            <a:off x="493350" y="1079600"/>
            <a:ext cx="3868655" cy="2749800"/>
          </a:xfrm>
          <a:prstGeom prst="rect">
            <a:avLst/>
          </a:prstGeom>
          <a:noFill/>
          <a:ln>
            <a:noFill/>
          </a:ln>
        </p:spPr>
      </p:pic>
      <p:pic>
        <p:nvPicPr>
          <p:cNvPr id="160" name="Shape 160"/>
          <p:cNvPicPr preferRelativeResize="0"/>
          <p:nvPr/>
        </p:nvPicPr>
        <p:blipFill>
          <a:blip r:embed="rId5">
            <a:alphaModFix/>
          </a:blip>
          <a:stretch>
            <a:fillRect/>
          </a:stretch>
        </p:blipFill>
        <p:spPr>
          <a:xfrm>
            <a:off x="5992424" y="1079600"/>
            <a:ext cx="1366967" cy="2749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315925"/>
            <a:ext cx="8520600" cy="1305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Apple Watch: Fitness and health tracker</a:t>
            </a:r>
            <a:endParaRPr/>
          </a:p>
        </p:txBody>
      </p:sp>
      <p:sp>
        <p:nvSpPr>
          <p:cNvPr id="166" name="Shape 166"/>
          <p:cNvSpPr txBox="1"/>
          <p:nvPr/>
        </p:nvSpPr>
        <p:spPr>
          <a:xfrm>
            <a:off x="0" y="3461000"/>
            <a:ext cx="9144000" cy="6183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rPr>
              <a:t>The Apple Watch detect and measures your heart rate during the day making constant reports and collecting data. It can identify when you are stressed and suggest you to use the breath app in order to relax.</a:t>
            </a:r>
            <a:endParaRPr i="1">
              <a:solidFill>
                <a:srgbClr val="424242"/>
              </a:solidFill>
              <a:highlight>
                <a:srgbClr val="FFFFFF"/>
              </a:highlight>
            </a:endParaRPr>
          </a:p>
        </p:txBody>
      </p:sp>
      <p:sp>
        <p:nvSpPr>
          <p:cNvPr id="167" name="Shape 167"/>
          <p:cNvSpPr txBox="1"/>
          <p:nvPr/>
        </p:nvSpPr>
        <p:spPr>
          <a:xfrm>
            <a:off x="2363400" y="4151975"/>
            <a:ext cx="4417200" cy="9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11: Segmentation</a:t>
            </a:r>
            <a:endParaRPr sz="1600" b="1"/>
          </a:p>
          <a:p>
            <a:pPr marL="0" lvl="0" indent="0" algn="ctr" rtl="0">
              <a:spcBef>
                <a:spcPts val="0"/>
              </a:spcBef>
              <a:spcAft>
                <a:spcPts val="0"/>
              </a:spcAft>
              <a:buNone/>
            </a:pPr>
            <a:r>
              <a:rPr lang="en" sz="1600" b="1"/>
              <a:t>Trend # 14: Mono-By-Poly (various) </a:t>
            </a:r>
            <a:endParaRPr sz="1600" b="1"/>
          </a:p>
          <a:p>
            <a:pPr marL="0" lvl="0" indent="0" algn="ctr" rtl="0">
              <a:spcBef>
                <a:spcPts val="0"/>
              </a:spcBef>
              <a:spcAft>
                <a:spcPts val="0"/>
              </a:spcAft>
              <a:buNone/>
            </a:pPr>
            <a:r>
              <a:rPr lang="en" sz="1600" b="1"/>
              <a:t>Trend # 19 : Nesting up</a:t>
            </a:r>
            <a:endParaRPr sz="1600" b="1"/>
          </a:p>
        </p:txBody>
      </p:sp>
      <p:pic>
        <p:nvPicPr>
          <p:cNvPr id="168" name="Shape 168"/>
          <p:cNvPicPr preferRelativeResize="0"/>
          <p:nvPr/>
        </p:nvPicPr>
        <p:blipFill>
          <a:blip r:embed="rId3">
            <a:alphaModFix/>
          </a:blip>
          <a:stretch>
            <a:fillRect/>
          </a:stretch>
        </p:blipFill>
        <p:spPr>
          <a:xfrm>
            <a:off x="2104352" y="1125775"/>
            <a:ext cx="5027876" cy="2262551"/>
          </a:xfrm>
          <a:prstGeom prst="rect">
            <a:avLst/>
          </a:prstGeom>
          <a:noFill/>
          <a:ln>
            <a:noFill/>
          </a:ln>
        </p:spPr>
      </p:pic>
      <p:pic>
        <p:nvPicPr>
          <p:cNvPr id="169" name="Shape 169"/>
          <p:cNvPicPr preferRelativeResize="0"/>
          <p:nvPr/>
        </p:nvPicPr>
        <p:blipFill>
          <a:blip r:embed="rId4">
            <a:alphaModFix/>
          </a:blip>
          <a:stretch>
            <a:fillRect/>
          </a:stretch>
        </p:blipFill>
        <p:spPr>
          <a:xfrm>
            <a:off x="7885724" y="0"/>
            <a:ext cx="1258276" cy="1258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315925"/>
            <a:ext cx="8520600" cy="1305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EnChroma: Glasses for the colorblind</a:t>
            </a:r>
            <a:endParaRPr/>
          </a:p>
        </p:txBody>
      </p:sp>
      <p:sp>
        <p:nvSpPr>
          <p:cNvPr id="175" name="Shape 175"/>
          <p:cNvSpPr txBox="1"/>
          <p:nvPr/>
        </p:nvSpPr>
        <p:spPr>
          <a:xfrm>
            <a:off x="0" y="3910225"/>
            <a:ext cx="9144000" cy="6183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rPr>
              <a:t>EnChroma created glasses for the colorblind people to help them see colors</a:t>
            </a:r>
            <a:endParaRPr i="1">
              <a:solidFill>
                <a:srgbClr val="424242"/>
              </a:solidFill>
              <a:highlight>
                <a:srgbClr val="FFFFFF"/>
              </a:highlight>
            </a:endParaRPr>
          </a:p>
        </p:txBody>
      </p:sp>
      <p:sp>
        <p:nvSpPr>
          <p:cNvPr id="176" name="Shape 176"/>
          <p:cNvSpPr txBox="1"/>
          <p:nvPr/>
        </p:nvSpPr>
        <p:spPr>
          <a:xfrm>
            <a:off x="2363400" y="4528525"/>
            <a:ext cx="44172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12: Increasing use of senses</a:t>
            </a:r>
            <a:endParaRPr sz="1600" b="1"/>
          </a:p>
        </p:txBody>
      </p:sp>
      <p:pic>
        <p:nvPicPr>
          <p:cNvPr id="177" name="Shape 177"/>
          <p:cNvPicPr preferRelativeResize="0"/>
          <p:nvPr/>
        </p:nvPicPr>
        <p:blipFill>
          <a:blip r:embed="rId3">
            <a:alphaModFix/>
          </a:blip>
          <a:stretch>
            <a:fillRect/>
          </a:stretch>
        </p:blipFill>
        <p:spPr>
          <a:xfrm>
            <a:off x="2220688" y="1074300"/>
            <a:ext cx="4702626" cy="2748425"/>
          </a:xfrm>
          <a:prstGeom prst="rect">
            <a:avLst/>
          </a:prstGeom>
          <a:noFill/>
          <a:ln>
            <a:noFill/>
          </a:ln>
        </p:spPr>
      </p:pic>
      <p:pic>
        <p:nvPicPr>
          <p:cNvPr id="178" name="Shape 178"/>
          <p:cNvPicPr preferRelativeResize="0"/>
          <p:nvPr/>
        </p:nvPicPr>
        <p:blipFill>
          <a:blip r:embed="rId4">
            <a:alphaModFix/>
          </a:blip>
          <a:stretch>
            <a:fillRect/>
          </a:stretch>
        </p:blipFill>
        <p:spPr>
          <a:xfrm>
            <a:off x="7347925" y="0"/>
            <a:ext cx="1796075" cy="100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311700" y="378125"/>
            <a:ext cx="8520600" cy="420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Thank you</a:t>
            </a:r>
            <a:endParaRPr sz="6000"/>
          </a:p>
          <a:p>
            <a:pPr marL="0" lvl="0" indent="0" algn="ctr">
              <a:spcBef>
                <a:spcPts val="1600"/>
              </a:spcBef>
              <a:spcAft>
                <a:spcPts val="0"/>
              </a:spcAft>
              <a:buNone/>
            </a:pPr>
            <a:r>
              <a:rPr lang="en" sz="6000"/>
              <a:t>&amp; </a:t>
            </a:r>
            <a:endParaRPr sz="6000"/>
          </a:p>
          <a:p>
            <a:pPr marL="0" lvl="0" indent="0" algn="ctr">
              <a:spcBef>
                <a:spcPts val="1600"/>
              </a:spcBef>
              <a:spcAft>
                <a:spcPts val="1600"/>
              </a:spcAft>
              <a:buNone/>
            </a:pPr>
            <a:r>
              <a:rPr lang="en" sz="6000"/>
              <a:t>Stay healthy</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1125"/>
            <a:ext cx="8520600" cy="831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Companies and their TRIZ</a:t>
            </a:r>
            <a:endParaRPr/>
          </a:p>
        </p:txBody>
      </p:sp>
      <p:graphicFrame>
        <p:nvGraphicFramePr>
          <p:cNvPr id="69" name="Shape 69"/>
          <p:cNvGraphicFramePr/>
          <p:nvPr/>
        </p:nvGraphicFramePr>
        <p:xfrm>
          <a:off x="-25" y="921275"/>
          <a:ext cx="9144000" cy="3932250"/>
        </p:xfrm>
        <a:graphic>
          <a:graphicData uri="http://schemas.openxmlformats.org/drawingml/2006/table">
            <a:tbl>
              <a:tblPr>
                <a:noFill/>
                <a:tableStyleId>{684224C8-0A3E-4002-B9A9-08C774D0AAF4}</a:tableStyleId>
              </a:tblPr>
              <a:tblGrid>
                <a:gridCol w="2176425">
                  <a:extLst>
                    <a:ext uri="{9D8B030D-6E8A-4147-A177-3AD203B41FA5}">
                      <a16:colId xmlns:a16="http://schemas.microsoft.com/office/drawing/2014/main" val="20000"/>
                    </a:ext>
                  </a:extLst>
                </a:gridCol>
                <a:gridCol w="5862700">
                  <a:extLst>
                    <a:ext uri="{9D8B030D-6E8A-4147-A177-3AD203B41FA5}">
                      <a16:colId xmlns:a16="http://schemas.microsoft.com/office/drawing/2014/main" val="20001"/>
                    </a:ext>
                  </a:extLst>
                </a:gridCol>
                <a:gridCol w="1104875">
                  <a:extLst>
                    <a:ext uri="{9D8B030D-6E8A-4147-A177-3AD203B41FA5}">
                      <a16:colId xmlns:a16="http://schemas.microsoft.com/office/drawing/2014/main" val="20002"/>
                    </a:ext>
                  </a:extLst>
                </a:gridCol>
              </a:tblGrid>
              <a:tr h="336850">
                <a:tc>
                  <a:txBody>
                    <a:bodyPr/>
                    <a:lstStyle/>
                    <a:p>
                      <a:pPr marL="0" lvl="0" indent="0" algn="ctr">
                        <a:spcBef>
                          <a:spcPts val="0"/>
                        </a:spcBef>
                        <a:spcAft>
                          <a:spcPts val="0"/>
                        </a:spcAft>
                        <a:buNone/>
                      </a:pPr>
                      <a:r>
                        <a:rPr lang="en" sz="1100" b="1" u="sng"/>
                        <a:t>Company name</a:t>
                      </a:r>
                      <a:endParaRPr sz="1100" b="1" u="sng"/>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b="1" u="sng"/>
                        <a:t>Trends</a:t>
                      </a:r>
                      <a:endParaRPr sz="1100" b="1" u="sng"/>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n" sz="1100" b="1" u="sng"/>
                        <a:t>Trend #</a:t>
                      </a:r>
                      <a:endParaRPr sz="1100" b="1" u="sng"/>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363300">
                <a:tc>
                  <a:txBody>
                    <a:bodyPr/>
                    <a:lstStyle/>
                    <a:p>
                      <a:pPr marL="0" lvl="0" indent="0" algn="ctr">
                        <a:spcBef>
                          <a:spcPts val="0"/>
                        </a:spcBef>
                        <a:spcAft>
                          <a:spcPts val="0"/>
                        </a:spcAft>
                        <a:buNone/>
                      </a:pPr>
                      <a:r>
                        <a:rPr lang="en" sz="1100"/>
                        <a:t>Patients like me</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Boundary breakdown </a:t>
                      </a:r>
                      <a:r>
                        <a:rPr lang="en" sz="1100">
                          <a:solidFill>
                            <a:schemeClr val="dk1"/>
                          </a:solidFill>
                        </a:rPr>
                        <a:t>- Increasing transparency</a:t>
                      </a:r>
                      <a:r>
                        <a:rPr lang="en" sz="1100"/>
                        <a:t> - Listening communication Theory </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1 - 6 - 20</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63300">
                <a:tc>
                  <a:txBody>
                    <a:bodyPr/>
                    <a:lstStyle/>
                    <a:p>
                      <a:pPr marL="0" lvl="0" indent="0" algn="ctr">
                        <a:spcBef>
                          <a:spcPts val="0"/>
                        </a:spcBef>
                        <a:spcAft>
                          <a:spcPts val="0"/>
                        </a:spcAft>
                        <a:buNone/>
                      </a:pPr>
                      <a:r>
                        <a:rPr lang="en" sz="1100"/>
                        <a:t>Medtronic</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Customer buying hierarchy - Decrease human involvement</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2 - 8</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63300">
                <a:tc>
                  <a:txBody>
                    <a:bodyPr/>
                    <a:lstStyle/>
                    <a:p>
                      <a:pPr marL="0" lvl="0" indent="0" algn="ctr">
                        <a:spcBef>
                          <a:spcPts val="0"/>
                        </a:spcBef>
                        <a:spcAft>
                          <a:spcPts val="0"/>
                        </a:spcAft>
                        <a:buNone/>
                      </a:pPr>
                      <a:r>
                        <a:rPr lang="en" sz="1100"/>
                        <a:t>IBM and Pfizer IoT</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Dynamization</a:t>
                      </a:r>
                      <a:r>
                        <a:rPr lang="en" sz="1100">
                          <a:solidFill>
                            <a:schemeClr val="dk1"/>
                          </a:solidFill>
                        </a:rPr>
                        <a:t> - Increasing transparency</a:t>
                      </a:r>
                      <a:r>
                        <a:rPr lang="en" sz="1100"/>
                        <a:t> - Listening communicating theory</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3 - 6 - 20</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63300">
                <a:tc>
                  <a:txBody>
                    <a:bodyPr/>
                    <a:lstStyle/>
                    <a:p>
                      <a:pPr marL="0" lvl="0" indent="0" algn="ctr">
                        <a:spcBef>
                          <a:spcPts val="0"/>
                        </a:spcBef>
                        <a:spcAft>
                          <a:spcPts val="0"/>
                        </a:spcAft>
                        <a:buNone/>
                      </a:pPr>
                      <a:r>
                        <a:rPr lang="en" sz="1100"/>
                        <a:t>Xilloc</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Increasing dimensionality</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4</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363300">
                <a:tc>
                  <a:txBody>
                    <a:bodyPr/>
                    <a:lstStyle/>
                    <a:p>
                      <a:pPr marL="0" lvl="0" indent="0" algn="ctr">
                        <a:spcBef>
                          <a:spcPts val="0"/>
                        </a:spcBef>
                        <a:spcAft>
                          <a:spcPts val="0"/>
                        </a:spcAft>
                        <a:buNone/>
                      </a:pPr>
                      <a:r>
                        <a:rPr lang="en" sz="1100"/>
                        <a:t>Inthellia Theurapetics</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Increasing Asymmetry</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5</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363300">
                <a:tc>
                  <a:txBody>
                    <a:bodyPr/>
                    <a:lstStyle/>
                    <a:p>
                      <a:pPr marL="0" lvl="0" indent="0" algn="ctr">
                        <a:spcBef>
                          <a:spcPts val="0"/>
                        </a:spcBef>
                        <a:spcAft>
                          <a:spcPts val="0"/>
                        </a:spcAft>
                        <a:buNone/>
                      </a:pPr>
                      <a:r>
                        <a:rPr lang="en" sz="1100"/>
                        <a:t>Isabel</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Trimming / Reducing Complexity - Mono-Bi-Poly (Similar)</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7 - 15</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336850">
                <a:tc>
                  <a:txBody>
                    <a:bodyPr/>
                    <a:lstStyle/>
                    <a:p>
                      <a:pPr marL="0" lvl="0" indent="0" algn="ctr">
                        <a:spcBef>
                          <a:spcPts val="0"/>
                        </a:spcBef>
                        <a:spcAft>
                          <a:spcPts val="0"/>
                        </a:spcAft>
                        <a:buNone/>
                      </a:pPr>
                      <a:r>
                        <a:rPr lang="en" sz="1100"/>
                        <a:t>Live Health Online</a:t>
                      </a:r>
                      <a:endParaRPr sz="110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100"/>
                        <a:t>Customer Expectation evolve - Action coordination - Degrees of Freedom</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n" sz="1100"/>
                        <a:t>9 - 13 - 18</a:t>
                      </a:r>
                      <a:endParaRPr sz="1100"/>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336850">
                <a:tc>
                  <a:txBody>
                    <a:bodyPr/>
                    <a:lstStyle/>
                    <a:p>
                      <a:pPr marL="0" lvl="0" indent="0" algn="ctr">
                        <a:spcBef>
                          <a:spcPts val="0"/>
                        </a:spcBef>
                        <a:spcAft>
                          <a:spcPts val="0"/>
                        </a:spcAft>
                        <a:buNone/>
                      </a:pPr>
                      <a:r>
                        <a:rPr lang="en" sz="1100"/>
                        <a:t>Cerebro</a:t>
                      </a:r>
                      <a:endParaRPr sz="1100"/>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Rhythm coordination theory - Design point</a:t>
                      </a:r>
                      <a:endParaRPr sz="1100"/>
                    </a:p>
                  </a:txBody>
                  <a:tcPr marL="91425" marR="91425" marT="91425" marB="91425" anchor="ct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a:spcBef>
                          <a:spcPts val="0"/>
                        </a:spcBef>
                        <a:spcAft>
                          <a:spcPts val="0"/>
                        </a:spcAft>
                        <a:buNone/>
                      </a:pPr>
                      <a:r>
                        <a:rPr lang="en" sz="1100"/>
                        <a:t>10 - 17</a:t>
                      </a:r>
                      <a:endParaRPr sz="1100"/>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38625">
                <a:tc>
                  <a:txBody>
                    <a:bodyPr/>
                    <a:lstStyle/>
                    <a:p>
                      <a:pPr marL="0" lvl="0" indent="0" algn="ctr" rtl="0">
                        <a:spcBef>
                          <a:spcPts val="0"/>
                        </a:spcBef>
                        <a:spcAft>
                          <a:spcPts val="0"/>
                        </a:spcAft>
                        <a:buNone/>
                      </a:pPr>
                      <a:r>
                        <a:rPr lang="en" sz="1100"/>
                        <a:t>Apple Watch</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Segmentation - Mono-Bi-Poly (Various) - Nesting Up</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11 - 14 - 19</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38625">
                <a:tc>
                  <a:txBody>
                    <a:bodyPr/>
                    <a:lstStyle/>
                    <a:p>
                      <a:pPr marL="0" lvl="0" indent="0" algn="ctr" rtl="0">
                        <a:spcBef>
                          <a:spcPts val="0"/>
                        </a:spcBef>
                        <a:spcAft>
                          <a:spcPts val="0"/>
                        </a:spcAft>
                        <a:buNone/>
                      </a:pPr>
                      <a:r>
                        <a:rPr lang="en" sz="1100"/>
                        <a:t>EnChroma</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t>Increasing use of senses</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dirty="0"/>
                        <a:t>12</a:t>
                      </a:r>
                      <a:endParaRPr sz="1100"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Patients like me: Medical Platform</a:t>
            </a:r>
            <a:endParaRPr/>
          </a:p>
        </p:txBody>
      </p:sp>
      <p:pic>
        <p:nvPicPr>
          <p:cNvPr id="75" name="Shape 75"/>
          <p:cNvPicPr preferRelativeResize="0"/>
          <p:nvPr/>
        </p:nvPicPr>
        <p:blipFill>
          <a:blip r:embed="rId3">
            <a:alphaModFix/>
          </a:blip>
          <a:stretch>
            <a:fillRect/>
          </a:stretch>
        </p:blipFill>
        <p:spPr>
          <a:xfrm>
            <a:off x="6665312" y="0"/>
            <a:ext cx="2478688" cy="976500"/>
          </a:xfrm>
          <a:prstGeom prst="rect">
            <a:avLst/>
          </a:prstGeom>
          <a:noFill/>
          <a:ln>
            <a:noFill/>
          </a:ln>
        </p:spPr>
      </p:pic>
      <p:pic>
        <p:nvPicPr>
          <p:cNvPr id="76" name="Shape 76"/>
          <p:cNvPicPr preferRelativeResize="0"/>
          <p:nvPr/>
        </p:nvPicPr>
        <p:blipFill>
          <a:blip r:embed="rId4">
            <a:alphaModFix/>
          </a:blip>
          <a:stretch>
            <a:fillRect/>
          </a:stretch>
        </p:blipFill>
        <p:spPr>
          <a:xfrm>
            <a:off x="1673425" y="1198361"/>
            <a:ext cx="5797151" cy="2185200"/>
          </a:xfrm>
          <a:prstGeom prst="rect">
            <a:avLst/>
          </a:prstGeom>
          <a:noFill/>
          <a:ln>
            <a:noFill/>
          </a:ln>
        </p:spPr>
      </p:pic>
      <p:sp>
        <p:nvSpPr>
          <p:cNvPr id="77" name="Shape 77"/>
          <p:cNvSpPr txBox="1"/>
          <p:nvPr/>
        </p:nvSpPr>
        <p:spPr>
          <a:xfrm>
            <a:off x="2027700" y="4159400"/>
            <a:ext cx="5088600" cy="9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1: Boundary breakdown</a:t>
            </a:r>
            <a:endParaRPr sz="1600" b="1"/>
          </a:p>
          <a:p>
            <a:pPr marL="0" lvl="0" indent="0" algn="ctr">
              <a:spcBef>
                <a:spcPts val="0"/>
              </a:spcBef>
              <a:spcAft>
                <a:spcPts val="0"/>
              </a:spcAft>
              <a:buNone/>
            </a:pPr>
            <a:r>
              <a:rPr lang="en" sz="1600" b="1"/>
              <a:t>Trend # 6 : Increasing transparency</a:t>
            </a:r>
            <a:endParaRPr sz="1600" b="1"/>
          </a:p>
          <a:p>
            <a:pPr marL="0" lvl="0" indent="0" algn="ctr">
              <a:spcBef>
                <a:spcPts val="0"/>
              </a:spcBef>
              <a:spcAft>
                <a:spcPts val="0"/>
              </a:spcAft>
              <a:buNone/>
            </a:pPr>
            <a:r>
              <a:rPr lang="en" sz="1600" b="1"/>
              <a:t>Trend # 20: Listening Communication theory</a:t>
            </a:r>
            <a:r>
              <a:rPr lang="en" sz="1600"/>
              <a:t> </a:t>
            </a:r>
            <a:endParaRPr sz="1600"/>
          </a:p>
        </p:txBody>
      </p:sp>
      <p:sp>
        <p:nvSpPr>
          <p:cNvPr id="78" name="Shape 78"/>
          <p:cNvSpPr txBox="1"/>
          <p:nvPr/>
        </p:nvSpPr>
        <p:spPr>
          <a:xfrm>
            <a:off x="0" y="3605425"/>
            <a:ext cx="9144000" cy="6183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rPr>
              <a:t>A digital health learning system that uses the most advanced technologies to help you better understand wellness, aging, and disease from patients with the same health complications</a:t>
            </a:r>
            <a:endParaRPr i="1">
              <a:solidFill>
                <a:srgbClr val="42424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2027700" y="4388000"/>
            <a:ext cx="5088600" cy="9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2: Customer buying hierarchy</a:t>
            </a:r>
            <a:endParaRPr sz="1600" b="1"/>
          </a:p>
          <a:p>
            <a:pPr marL="0" lvl="0" indent="0" algn="ctr" rtl="0">
              <a:spcBef>
                <a:spcPts val="0"/>
              </a:spcBef>
              <a:spcAft>
                <a:spcPts val="0"/>
              </a:spcAft>
              <a:buNone/>
            </a:pPr>
            <a:r>
              <a:rPr lang="en" sz="1600" b="1"/>
              <a:t>Trend # 8: Decrease human involvement</a:t>
            </a:r>
            <a:endParaRPr sz="1600" b="1"/>
          </a:p>
          <a:p>
            <a:pPr marL="0" lvl="0" indent="0" algn="ctr" rtl="0">
              <a:spcBef>
                <a:spcPts val="0"/>
              </a:spcBef>
              <a:spcAft>
                <a:spcPts val="0"/>
              </a:spcAft>
              <a:buNone/>
            </a:pPr>
            <a:r>
              <a:rPr lang="en" sz="1600" b="1"/>
              <a:t> </a:t>
            </a:r>
            <a:endParaRPr sz="1600"/>
          </a:p>
        </p:txBody>
      </p:sp>
      <p:pic>
        <p:nvPicPr>
          <p:cNvPr id="84" name="Shape 84"/>
          <p:cNvPicPr preferRelativeResize="0"/>
          <p:nvPr/>
        </p:nvPicPr>
        <p:blipFill>
          <a:blip r:embed="rId3">
            <a:alphaModFix/>
          </a:blip>
          <a:stretch>
            <a:fillRect/>
          </a:stretch>
        </p:blipFill>
        <p:spPr>
          <a:xfrm>
            <a:off x="4156912" y="1606893"/>
            <a:ext cx="4730589" cy="2823957"/>
          </a:xfrm>
          <a:prstGeom prst="rect">
            <a:avLst/>
          </a:prstGeom>
          <a:noFill/>
          <a:ln>
            <a:noFill/>
          </a:ln>
        </p:spPr>
      </p:pic>
      <p:pic>
        <p:nvPicPr>
          <p:cNvPr id="85" name="Shape 85"/>
          <p:cNvPicPr preferRelativeResize="0"/>
          <p:nvPr/>
        </p:nvPicPr>
        <p:blipFill rotWithShape="1">
          <a:blip r:embed="rId3">
            <a:alphaModFix/>
          </a:blip>
          <a:srcRect t="28381" r="46802" b="45556"/>
          <a:stretch/>
        </p:blipFill>
        <p:spPr>
          <a:xfrm>
            <a:off x="6724700" y="-110775"/>
            <a:ext cx="2516525" cy="735950"/>
          </a:xfrm>
          <a:prstGeom prst="rect">
            <a:avLst/>
          </a:prstGeom>
          <a:noFill/>
          <a:ln>
            <a:noFill/>
          </a:ln>
        </p:spPr>
      </p:pic>
      <p:pic>
        <p:nvPicPr>
          <p:cNvPr id="86" name="Shape 86"/>
          <p:cNvPicPr preferRelativeResize="0"/>
          <p:nvPr/>
        </p:nvPicPr>
        <p:blipFill>
          <a:blip r:embed="rId4">
            <a:alphaModFix/>
          </a:blip>
          <a:stretch>
            <a:fillRect/>
          </a:stretch>
        </p:blipFill>
        <p:spPr>
          <a:xfrm>
            <a:off x="311701" y="1355630"/>
            <a:ext cx="2996871" cy="2823957"/>
          </a:xfrm>
          <a:prstGeom prst="rect">
            <a:avLst/>
          </a:prstGeom>
          <a:noFill/>
          <a:ln>
            <a:noFill/>
          </a:ln>
        </p:spPr>
      </p:pic>
      <p:sp>
        <p:nvSpPr>
          <p:cNvPr id="87" name="Shape 8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Medtronic: Artificial Pancreas Device System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a:t>Pfizer/IBM - Internet of Things</a:t>
            </a:r>
            <a:endParaRPr/>
          </a:p>
        </p:txBody>
      </p:sp>
      <p:sp>
        <p:nvSpPr>
          <p:cNvPr id="93" name="Shape 93"/>
          <p:cNvSpPr txBox="1"/>
          <p:nvPr/>
        </p:nvSpPr>
        <p:spPr>
          <a:xfrm>
            <a:off x="0" y="3326550"/>
            <a:ext cx="9144000" cy="720900"/>
          </a:xfrm>
          <a:prstGeom prst="rect">
            <a:avLst/>
          </a:prstGeom>
          <a:solidFill>
            <a:srgbClr val="9FC5E8"/>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latin typeface="Nunito"/>
                <a:ea typeface="Nunito"/>
                <a:cs typeface="Nunito"/>
                <a:sym typeface="Nunito"/>
              </a:rPr>
              <a:t>The internet of things (IoT) is now connecting many health devices as sensors with patients and doctors to track in real-time the evolution of diseases.</a:t>
            </a:r>
            <a:endParaRPr sz="1800">
              <a:latin typeface="Nunito"/>
              <a:ea typeface="Nunito"/>
              <a:cs typeface="Nunito"/>
              <a:sym typeface="Nunito"/>
            </a:endParaRPr>
          </a:p>
        </p:txBody>
      </p:sp>
      <p:pic>
        <p:nvPicPr>
          <p:cNvPr id="94" name="Shape 94"/>
          <p:cNvPicPr preferRelativeResize="0"/>
          <p:nvPr/>
        </p:nvPicPr>
        <p:blipFill>
          <a:blip r:embed="rId3">
            <a:alphaModFix/>
          </a:blip>
          <a:stretch>
            <a:fillRect/>
          </a:stretch>
        </p:blipFill>
        <p:spPr>
          <a:xfrm>
            <a:off x="254875" y="1473486"/>
            <a:ext cx="2224400" cy="1439193"/>
          </a:xfrm>
          <a:prstGeom prst="rect">
            <a:avLst/>
          </a:prstGeom>
          <a:noFill/>
          <a:ln>
            <a:noFill/>
          </a:ln>
        </p:spPr>
      </p:pic>
      <p:pic>
        <p:nvPicPr>
          <p:cNvPr id="95" name="Shape 95"/>
          <p:cNvPicPr preferRelativeResize="0"/>
          <p:nvPr/>
        </p:nvPicPr>
        <p:blipFill>
          <a:blip r:embed="rId4">
            <a:alphaModFix/>
          </a:blip>
          <a:stretch>
            <a:fillRect/>
          </a:stretch>
        </p:blipFill>
        <p:spPr>
          <a:xfrm>
            <a:off x="6434900" y="1679678"/>
            <a:ext cx="2566975" cy="1026790"/>
          </a:xfrm>
          <a:prstGeom prst="rect">
            <a:avLst/>
          </a:prstGeom>
          <a:noFill/>
          <a:ln>
            <a:noFill/>
          </a:ln>
        </p:spPr>
      </p:pic>
      <p:pic>
        <p:nvPicPr>
          <p:cNvPr id="96" name="Shape 96"/>
          <p:cNvPicPr preferRelativeResize="0"/>
          <p:nvPr/>
        </p:nvPicPr>
        <p:blipFill>
          <a:blip r:embed="rId5">
            <a:alphaModFix/>
          </a:blip>
          <a:stretch>
            <a:fillRect/>
          </a:stretch>
        </p:blipFill>
        <p:spPr>
          <a:xfrm>
            <a:off x="2839499" y="1133327"/>
            <a:ext cx="3312600" cy="2091076"/>
          </a:xfrm>
          <a:prstGeom prst="rect">
            <a:avLst/>
          </a:prstGeom>
          <a:noFill/>
          <a:ln>
            <a:noFill/>
          </a:ln>
        </p:spPr>
      </p:pic>
      <p:sp>
        <p:nvSpPr>
          <p:cNvPr id="97" name="Shape 97"/>
          <p:cNvSpPr txBox="1"/>
          <p:nvPr/>
        </p:nvSpPr>
        <p:spPr>
          <a:xfrm>
            <a:off x="2056650" y="4100825"/>
            <a:ext cx="5030700" cy="90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3: Dynamization</a:t>
            </a:r>
            <a:endParaRPr sz="1600" b="1"/>
          </a:p>
          <a:p>
            <a:pPr marL="0" lvl="0" indent="0" algn="ctr" rtl="0">
              <a:spcBef>
                <a:spcPts val="0"/>
              </a:spcBef>
              <a:spcAft>
                <a:spcPts val="0"/>
              </a:spcAft>
              <a:buNone/>
            </a:pPr>
            <a:r>
              <a:rPr lang="en" sz="1600" b="1"/>
              <a:t>Trend # 6: Increasing transparency</a:t>
            </a:r>
            <a:endParaRPr sz="1600" b="1"/>
          </a:p>
          <a:p>
            <a:pPr marL="0" lvl="0" indent="0" algn="ctr" rtl="0">
              <a:lnSpc>
                <a:spcPct val="115000"/>
              </a:lnSpc>
              <a:spcBef>
                <a:spcPts val="0"/>
              </a:spcBef>
              <a:spcAft>
                <a:spcPts val="0"/>
              </a:spcAft>
              <a:buClr>
                <a:schemeClr val="dk1"/>
              </a:buClr>
              <a:buSzPts val="1100"/>
              <a:buFont typeface="Arial"/>
              <a:buNone/>
            </a:pPr>
            <a:r>
              <a:rPr lang="en" sz="1600" b="1"/>
              <a:t>Trend #20: Listening communication theory</a:t>
            </a:r>
            <a:endParaRPr sz="1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Xilloc: 3D printing of bones</a:t>
            </a:r>
            <a:endParaRPr/>
          </a:p>
        </p:txBody>
      </p:sp>
      <p:pic>
        <p:nvPicPr>
          <p:cNvPr id="103" name="Shape 103" descr="3D printed CT-Bone implant for mandible augmentation"/>
          <p:cNvPicPr preferRelativeResize="0"/>
          <p:nvPr/>
        </p:nvPicPr>
        <p:blipFill>
          <a:blip r:embed="rId3">
            <a:alphaModFix/>
          </a:blip>
          <a:stretch>
            <a:fillRect/>
          </a:stretch>
        </p:blipFill>
        <p:spPr>
          <a:xfrm>
            <a:off x="5767679" y="1520100"/>
            <a:ext cx="1986896" cy="2474925"/>
          </a:xfrm>
          <a:prstGeom prst="rect">
            <a:avLst/>
          </a:prstGeom>
          <a:noFill/>
          <a:ln>
            <a:noFill/>
          </a:ln>
        </p:spPr>
      </p:pic>
      <p:pic>
        <p:nvPicPr>
          <p:cNvPr id="104" name="Shape 104" descr="3D printed CT-Bone implant for zygoma augmentation"/>
          <p:cNvPicPr preferRelativeResize="0"/>
          <p:nvPr/>
        </p:nvPicPr>
        <p:blipFill>
          <a:blip r:embed="rId4">
            <a:alphaModFix/>
          </a:blip>
          <a:stretch>
            <a:fillRect/>
          </a:stretch>
        </p:blipFill>
        <p:spPr>
          <a:xfrm>
            <a:off x="697205" y="1601529"/>
            <a:ext cx="3365900" cy="2474925"/>
          </a:xfrm>
          <a:prstGeom prst="rect">
            <a:avLst/>
          </a:prstGeom>
          <a:noFill/>
          <a:ln>
            <a:noFill/>
          </a:ln>
        </p:spPr>
      </p:pic>
      <p:sp>
        <p:nvSpPr>
          <p:cNvPr id="105" name="Shape 105"/>
          <p:cNvSpPr txBox="1"/>
          <p:nvPr/>
        </p:nvSpPr>
        <p:spPr>
          <a:xfrm>
            <a:off x="2536450" y="4530750"/>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4: Increasing Dimensionality </a:t>
            </a:r>
            <a:endParaRPr sz="1600" b="1"/>
          </a:p>
        </p:txBody>
      </p:sp>
      <p:pic>
        <p:nvPicPr>
          <p:cNvPr id="106" name="Shape 106"/>
          <p:cNvPicPr preferRelativeResize="0"/>
          <p:nvPr/>
        </p:nvPicPr>
        <p:blipFill>
          <a:blip r:embed="rId5">
            <a:alphaModFix/>
          </a:blip>
          <a:stretch>
            <a:fillRect/>
          </a:stretch>
        </p:blipFill>
        <p:spPr>
          <a:xfrm>
            <a:off x="6811397" y="153075"/>
            <a:ext cx="2332603" cy="831300"/>
          </a:xfrm>
          <a:prstGeom prst="rect">
            <a:avLst/>
          </a:prstGeom>
          <a:noFill/>
          <a:ln>
            <a:noFill/>
          </a:ln>
        </p:spPr>
      </p:pic>
      <p:sp>
        <p:nvSpPr>
          <p:cNvPr id="107" name="Shape 107"/>
          <p:cNvSpPr txBox="1"/>
          <p:nvPr/>
        </p:nvSpPr>
        <p:spPr>
          <a:xfrm>
            <a:off x="484000" y="4076450"/>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3D printed CT-Bone implant for mandible augmentation </a:t>
            </a:r>
            <a:endParaRPr sz="1200"/>
          </a:p>
        </p:txBody>
      </p:sp>
      <p:sp>
        <p:nvSpPr>
          <p:cNvPr id="108" name="Shape 108"/>
          <p:cNvSpPr txBox="1"/>
          <p:nvPr/>
        </p:nvSpPr>
        <p:spPr>
          <a:xfrm>
            <a:off x="5124750" y="4002450"/>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3D printed CT-Bone implant for zygoma augmentation</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3D printing examples</a:t>
            </a:r>
            <a:endParaRPr/>
          </a:p>
        </p:txBody>
      </p:sp>
      <p:sp>
        <p:nvSpPr>
          <p:cNvPr id="114" name="Shape 114"/>
          <p:cNvSpPr txBox="1">
            <a:spLocks noGrp="1"/>
          </p:cNvSpPr>
          <p:nvPr>
            <p:ph type="body" idx="1"/>
          </p:nvPr>
        </p:nvSpPr>
        <p:spPr>
          <a:xfrm>
            <a:off x="364875" y="4530750"/>
            <a:ext cx="2180400" cy="39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Printed drugs</a:t>
            </a:r>
            <a:endParaRPr sz="1400"/>
          </a:p>
        </p:txBody>
      </p:sp>
      <p:pic>
        <p:nvPicPr>
          <p:cNvPr id="115" name="Shape 115" descr="3D printed drug"/>
          <p:cNvPicPr preferRelativeResize="0"/>
          <p:nvPr/>
        </p:nvPicPr>
        <p:blipFill>
          <a:blip r:embed="rId3">
            <a:alphaModFix/>
          </a:blip>
          <a:stretch>
            <a:fillRect/>
          </a:stretch>
        </p:blipFill>
        <p:spPr>
          <a:xfrm>
            <a:off x="373700" y="3076058"/>
            <a:ext cx="2162741" cy="1379525"/>
          </a:xfrm>
          <a:prstGeom prst="rect">
            <a:avLst/>
          </a:prstGeom>
          <a:noFill/>
          <a:ln>
            <a:noFill/>
          </a:ln>
        </p:spPr>
      </p:pic>
      <p:pic>
        <p:nvPicPr>
          <p:cNvPr id="116" name="Shape 116" descr="Organovo 3D printed liver"/>
          <p:cNvPicPr preferRelativeResize="0"/>
          <p:nvPr/>
        </p:nvPicPr>
        <p:blipFill>
          <a:blip r:embed="rId4">
            <a:alphaModFix/>
          </a:blip>
          <a:stretch>
            <a:fillRect/>
          </a:stretch>
        </p:blipFill>
        <p:spPr>
          <a:xfrm>
            <a:off x="5380963" y="2613954"/>
            <a:ext cx="2891132" cy="1628037"/>
          </a:xfrm>
          <a:prstGeom prst="rect">
            <a:avLst/>
          </a:prstGeom>
          <a:noFill/>
          <a:ln>
            <a:noFill/>
          </a:ln>
        </p:spPr>
      </p:pic>
      <p:sp>
        <p:nvSpPr>
          <p:cNvPr id="117" name="Shape 117"/>
          <p:cNvSpPr txBox="1">
            <a:spLocks noGrp="1"/>
          </p:cNvSpPr>
          <p:nvPr>
            <p:ph type="body" idx="1"/>
          </p:nvPr>
        </p:nvSpPr>
        <p:spPr>
          <a:xfrm>
            <a:off x="5736313" y="4242000"/>
            <a:ext cx="2180400" cy="436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Synthetic Organs</a:t>
            </a:r>
            <a:endParaRPr sz="1400"/>
          </a:p>
        </p:txBody>
      </p:sp>
      <p:pic>
        <p:nvPicPr>
          <p:cNvPr id="118" name="Shape 118" descr="3D Printing Ear"/>
          <p:cNvPicPr preferRelativeResize="0"/>
          <p:nvPr/>
        </p:nvPicPr>
        <p:blipFill>
          <a:blip r:embed="rId5">
            <a:alphaModFix/>
          </a:blip>
          <a:stretch>
            <a:fillRect/>
          </a:stretch>
        </p:blipFill>
        <p:spPr>
          <a:xfrm>
            <a:off x="5601651" y="519000"/>
            <a:ext cx="2449752" cy="1379525"/>
          </a:xfrm>
          <a:prstGeom prst="rect">
            <a:avLst/>
          </a:prstGeom>
          <a:noFill/>
          <a:ln>
            <a:noFill/>
          </a:ln>
        </p:spPr>
      </p:pic>
      <p:sp>
        <p:nvSpPr>
          <p:cNvPr id="119" name="Shape 119"/>
          <p:cNvSpPr txBox="1">
            <a:spLocks noGrp="1"/>
          </p:cNvSpPr>
          <p:nvPr>
            <p:ph type="body" idx="1"/>
          </p:nvPr>
        </p:nvSpPr>
        <p:spPr>
          <a:xfrm>
            <a:off x="5466000" y="1928600"/>
            <a:ext cx="2585400" cy="396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400"/>
              <a:t>Replicate Human ears</a:t>
            </a:r>
            <a:endParaRPr sz="1400"/>
          </a:p>
        </p:txBody>
      </p:sp>
      <p:pic>
        <p:nvPicPr>
          <p:cNvPr id="120" name="Shape 120" descr="3D printing biomaterials"/>
          <p:cNvPicPr preferRelativeResize="0"/>
          <p:nvPr/>
        </p:nvPicPr>
        <p:blipFill>
          <a:blip r:embed="rId6">
            <a:alphaModFix/>
          </a:blip>
          <a:stretch>
            <a:fillRect/>
          </a:stretch>
        </p:blipFill>
        <p:spPr>
          <a:xfrm>
            <a:off x="311700" y="1277988"/>
            <a:ext cx="2585424" cy="1224000"/>
          </a:xfrm>
          <a:prstGeom prst="rect">
            <a:avLst/>
          </a:prstGeom>
          <a:noFill/>
          <a:ln>
            <a:noFill/>
          </a:ln>
        </p:spPr>
      </p:pic>
      <p:sp>
        <p:nvSpPr>
          <p:cNvPr id="121" name="Shape 121"/>
          <p:cNvSpPr txBox="1">
            <a:spLocks noGrp="1"/>
          </p:cNvSpPr>
          <p:nvPr>
            <p:ph type="body" idx="1"/>
          </p:nvPr>
        </p:nvSpPr>
        <p:spPr>
          <a:xfrm>
            <a:off x="311700" y="2502000"/>
            <a:ext cx="2585400" cy="39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Blood vessels</a:t>
            </a:r>
            <a:endParaRPr sz="1400"/>
          </a:p>
        </p:txBody>
      </p:sp>
      <p:sp>
        <p:nvSpPr>
          <p:cNvPr id="122" name="Shape 122"/>
          <p:cNvSpPr txBox="1"/>
          <p:nvPr/>
        </p:nvSpPr>
        <p:spPr>
          <a:xfrm>
            <a:off x="2536450" y="4530750"/>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4: Increasing Dimensionality</a:t>
            </a:r>
            <a:endParaRPr sz="1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Intellia Therapeutics: Genome editing</a:t>
            </a:r>
            <a:endParaRPr/>
          </a:p>
        </p:txBody>
      </p:sp>
      <p:sp>
        <p:nvSpPr>
          <p:cNvPr id="128" name="Shape 128"/>
          <p:cNvSpPr txBox="1"/>
          <p:nvPr/>
        </p:nvSpPr>
        <p:spPr>
          <a:xfrm>
            <a:off x="2536450" y="4528525"/>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5: Increasing asymmetry</a:t>
            </a:r>
            <a:endParaRPr sz="1600" b="1"/>
          </a:p>
        </p:txBody>
      </p:sp>
      <p:sp>
        <p:nvSpPr>
          <p:cNvPr id="129" name="Shape 129"/>
          <p:cNvSpPr txBox="1"/>
          <p:nvPr/>
        </p:nvSpPr>
        <p:spPr>
          <a:xfrm>
            <a:off x="484000" y="4076450"/>
            <a:ext cx="37923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pic>
        <p:nvPicPr>
          <p:cNvPr id="130" name="Shape 130"/>
          <p:cNvPicPr preferRelativeResize="0"/>
          <p:nvPr/>
        </p:nvPicPr>
        <p:blipFill>
          <a:blip r:embed="rId3">
            <a:alphaModFix/>
          </a:blip>
          <a:stretch>
            <a:fillRect/>
          </a:stretch>
        </p:blipFill>
        <p:spPr>
          <a:xfrm>
            <a:off x="7100025" y="80554"/>
            <a:ext cx="1986901" cy="994872"/>
          </a:xfrm>
          <a:prstGeom prst="rect">
            <a:avLst/>
          </a:prstGeom>
          <a:noFill/>
          <a:ln>
            <a:noFill/>
          </a:ln>
        </p:spPr>
      </p:pic>
      <p:pic>
        <p:nvPicPr>
          <p:cNvPr id="131" name="Shape 131"/>
          <p:cNvPicPr preferRelativeResize="0"/>
          <p:nvPr/>
        </p:nvPicPr>
        <p:blipFill>
          <a:blip r:embed="rId4">
            <a:alphaModFix/>
          </a:blip>
          <a:stretch>
            <a:fillRect/>
          </a:stretch>
        </p:blipFill>
        <p:spPr>
          <a:xfrm>
            <a:off x="1882175" y="1220338"/>
            <a:ext cx="5100850" cy="2550425"/>
          </a:xfrm>
          <a:prstGeom prst="rect">
            <a:avLst/>
          </a:prstGeom>
          <a:noFill/>
          <a:ln>
            <a:noFill/>
          </a:ln>
        </p:spPr>
      </p:pic>
      <p:sp>
        <p:nvSpPr>
          <p:cNvPr id="132" name="Shape 132"/>
          <p:cNvSpPr txBox="1"/>
          <p:nvPr/>
        </p:nvSpPr>
        <p:spPr>
          <a:xfrm>
            <a:off x="0" y="3910225"/>
            <a:ext cx="9144000" cy="618300"/>
          </a:xfrm>
          <a:prstGeom prst="rect">
            <a:avLst/>
          </a:prstGeom>
          <a:solidFill>
            <a:srgbClr val="9FC5E8"/>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chemeClr val="dk1"/>
                </a:solidFill>
              </a:rPr>
              <a:t>Developing potentially curative genome editing treatments that can positively transform the lives of people living with severe and life-threatening diseases.</a:t>
            </a:r>
            <a:endParaRPr>
              <a:highlight>
                <a:srgbClr val="FFFFFF"/>
              </a:highlight>
            </a:endParaRPr>
          </a:p>
          <a:p>
            <a:pPr marL="0" lvl="0" indent="0" rtl="0">
              <a:lnSpc>
                <a:spcPct val="115000"/>
              </a:lnSpc>
              <a:spcBef>
                <a:spcPts val="0"/>
              </a:spcBef>
              <a:spcAft>
                <a:spcPts val="0"/>
              </a:spcAft>
              <a:buClr>
                <a:schemeClr val="dk1"/>
              </a:buClr>
              <a:buSzPts val="1100"/>
              <a:buFont typeface="Arial"/>
              <a:buNone/>
            </a:pPr>
            <a:endParaRPr i="1">
              <a:solidFill>
                <a:srgbClr val="424242"/>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15925"/>
            <a:ext cx="8520600" cy="1305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Isabel: Disease Pattern Recognition Engine</a:t>
            </a:r>
            <a:endParaRPr/>
          </a:p>
          <a:p>
            <a:pPr marL="914400" lvl="0" indent="0" rtl="0">
              <a:spcBef>
                <a:spcPts val="0"/>
              </a:spcBef>
              <a:spcAft>
                <a:spcPts val="0"/>
              </a:spcAft>
              <a:buNone/>
            </a:pPr>
            <a:r>
              <a:rPr lang="en"/>
              <a:t>  Platform (DPREP)</a:t>
            </a:r>
            <a:endParaRPr/>
          </a:p>
        </p:txBody>
      </p:sp>
      <p:pic>
        <p:nvPicPr>
          <p:cNvPr id="138" name="Shape 138"/>
          <p:cNvPicPr preferRelativeResize="0"/>
          <p:nvPr/>
        </p:nvPicPr>
        <p:blipFill>
          <a:blip r:embed="rId3">
            <a:alphaModFix/>
          </a:blip>
          <a:stretch>
            <a:fillRect/>
          </a:stretch>
        </p:blipFill>
        <p:spPr>
          <a:xfrm>
            <a:off x="7608208" y="0"/>
            <a:ext cx="1535791" cy="831300"/>
          </a:xfrm>
          <a:prstGeom prst="rect">
            <a:avLst/>
          </a:prstGeom>
          <a:noFill/>
          <a:ln>
            <a:noFill/>
          </a:ln>
        </p:spPr>
      </p:pic>
      <p:sp>
        <p:nvSpPr>
          <p:cNvPr id="139" name="Shape 139"/>
          <p:cNvSpPr txBox="1"/>
          <p:nvPr/>
        </p:nvSpPr>
        <p:spPr>
          <a:xfrm>
            <a:off x="0" y="3910225"/>
            <a:ext cx="9144000" cy="618300"/>
          </a:xfrm>
          <a:prstGeom prst="rect">
            <a:avLst/>
          </a:prstGeom>
          <a:solidFill>
            <a:srgbClr val="9FC5E8"/>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rPr>
              <a:t>Use of medical database of diseases presented from the last two decades and link them with the clients to help them diagnoze their symptoms</a:t>
            </a:r>
            <a:endParaRPr i="1">
              <a:solidFill>
                <a:srgbClr val="424242"/>
              </a:solidFill>
              <a:highlight>
                <a:srgbClr val="FFFFFF"/>
              </a:highlight>
            </a:endParaRPr>
          </a:p>
        </p:txBody>
      </p:sp>
      <p:sp>
        <p:nvSpPr>
          <p:cNvPr id="140" name="Shape 140"/>
          <p:cNvSpPr txBox="1"/>
          <p:nvPr/>
        </p:nvSpPr>
        <p:spPr>
          <a:xfrm>
            <a:off x="2363400" y="4528525"/>
            <a:ext cx="4417200" cy="52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t>Trend # 7: Trimming / Reducing complexity</a:t>
            </a:r>
            <a:endParaRPr sz="1600" b="1"/>
          </a:p>
          <a:p>
            <a:pPr marL="0" lvl="0" indent="0" algn="ctr" rtl="0">
              <a:spcBef>
                <a:spcPts val="0"/>
              </a:spcBef>
              <a:spcAft>
                <a:spcPts val="0"/>
              </a:spcAft>
              <a:buNone/>
            </a:pPr>
            <a:r>
              <a:rPr lang="en" sz="1600" b="1"/>
              <a:t>Trend # 15: Mono-Bo-Poly (Similar)</a:t>
            </a:r>
            <a:endParaRPr sz="1600" b="1"/>
          </a:p>
        </p:txBody>
      </p:sp>
      <p:pic>
        <p:nvPicPr>
          <p:cNvPr id="141" name="Shape 141"/>
          <p:cNvPicPr preferRelativeResize="0"/>
          <p:nvPr/>
        </p:nvPicPr>
        <p:blipFill>
          <a:blip r:embed="rId4">
            <a:alphaModFix/>
          </a:blip>
          <a:stretch>
            <a:fillRect/>
          </a:stretch>
        </p:blipFill>
        <p:spPr>
          <a:xfrm>
            <a:off x="2859851" y="1595163"/>
            <a:ext cx="3424300" cy="2257975"/>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On-screen Show (16:9)</PresentationFormat>
  <Paragraphs>91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Economica</vt:lpstr>
      <vt:lpstr>Nunito</vt:lpstr>
      <vt:lpstr>Arial</vt:lpstr>
      <vt:lpstr>Open Sans</vt:lpstr>
      <vt:lpstr>Luxe</vt:lpstr>
      <vt:lpstr>Health trends in digital innovations</vt:lpstr>
      <vt:lpstr>Companies and their TRIZ</vt:lpstr>
      <vt:lpstr>Patients like me: Medical Platform</vt:lpstr>
      <vt:lpstr>Medtronic: Artificial Pancreas Device System</vt:lpstr>
      <vt:lpstr>Pfizer/IBM - Internet of Things</vt:lpstr>
      <vt:lpstr>Xilloc: 3D printing of bones</vt:lpstr>
      <vt:lpstr>3D printing examples</vt:lpstr>
      <vt:lpstr>Intellia Therapeutics: Genome editing</vt:lpstr>
      <vt:lpstr>Isabel: Disease Pattern Recognition Engine   Platform (DPREP)</vt:lpstr>
      <vt:lpstr>Live Health: Online video conference    with certified doctors</vt:lpstr>
      <vt:lpstr>Cerebro: AI Nurse staffing platform</vt:lpstr>
      <vt:lpstr>Apple Watch: Fitness and health tracker</vt:lpstr>
      <vt:lpstr>EnChroma: Glasses for the colorblind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2019-04-25T10:55:26Z</dcterms:modified>
</cp:coreProperties>
</file>