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7" r:id="rId1"/>
  </p:sldMasterIdLst>
  <p:notesMasterIdLst>
    <p:notesMasterId r:id="rId20"/>
  </p:notesMasterIdLst>
  <p:sldIdLst>
    <p:sldId id="256" r:id="rId2"/>
    <p:sldId id="257" r:id="rId3"/>
    <p:sldId id="261" r:id="rId4"/>
    <p:sldId id="267" r:id="rId5"/>
    <p:sldId id="265" r:id="rId6"/>
    <p:sldId id="266" r:id="rId7"/>
    <p:sldId id="268" r:id="rId8"/>
    <p:sldId id="258" r:id="rId9"/>
    <p:sldId id="264" r:id="rId10"/>
    <p:sldId id="262" r:id="rId11"/>
    <p:sldId id="276" r:id="rId12"/>
    <p:sldId id="273" r:id="rId13"/>
    <p:sldId id="259" r:id="rId14"/>
    <p:sldId id="272" r:id="rId15"/>
    <p:sldId id="274" r:id="rId16"/>
    <p:sldId id="275" r:id="rId17"/>
    <p:sldId id="263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65" autoAdjust="0"/>
  </p:normalViewPr>
  <p:slideViewPr>
    <p:cSldViewPr snapToGrid="0" snapToObjects="1">
      <p:cViewPr varScale="1">
        <p:scale>
          <a:sx n="60" d="100"/>
          <a:sy n="60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D346-8F90-8146-B140-4CA2DB86831F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71B8F-9B25-FE41-BDDE-EC8821AB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1B8F-9B25-FE41-BDDE-EC8821AB60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1B8F-9B25-FE41-BDDE-EC8821AB60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1B8F-9B25-FE41-BDDE-EC8821AB60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Click to edit Master text styles</a:t>
            </a:r>
          </a:p>
          <a:p>
            <a:pPr lvl="1" eaLnBrk="1" latinLnBrk="0" hangingPunct="1"/>
            <a:r>
              <a:rPr lang="nb-NO" smtClean="0"/>
              <a:t>Second level</a:t>
            </a:r>
          </a:p>
          <a:p>
            <a:pPr lvl="2" eaLnBrk="1" latinLnBrk="0" hangingPunct="1"/>
            <a:r>
              <a:rPr lang="nb-NO" smtClean="0"/>
              <a:t>Third level</a:t>
            </a:r>
          </a:p>
          <a:p>
            <a:pPr lvl="3" eaLnBrk="1" latinLnBrk="0" hangingPunct="1"/>
            <a:r>
              <a:rPr lang="nb-NO" smtClean="0"/>
              <a:t>Fourth level</a:t>
            </a:r>
          </a:p>
          <a:p>
            <a:pPr lvl="4" eaLnBrk="1" latinLnBrk="0" hangingPunct="1"/>
            <a:r>
              <a:rPr lang="nb-NO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4ECC06-58EE-3547-A9C1-59709DF0796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844B87-B4AE-6D42-9A09-1688548BCA6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b-NO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Click to edit Master text styles</a:t>
            </a:r>
          </a:p>
          <a:p>
            <a:pPr lvl="1" eaLnBrk="1" latinLnBrk="0" hangingPunct="1"/>
            <a:r>
              <a:rPr kumimoji="0" lang="nb-NO" smtClean="0"/>
              <a:t>Second level</a:t>
            </a:r>
          </a:p>
          <a:p>
            <a:pPr lvl="2" eaLnBrk="1" latinLnBrk="0" hangingPunct="1"/>
            <a:r>
              <a:rPr kumimoji="0" lang="nb-NO" smtClean="0"/>
              <a:t>Third level</a:t>
            </a:r>
          </a:p>
          <a:p>
            <a:pPr lvl="3" eaLnBrk="1" latinLnBrk="0" hangingPunct="1"/>
            <a:r>
              <a:rPr kumimoji="0" lang="nb-NO" smtClean="0"/>
              <a:t>Fourth level</a:t>
            </a:r>
          </a:p>
          <a:p>
            <a:pPr lvl="4" eaLnBrk="1" latinLnBrk="0" hangingPunct="1"/>
            <a:r>
              <a:rPr kumimoji="0" lang="nb-NO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85069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Ingrid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Svendsen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Simen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Kindem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Baskerville"/>
              </a:rPr>
              <a:t> &amp; Thea Tofthagen</a:t>
            </a:r>
            <a:endParaRPr lang="en-US" dirty="0">
              <a:solidFill>
                <a:schemeClr val="bg1">
                  <a:lumMod val="50000"/>
                </a:schemeClr>
              </a:solidFill>
              <a:cs typeface="Baskervill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44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askerville"/>
              </a:rPr>
              <a:t>Financial Services</a:t>
            </a:r>
            <a:br>
              <a:rPr lang="en-US" sz="6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askerville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askerville"/>
              </a:rPr>
              <a:t>Banking &amp; Stocks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7793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Bitcoin is the largest digital currency</a:t>
            </a:r>
          </a:p>
          <a:p>
            <a:r>
              <a:rPr lang="en-US" dirty="0"/>
              <a:t>Isn't it only for criminals?  </a:t>
            </a:r>
          </a:p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40" y="3178412"/>
            <a:ext cx="2499868" cy="24810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447" y="3285529"/>
            <a:ext cx="3811185" cy="22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Virgin Galactic </a:t>
            </a:r>
            <a:endParaRPr lang="en-US" dirty="0" smtClean="0"/>
          </a:p>
          <a:p>
            <a:pPr lvl="1"/>
            <a:r>
              <a:rPr lang="en-US" dirty="0"/>
              <a:t>Will fly tourists to space </a:t>
            </a:r>
          </a:p>
          <a:p>
            <a:pPr lvl="1"/>
            <a:r>
              <a:rPr lang="en-US" dirty="0"/>
              <a:t>Accept Bitcoin as payment  </a:t>
            </a:r>
            <a:endParaRPr lang="nb-NO" dirty="0" smtClean="0"/>
          </a:p>
          <a:p>
            <a:r>
              <a:rPr lang="nb-NO" dirty="0" smtClean="0"/>
              <a:t>Lamborghini</a:t>
            </a:r>
          </a:p>
          <a:p>
            <a:pPr lvl="1"/>
            <a:r>
              <a:rPr lang="en-US" dirty="0"/>
              <a:t>Accepts Bitcoin from February 2015 </a:t>
            </a:r>
          </a:p>
          <a:p>
            <a:pPr lvl="1"/>
            <a:r>
              <a:rPr lang="en-US" dirty="0"/>
              <a:t>First motor company </a:t>
            </a:r>
            <a:endParaRPr lang="nb-NO" dirty="0" smtClean="0"/>
          </a:p>
          <a:p>
            <a:r>
              <a:rPr lang="nb-NO" dirty="0" smtClean="0"/>
              <a:t>Mel B</a:t>
            </a:r>
          </a:p>
          <a:p>
            <a:pPr lvl="1"/>
            <a:r>
              <a:rPr lang="en-US" dirty="0"/>
              <a:t>Spice girl member ”Scary Spice” </a:t>
            </a:r>
          </a:p>
          <a:p>
            <a:pPr lvl="1"/>
            <a:r>
              <a:rPr lang="en-US" dirty="0"/>
              <a:t>Started accepting Bitcoin </a:t>
            </a:r>
          </a:p>
          <a:p>
            <a:pPr lvl="1"/>
            <a:r>
              <a:rPr lang="en-US" dirty="0"/>
              <a:t>First musician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4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95" y="1493199"/>
            <a:ext cx="2483611" cy="1416880"/>
          </a:xfrm>
          <a:prstGeom prst="rect">
            <a:avLst/>
          </a:prstGeom>
        </p:spPr>
      </p:pic>
      <p:pic>
        <p:nvPicPr>
          <p:cNvPr id="5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94" y="4446317"/>
            <a:ext cx="2483612" cy="1652731"/>
          </a:xfrm>
          <a:prstGeom prst="rect">
            <a:avLst/>
          </a:prstGeom>
        </p:spPr>
      </p:pic>
      <p:pic>
        <p:nvPicPr>
          <p:cNvPr id="6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195" y="3021936"/>
            <a:ext cx="2483612" cy="13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1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NASDAQ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NASDAQ opens for Bitcoin trading </a:t>
            </a:r>
          </a:p>
          <a:p>
            <a:r>
              <a:rPr lang="en-US" dirty="0"/>
              <a:t>People starting to understand the concept </a:t>
            </a:r>
          </a:p>
          <a:p>
            <a:r>
              <a:rPr lang="en-US" dirty="0"/>
              <a:t>Triggered to learn more </a:t>
            </a:r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52" y="3300476"/>
            <a:ext cx="4343400" cy="25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Peer-2-Peer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providers in different countries</a:t>
            </a:r>
          </a:p>
          <a:p>
            <a:r>
              <a:rPr lang="en-US" dirty="0" smtClean="0"/>
              <a:t>Transfer </a:t>
            </a:r>
            <a:r>
              <a:rPr lang="en-US" dirty="0"/>
              <a:t>and request </a:t>
            </a:r>
            <a:r>
              <a:rPr lang="en-US" dirty="0" smtClean="0"/>
              <a:t>money</a:t>
            </a:r>
          </a:p>
          <a:p>
            <a:r>
              <a:rPr lang="en-US" dirty="0" smtClean="0"/>
              <a:t>Easy </a:t>
            </a:r>
            <a:r>
              <a:rPr lang="en-US" dirty="0"/>
              <a:t>and fast payment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84305" y="3468310"/>
            <a:ext cx="2457207" cy="1096340"/>
            <a:chOff x="5783110" y="2742435"/>
            <a:chExt cx="2457207" cy="10963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977" y="2742435"/>
              <a:ext cx="1096340" cy="10963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110" y="2842864"/>
              <a:ext cx="995911" cy="9959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88" y="4758785"/>
            <a:ext cx="2869802" cy="9125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72" y="3549925"/>
            <a:ext cx="1688729" cy="9409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071" y="3633604"/>
            <a:ext cx="1244600" cy="189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653" y="4828616"/>
            <a:ext cx="1557565" cy="93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Large downsizing in the market departments </a:t>
            </a:r>
          </a:p>
          <a:p>
            <a:r>
              <a:rPr lang="en-US" dirty="0"/>
              <a:t>Computers simplifies</a:t>
            </a:r>
          </a:p>
          <a:p>
            <a:r>
              <a:rPr lang="en-US" dirty="0"/>
              <a:t>Maybe more to come? 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62" y="3437128"/>
            <a:ext cx="4203700" cy="24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4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Wolf of Wall-Tweet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$110 530 – $2 400 000 in one day </a:t>
            </a:r>
          </a:p>
          <a:p>
            <a:r>
              <a:rPr lang="en-US" dirty="0"/>
              <a:t>Scanning Trading-Tweets </a:t>
            </a:r>
          </a:p>
          <a:p>
            <a:r>
              <a:rPr lang="en-US" dirty="0"/>
              <a:t>New and powerful algorithm </a:t>
            </a:r>
          </a:p>
          <a:p>
            <a:endParaRPr lang="en-US" dirty="0"/>
          </a:p>
        </p:txBody>
      </p:sp>
      <p:pic>
        <p:nvPicPr>
          <p:cNvPr id="4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50" y="3715954"/>
            <a:ext cx="3505200" cy="197369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948" y="3517834"/>
            <a:ext cx="4566204" cy="25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did it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3 seconds to make a prediction </a:t>
            </a:r>
          </a:p>
          <a:p>
            <a:r>
              <a:rPr lang="en-US" dirty="0"/>
              <a:t>Faster then any human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737859"/>
            <a:ext cx="4431802" cy="3323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799" y="2700521"/>
            <a:ext cx="4141155" cy="27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6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Trend 2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Customer </a:t>
            </a:r>
            <a:r>
              <a:rPr lang="en-US" dirty="0" smtClean="0"/>
              <a:t>buying hierarchy </a:t>
            </a:r>
          </a:p>
          <a:p>
            <a:pPr lvl="1"/>
            <a:r>
              <a:rPr lang="en-US" dirty="0" smtClean="0"/>
              <a:t>Why do consumers accept?</a:t>
            </a:r>
          </a:p>
          <a:p>
            <a:pPr lvl="2"/>
            <a:r>
              <a:rPr lang="en-US" dirty="0" smtClean="0"/>
              <a:t>User friendly, social influence, useful</a:t>
            </a:r>
          </a:p>
          <a:p>
            <a:pPr lvl="2"/>
            <a:r>
              <a:rPr lang="en-US" dirty="0" smtClean="0"/>
              <a:t>Facilitating conditions</a:t>
            </a:r>
            <a:r>
              <a:rPr lang="en-US" dirty="0" smtClean="0">
                <a:sym typeface="Wingdings"/>
              </a:rPr>
              <a:t> can we always use it?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Trend 15 </a:t>
            </a:r>
            <a:r>
              <a:rPr lang="en-US" dirty="0" smtClean="0">
                <a:sym typeface="Wingdings"/>
              </a:rPr>
              <a:t> Mono-Bi-Poly (similar)</a:t>
            </a:r>
          </a:p>
          <a:p>
            <a:r>
              <a:rPr lang="en-US" dirty="0" smtClean="0">
                <a:sym typeface="Wingdings"/>
              </a:rPr>
              <a:t>Trend 18  Degrees of freedom</a:t>
            </a:r>
          </a:p>
          <a:p>
            <a:r>
              <a:rPr lang="en-US" dirty="0" smtClean="0">
                <a:sym typeface="Wingdings"/>
              </a:rPr>
              <a:t>Trend 19 Nesting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496312"/>
            <a:ext cx="8534400" cy="758952"/>
          </a:xfrm>
        </p:spPr>
        <p:txBody>
          <a:bodyPr>
            <a:noAutofit/>
          </a:bodyPr>
          <a:lstStyle/>
          <a:p>
            <a:r>
              <a:rPr lang="nb-NO" sz="6000" dirty="0" smtClean="0">
                <a:solidFill>
                  <a:schemeClr val="bg1"/>
                </a:solidFill>
              </a:rPr>
              <a:t>Any questions?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0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Contactless </a:t>
            </a:r>
            <a:r>
              <a:rPr lang="en-US" dirty="0" smtClean="0"/>
              <a:t>payment</a:t>
            </a:r>
          </a:p>
          <a:p>
            <a:r>
              <a:rPr lang="en-US" dirty="0"/>
              <a:t>Mobile Banking</a:t>
            </a:r>
            <a:r>
              <a:rPr lang="en-US" dirty="0" smtClean="0"/>
              <a:t> </a:t>
            </a:r>
          </a:p>
          <a:p>
            <a:r>
              <a:rPr lang="en-US" dirty="0"/>
              <a:t>Security Systems</a:t>
            </a:r>
            <a:endParaRPr lang="en-US" dirty="0" smtClean="0"/>
          </a:p>
          <a:p>
            <a:r>
              <a:rPr lang="en-US" dirty="0" smtClean="0"/>
              <a:t>Peer-2-Peer lending</a:t>
            </a:r>
          </a:p>
          <a:p>
            <a:r>
              <a:rPr lang="en-US" dirty="0" smtClean="0"/>
              <a:t>Bitcoin</a:t>
            </a:r>
          </a:p>
          <a:p>
            <a:r>
              <a:rPr lang="en-US" dirty="0"/>
              <a:t>Peer-2-Peer Payment</a:t>
            </a:r>
            <a:endParaRPr lang="en-US" dirty="0" smtClean="0"/>
          </a:p>
          <a:p>
            <a:r>
              <a:rPr lang="en-US" dirty="0" smtClean="0"/>
              <a:t>Stocks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42" y="49671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Contactless </a:t>
            </a:r>
            <a:r>
              <a:rPr lang="en-US" dirty="0" smtClean="0"/>
              <a:t>payment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5742" y="1551996"/>
            <a:ext cx="853040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Quick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Simple</a:t>
            </a:r>
          </a:p>
          <a:p>
            <a:pPr marL="0" indent="0">
              <a:buNone/>
            </a:pPr>
            <a:r>
              <a:rPr lang="en-US" dirty="0" smtClean="0"/>
              <a:t>   Safe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NFC or RFID</a:t>
            </a:r>
          </a:p>
          <a:p>
            <a:pPr lvl="1"/>
            <a:r>
              <a:rPr lang="en-US" dirty="0" smtClean="0"/>
              <a:t>Android Pay</a:t>
            </a:r>
          </a:p>
          <a:p>
            <a:pPr lvl="1"/>
            <a:r>
              <a:rPr lang="en-US" dirty="0" smtClean="0"/>
              <a:t>Apple Pay</a:t>
            </a:r>
          </a:p>
          <a:p>
            <a:pPr lvl="1"/>
            <a:r>
              <a:rPr lang="en-US" dirty="0" smtClean="0"/>
              <a:t>Credit/Debit cards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683" y="1801749"/>
            <a:ext cx="1484784" cy="148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05" y="3906907"/>
            <a:ext cx="1921174" cy="924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4" y="1551996"/>
            <a:ext cx="536449" cy="536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59574"/>
            <a:ext cx="719667" cy="719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34" y="2544141"/>
            <a:ext cx="536449" cy="536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683" y="15519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/>
              <a:t>most likely take over for the online </a:t>
            </a:r>
            <a:r>
              <a:rPr lang="en-US" dirty="0" smtClean="0"/>
              <a:t>bank</a:t>
            </a:r>
          </a:p>
          <a:p>
            <a:r>
              <a:rPr lang="en-US" dirty="0" smtClean="0"/>
              <a:t>Very </a:t>
            </a:r>
            <a:r>
              <a:rPr lang="en-US" dirty="0"/>
              <a:t>common → variation in </a:t>
            </a:r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deposit </a:t>
            </a:r>
            <a:r>
              <a:rPr lang="en-US" dirty="0" smtClean="0"/>
              <a:t>checks</a:t>
            </a:r>
          </a:p>
          <a:p>
            <a:pPr lvl="1"/>
            <a:r>
              <a:rPr lang="en-US" dirty="0" smtClean="0"/>
              <a:t>HSBC</a:t>
            </a:r>
            <a:r>
              <a:rPr lang="en-US" dirty="0"/>
              <a:t>, Santander, Bank of America, </a:t>
            </a:r>
            <a:r>
              <a:rPr lang="en-US" dirty="0" smtClean="0"/>
              <a:t>Axis</a:t>
            </a:r>
          </a:p>
          <a:p>
            <a:r>
              <a:rPr lang="en-US" dirty="0" smtClean="0"/>
              <a:t>Complex applications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Axis→ Lime</a:t>
            </a:r>
          </a:p>
        </p:txBody>
      </p:sp>
    </p:spTree>
    <p:extLst>
      <p:ext uri="{BB962C8B-B14F-4D97-AF65-F5344CB8AC3E}">
        <p14:creationId xmlns:p14="http://schemas.microsoft.com/office/powerpoint/2010/main" val="315751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 by Axis Bank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Axis Bank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Login to mobile </a:t>
            </a:r>
            <a:r>
              <a:rPr lang="en-US" dirty="0" smtClean="0"/>
              <a:t>banking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secure </a:t>
            </a:r>
            <a:r>
              <a:rPr lang="en-US" dirty="0" smtClean="0"/>
              <a:t>key</a:t>
            </a:r>
          </a:p>
          <a:p>
            <a:pPr lvl="2"/>
            <a:r>
              <a:rPr lang="nb-NO" dirty="0" smtClean="0"/>
              <a:t>HSBC, DNB, Santander</a:t>
            </a:r>
            <a:endParaRPr lang="en-US" dirty="0" smtClean="0"/>
          </a:p>
          <a:p>
            <a:pPr lvl="1"/>
            <a:r>
              <a:rPr lang="en-US" dirty="0" smtClean="0"/>
              <a:t>Fingerprint</a:t>
            </a:r>
          </a:p>
          <a:p>
            <a:pPr lvl="2"/>
            <a:r>
              <a:rPr lang="nb-NO" dirty="0" smtClean="0"/>
              <a:t>DNB, </a:t>
            </a:r>
            <a:r>
              <a:rPr lang="en-US" dirty="0" smtClean="0"/>
              <a:t>Royal </a:t>
            </a:r>
            <a:r>
              <a:rPr lang="en-US" dirty="0"/>
              <a:t>bank of </a:t>
            </a:r>
            <a:r>
              <a:rPr lang="en-US" dirty="0" smtClean="0"/>
              <a:t>Scotland, </a:t>
            </a:r>
            <a:r>
              <a:rPr lang="en-US" dirty="0"/>
              <a:t>Bank of America </a:t>
            </a:r>
            <a:endParaRPr lang="en-US" dirty="0" smtClean="0"/>
          </a:p>
          <a:p>
            <a:r>
              <a:rPr lang="en-US" dirty="0" smtClean="0"/>
              <a:t>Transfer money</a:t>
            </a:r>
          </a:p>
          <a:p>
            <a:pPr lvl="1"/>
            <a:r>
              <a:rPr lang="en-US" dirty="0" smtClean="0"/>
              <a:t>Voice recognition </a:t>
            </a:r>
            <a:r>
              <a:rPr lang="en-US" dirty="0" smtClean="0">
                <a:sym typeface="Wingdings" panose="05000000000000000000" pitchFamily="2" charset="2"/>
              </a:rPr>
              <a:t> Token payment</a:t>
            </a:r>
            <a:endParaRPr lang="en-US" dirty="0" smtClean="0"/>
          </a:p>
          <a:p>
            <a:pPr lvl="2"/>
            <a:r>
              <a:rPr lang="nb-NO" dirty="0" smtClean="0"/>
              <a:t>Axis Bank</a:t>
            </a:r>
            <a:endParaRPr lang="en-US" dirty="0" smtClean="0"/>
          </a:p>
          <a:p>
            <a:pPr lvl="1"/>
            <a:r>
              <a:rPr lang="en-US" dirty="0"/>
              <a:t>Fingerprint </a:t>
            </a:r>
            <a:endParaRPr lang="en-US" dirty="0" smtClean="0"/>
          </a:p>
          <a:p>
            <a:pPr lvl="2"/>
            <a:r>
              <a:rPr lang="nb-NO" dirty="0" smtClean="0"/>
              <a:t>Axis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Fingerprint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6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Peer-2-Peer Lending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Fast growing</a:t>
            </a:r>
          </a:p>
          <a:p>
            <a:r>
              <a:rPr lang="en-US" dirty="0" err="1" smtClean="0"/>
              <a:t>Zopa</a:t>
            </a:r>
            <a:r>
              <a:rPr lang="en-US" dirty="0" smtClean="0"/>
              <a:t>, Lending Club, Prosper, The Grey Market</a:t>
            </a:r>
          </a:p>
          <a:p>
            <a:r>
              <a:rPr lang="en-US" dirty="0" err="1" smtClean="0"/>
              <a:t>Zopa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Safeguard trust</a:t>
            </a:r>
          </a:p>
        </p:txBody>
      </p:sp>
      <p:pic>
        <p:nvPicPr>
          <p:cNvPr id="1030" name="Picture 6" descr="http://d2u32rzy9n32nt.cloudfront.net/images/content/logo_big.8dc6ba47774d330e9efa32fb53a475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728" y="3414914"/>
            <a:ext cx="2500247" cy="16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61" y="3792243"/>
            <a:ext cx="3491834" cy="843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996" y="4214173"/>
            <a:ext cx="4875431" cy="27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Peer-2-Peer 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Innovations:</a:t>
            </a:r>
          </a:p>
          <a:p>
            <a:pPr lvl="1"/>
            <a:r>
              <a:rPr lang="en-US" dirty="0"/>
              <a:t>Risk management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Cross border investment </a:t>
            </a:r>
          </a:p>
          <a:p>
            <a:pPr lvl="1"/>
            <a:r>
              <a:rPr lang="en-US" dirty="0"/>
              <a:t>Payment system outside banking</a:t>
            </a:r>
          </a:p>
          <a:p>
            <a:pPr lvl="2"/>
            <a:r>
              <a:rPr lang="en-US" dirty="0"/>
              <a:t>E.g. </a:t>
            </a:r>
            <a:r>
              <a:rPr lang="en-US" dirty="0" smtClean="0"/>
              <a:t>Bitcoin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83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598</TotalTime>
  <Words>340</Words>
  <Application>Microsoft Office PowerPoint</Application>
  <PresentationFormat>On-screen Show (4:3)</PresentationFormat>
  <Paragraphs>97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Baskerville</vt:lpstr>
      <vt:lpstr>Calibri</vt:lpstr>
      <vt:lpstr>Georgia</vt:lpstr>
      <vt:lpstr>Wingdings</vt:lpstr>
      <vt:lpstr>Wingdings 2</vt:lpstr>
      <vt:lpstr>Civic</vt:lpstr>
      <vt:lpstr>Financial Services Banking &amp; Stocks</vt:lpstr>
      <vt:lpstr>Agenda</vt:lpstr>
      <vt:lpstr>Contactless payment </vt:lpstr>
      <vt:lpstr>Mobile Banking</vt:lpstr>
      <vt:lpstr>Lime by Axis Bank </vt:lpstr>
      <vt:lpstr>Security Systems</vt:lpstr>
      <vt:lpstr>Fingerprint scanning</vt:lpstr>
      <vt:lpstr>Peer-2-Peer Lending</vt:lpstr>
      <vt:lpstr>Peer-2-Peer Lending</vt:lpstr>
      <vt:lpstr>Bitcoin</vt:lpstr>
      <vt:lpstr>Bitcoin</vt:lpstr>
      <vt:lpstr>NASDAQ</vt:lpstr>
      <vt:lpstr>Peer-2-Peer Payment</vt:lpstr>
      <vt:lpstr>Stocks</vt:lpstr>
      <vt:lpstr>The Wolf of Wall-Tweet</vt:lpstr>
      <vt:lpstr>How did it do it?</vt:lpstr>
      <vt:lpstr>Conclusion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Thea Wietfeldt Tofthagen</dc:creator>
  <cp:lastModifiedBy>GOETHALS Frank</cp:lastModifiedBy>
  <cp:revision>25</cp:revision>
  <dcterms:created xsi:type="dcterms:W3CDTF">2015-10-28T13:29:29Z</dcterms:created>
  <dcterms:modified xsi:type="dcterms:W3CDTF">2015-11-10T19:45:21Z</dcterms:modified>
</cp:coreProperties>
</file>