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3" r:id="rId2"/>
    <p:sldId id="354" r:id="rId3"/>
    <p:sldId id="355" r:id="rId4"/>
    <p:sldId id="331" r:id="rId5"/>
    <p:sldId id="308" r:id="rId6"/>
    <p:sldId id="362" r:id="rId7"/>
    <p:sldId id="363" r:id="rId8"/>
    <p:sldId id="364" r:id="rId9"/>
    <p:sldId id="365" r:id="rId10"/>
    <p:sldId id="374" r:id="rId11"/>
    <p:sldId id="373" r:id="rId12"/>
    <p:sldId id="367" r:id="rId13"/>
    <p:sldId id="368" r:id="rId14"/>
    <p:sldId id="369" r:id="rId15"/>
    <p:sldId id="375" r:id="rId16"/>
    <p:sldId id="376" r:id="rId17"/>
    <p:sldId id="389" r:id="rId18"/>
    <p:sldId id="377" r:id="rId19"/>
    <p:sldId id="378" r:id="rId20"/>
    <p:sldId id="379" r:id="rId21"/>
    <p:sldId id="390" r:id="rId22"/>
    <p:sldId id="371" r:id="rId23"/>
    <p:sldId id="380" r:id="rId24"/>
    <p:sldId id="391" r:id="rId25"/>
    <p:sldId id="392" r:id="rId26"/>
    <p:sldId id="393" r:id="rId27"/>
    <p:sldId id="394" r:id="rId28"/>
    <p:sldId id="349" r:id="rId29"/>
  </p:sldIdLst>
  <p:sldSz cx="12192000" cy="6858000"/>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1008">
          <p15:clr>
            <a:srgbClr val="A4A3A4"/>
          </p15:clr>
        </p15:guide>
        <p15:guide id="4" orient="horz" pos="696">
          <p15:clr>
            <a:srgbClr val="A4A3A4"/>
          </p15:clr>
        </p15:guide>
        <p15:guide id="5" pos="3840">
          <p15:clr>
            <a:srgbClr val="A4A3A4"/>
          </p15:clr>
        </p15:guide>
        <p15:guide id="6" pos="384">
          <p15:clr>
            <a:srgbClr val="A4A3A4"/>
          </p15:clr>
        </p15:guide>
        <p15:guide id="7" pos="7296">
          <p15:clr>
            <a:srgbClr val="A4A3A4"/>
          </p15:clr>
        </p15:guide>
        <p15:guide id="8" pos="7008">
          <p15:clr>
            <a:srgbClr val="A4A3A4"/>
          </p15:clr>
        </p15:guide>
        <p15:guide id="9" pos="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786"/>
    <a:srgbClr val="03A9F4"/>
    <a:srgbClr val="009688"/>
    <a:srgbClr val="EFCF8F"/>
    <a:srgbClr val="605A85"/>
    <a:srgbClr val="FFFFFF"/>
    <a:srgbClr val="E5C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9853" autoAdjust="0"/>
  </p:normalViewPr>
  <p:slideViewPr>
    <p:cSldViewPr snapToGrid="0">
      <p:cViewPr varScale="1">
        <p:scale>
          <a:sx n="105" d="100"/>
          <a:sy n="105" d="100"/>
        </p:scale>
        <p:origin x="138" y="78"/>
      </p:cViewPr>
      <p:guideLst>
        <p:guide orient="horz" pos="2160"/>
        <p:guide orient="horz" pos="3888"/>
        <p:guide orient="horz" pos="1008"/>
        <p:guide orient="horz" pos="696"/>
        <p:guide pos="3840"/>
        <p:guide pos="384"/>
        <p:guide pos="7296"/>
        <p:guide pos="7008"/>
        <p:guide pos="6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0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4B717B-3027-496C-AC36-591A9103364D}" type="datetimeFigureOut">
              <a:rPr lang="zh-CN" altLang="en-US" smtClean="0"/>
              <a:t>2019/4/25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565EE5-974A-41CE-945A-C2DEBD62B5D3}" type="slidenum">
              <a:rPr lang="zh-CN" altLang="en-US" smtClean="0"/>
              <a:t>‹#›</a:t>
            </a:fld>
            <a:endParaRPr lang="zh-CN" altLang="en-US"/>
          </a:p>
        </p:txBody>
      </p:sp>
    </p:spTree>
    <p:extLst>
      <p:ext uri="{BB962C8B-B14F-4D97-AF65-F5344CB8AC3E}">
        <p14:creationId xmlns:p14="http://schemas.microsoft.com/office/powerpoint/2010/main" val="164779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1</a:t>
            </a:fld>
            <a:endParaRPr lang="zh-CN" altLang="en-US"/>
          </a:p>
        </p:txBody>
      </p:sp>
    </p:spTree>
    <p:extLst>
      <p:ext uri="{BB962C8B-B14F-4D97-AF65-F5344CB8AC3E}">
        <p14:creationId xmlns:p14="http://schemas.microsoft.com/office/powerpoint/2010/main" val="28615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17</a:t>
            </a:fld>
            <a:endParaRPr lang="zh-CN" altLang="en-US"/>
          </a:p>
        </p:txBody>
      </p:sp>
    </p:spTree>
    <p:extLst>
      <p:ext uri="{BB962C8B-B14F-4D97-AF65-F5344CB8AC3E}">
        <p14:creationId xmlns:p14="http://schemas.microsoft.com/office/powerpoint/2010/main" val="154615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18</a:t>
            </a:fld>
            <a:endParaRPr lang="zh-CN" altLang="en-US"/>
          </a:p>
        </p:txBody>
      </p:sp>
    </p:spTree>
    <p:extLst>
      <p:ext uri="{BB962C8B-B14F-4D97-AF65-F5344CB8AC3E}">
        <p14:creationId xmlns:p14="http://schemas.microsoft.com/office/powerpoint/2010/main" val="133365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19</a:t>
            </a:fld>
            <a:endParaRPr lang="zh-CN" altLang="en-US"/>
          </a:p>
        </p:txBody>
      </p:sp>
    </p:spTree>
    <p:extLst>
      <p:ext uri="{BB962C8B-B14F-4D97-AF65-F5344CB8AC3E}">
        <p14:creationId xmlns:p14="http://schemas.microsoft.com/office/powerpoint/2010/main" val="1598220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20</a:t>
            </a:fld>
            <a:endParaRPr lang="zh-CN" altLang="en-US"/>
          </a:p>
        </p:txBody>
      </p:sp>
    </p:spTree>
    <p:extLst>
      <p:ext uri="{BB962C8B-B14F-4D97-AF65-F5344CB8AC3E}">
        <p14:creationId xmlns:p14="http://schemas.microsoft.com/office/powerpoint/2010/main" val="1698782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21</a:t>
            </a:fld>
            <a:endParaRPr lang="zh-CN" altLang="en-US"/>
          </a:p>
        </p:txBody>
      </p:sp>
    </p:spTree>
    <p:extLst>
      <p:ext uri="{BB962C8B-B14F-4D97-AF65-F5344CB8AC3E}">
        <p14:creationId xmlns:p14="http://schemas.microsoft.com/office/powerpoint/2010/main" val="247558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23</a:t>
            </a:fld>
            <a:endParaRPr lang="zh-CN" altLang="en-US"/>
          </a:p>
        </p:txBody>
      </p:sp>
    </p:spTree>
    <p:extLst>
      <p:ext uri="{BB962C8B-B14F-4D97-AF65-F5344CB8AC3E}">
        <p14:creationId xmlns:p14="http://schemas.microsoft.com/office/powerpoint/2010/main" val="2840562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24</a:t>
            </a:fld>
            <a:endParaRPr lang="zh-CN" altLang="en-US"/>
          </a:p>
        </p:txBody>
      </p:sp>
    </p:spTree>
    <p:extLst>
      <p:ext uri="{BB962C8B-B14F-4D97-AF65-F5344CB8AC3E}">
        <p14:creationId xmlns:p14="http://schemas.microsoft.com/office/powerpoint/2010/main" val="695265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25</a:t>
            </a:fld>
            <a:endParaRPr lang="zh-CN" altLang="en-US"/>
          </a:p>
        </p:txBody>
      </p:sp>
    </p:spTree>
    <p:extLst>
      <p:ext uri="{BB962C8B-B14F-4D97-AF65-F5344CB8AC3E}">
        <p14:creationId xmlns:p14="http://schemas.microsoft.com/office/powerpoint/2010/main" val="1999264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28</a:t>
            </a:fld>
            <a:endParaRPr lang="zh-CN" altLang="en-US"/>
          </a:p>
        </p:txBody>
      </p:sp>
    </p:spTree>
    <p:extLst>
      <p:ext uri="{BB962C8B-B14F-4D97-AF65-F5344CB8AC3E}">
        <p14:creationId xmlns:p14="http://schemas.microsoft.com/office/powerpoint/2010/main" val="119346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2</a:t>
            </a:fld>
            <a:endParaRPr lang="zh-CN" altLang="en-US"/>
          </a:p>
        </p:txBody>
      </p:sp>
    </p:spTree>
    <p:extLst>
      <p:ext uri="{BB962C8B-B14F-4D97-AF65-F5344CB8AC3E}">
        <p14:creationId xmlns:p14="http://schemas.microsoft.com/office/powerpoint/2010/main" val="18043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3</a:t>
            </a:fld>
            <a:endParaRPr lang="zh-CN" altLang="en-US"/>
          </a:p>
        </p:txBody>
      </p:sp>
    </p:spTree>
    <p:extLst>
      <p:ext uri="{BB962C8B-B14F-4D97-AF65-F5344CB8AC3E}">
        <p14:creationId xmlns:p14="http://schemas.microsoft.com/office/powerpoint/2010/main" val="276917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4</a:t>
            </a:fld>
            <a:endParaRPr lang="zh-CN" altLang="en-US"/>
          </a:p>
        </p:txBody>
      </p:sp>
    </p:spTree>
    <p:extLst>
      <p:ext uri="{BB962C8B-B14F-4D97-AF65-F5344CB8AC3E}">
        <p14:creationId xmlns:p14="http://schemas.microsoft.com/office/powerpoint/2010/main" val="4115775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5</a:t>
            </a:fld>
            <a:endParaRPr lang="zh-CN" altLang="en-US"/>
          </a:p>
        </p:txBody>
      </p:sp>
    </p:spTree>
    <p:extLst>
      <p:ext uri="{BB962C8B-B14F-4D97-AF65-F5344CB8AC3E}">
        <p14:creationId xmlns:p14="http://schemas.microsoft.com/office/powerpoint/2010/main" val="32323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10</a:t>
            </a:fld>
            <a:endParaRPr lang="zh-CN" altLang="en-US"/>
          </a:p>
        </p:txBody>
      </p:sp>
    </p:spTree>
    <p:extLst>
      <p:ext uri="{BB962C8B-B14F-4D97-AF65-F5344CB8AC3E}">
        <p14:creationId xmlns:p14="http://schemas.microsoft.com/office/powerpoint/2010/main" val="191893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11</a:t>
            </a:fld>
            <a:endParaRPr lang="zh-CN" altLang="en-US"/>
          </a:p>
        </p:txBody>
      </p:sp>
    </p:spTree>
    <p:extLst>
      <p:ext uri="{BB962C8B-B14F-4D97-AF65-F5344CB8AC3E}">
        <p14:creationId xmlns:p14="http://schemas.microsoft.com/office/powerpoint/2010/main" val="34523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15</a:t>
            </a:fld>
            <a:endParaRPr lang="zh-CN" altLang="en-US"/>
          </a:p>
        </p:txBody>
      </p:sp>
    </p:spTree>
    <p:extLst>
      <p:ext uri="{BB962C8B-B14F-4D97-AF65-F5344CB8AC3E}">
        <p14:creationId xmlns:p14="http://schemas.microsoft.com/office/powerpoint/2010/main" val="267960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565EE5-974A-41CE-945A-C2DEBD62B5D3}" type="slidenum">
              <a:rPr lang="zh-CN" altLang="en-US" smtClean="0"/>
              <a:t>16</a:t>
            </a:fld>
            <a:endParaRPr lang="zh-CN" altLang="en-US"/>
          </a:p>
        </p:txBody>
      </p:sp>
    </p:spTree>
    <p:extLst>
      <p:ext uri="{BB962C8B-B14F-4D97-AF65-F5344CB8AC3E}">
        <p14:creationId xmlns:p14="http://schemas.microsoft.com/office/powerpoint/2010/main" val="3507829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986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Circular 2">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a:xfrm>
            <a:off x="1239139" y="2509552"/>
            <a:ext cx="960120" cy="960120"/>
          </a:xfrm>
          <a:prstGeom prst="ellipse">
            <a:avLst/>
          </a:prstGeom>
          <a:solidFill>
            <a:schemeClr val="bg1">
              <a:lumMod val="75000"/>
            </a:schemeClr>
          </a:solidFill>
        </p:spPr>
        <p:txBody>
          <a:bodyPr/>
          <a:lstStyle>
            <a:lvl1pPr marL="0" indent="0">
              <a:buNone/>
              <a:defRPr sz="1000"/>
            </a:lvl1pPr>
          </a:lstStyle>
          <a:p>
            <a:pPr lvl="0"/>
            <a:r>
              <a:rPr lang="en-US" noProof="0"/>
              <a:t>Click icon to add picture</a:t>
            </a:r>
          </a:p>
        </p:txBody>
      </p:sp>
      <p:sp>
        <p:nvSpPr>
          <p:cNvPr id="7" name="Picture Placeholder 4"/>
          <p:cNvSpPr>
            <a:spLocks noGrp="1"/>
          </p:cNvSpPr>
          <p:nvPr>
            <p:ph type="pic" sz="quarter" idx="11"/>
          </p:nvPr>
        </p:nvSpPr>
        <p:spPr>
          <a:xfrm>
            <a:off x="3944241" y="2509552"/>
            <a:ext cx="960120" cy="960120"/>
          </a:xfrm>
          <a:prstGeom prst="ellipse">
            <a:avLst/>
          </a:prstGeom>
          <a:solidFill>
            <a:schemeClr val="bg1">
              <a:lumMod val="75000"/>
            </a:schemeClr>
          </a:solidFill>
        </p:spPr>
        <p:txBody>
          <a:bodyPr/>
          <a:lstStyle>
            <a:lvl1pPr marL="0" indent="0">
              <a:buNone/>
              <a:defRPr sz="1000"/>
            </a:lvl1pPr>
          </a:lstStyle>
          <a:p>
            <a:pPr lvl="0"/>
            <a:r>
              <a:rPr lang="en-US" noProof="0"/>
              <a:t>Click icon to add picture</a:t>
            </a:r>
          </a:p>
        </p:txBody>
      </p:sp>
      <p:sp>
        <p:nvSpPr>
          <p:cNvPr id="8" name="Picture Placeholder 4"/>
          <p:cNvSpPr>
            <a:spLocks noGrp="1"/>
          </p:cNvSpPr>
          <p:nvPr>
            <p:ph type="pic" sz="quarter" idx="12"/>
          </p:nvPr>
        </p:nvSpPr>
        <p:spPr>
          <a:xfrm>
            <a:off x="9202921" y="2092398"/>
            <a:ext cx="960120" cy="960120"/>
          </a:xfrm>
          <a:prstGeom prst="ellipse">
            <a:avLst/>
          </a:prstGeom>
          <a:solidFill>
            <a:schemeClr val="bg1">
              <a:lumMod val="75000"/>
            </a:schemeClr>
          </a:solidFill>
        </p:spPr>
        <p:txBody>
          <a:bodyPr/>
          <a:lstStyle>
            <a:lvl1pPr marL="0" indent="0">
              <a:buNone/>
              <a:defRPr sz="1000"/>
            </a:lvl1pPr>
          </a:lstStyle>
          <a:p>
            <a:pPr lvl="0"/>
            <a:r>
              <a:rPr lang="en-US" noProof="0"/>
              <a:t>Click icon to add picture</a:t>
            </a:r>
          </a:p>
        </p:txBody>
      </p:sp>
    </p:spTree>
    <p:extLst>
      <p:ext uri="{BB962C8B-B14F-4D97-AF65-F5344CB8AC3E}">
        <p14:creationId xmlns:p14="http://schemas.microsoft.com/office/powerpoint/2010/main" val="3139225127"/>
      </p:ext>
    </p:extLst>
  </p:cSld>
  <p:clrMapOvr>
    <a:masterClrMapping/>
  </p:clrMapOvr>
  <p:transition spd="slow" advClick="0">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Time Line">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flipH="1">
            <a:off x="2449032" y="1600199"/>
            <a:ext cx="3127248" cy="2121408"/>
          </a:xfrm>
          <a:prstGeom prst="rect">
            <a:avLst/>
          </a:prstGeom>
          <a:solidFill>
            <a:schemeClr val="bg1">
              <a:lumMod val="75000"/>
            </a:schemeClr>
          </a:solidFill>
        </p:spPr>
        <p:txBody>
          <a:bodyPr/>
          <a:lstStyle>
            <a:lvl1pPr marL="0" indent="0">
              <a:buNone/>
              <a:defRPr sz="1000"/>
            </a:lvl1pPr>
          </a:lstStyle>
          <a:p>
            <a:pPr lvl="0"/>
            <a:r>
              <a:rPr lang="en-US" noProof="0"/>
              <a:t>Click icon to add picture</a:t>
            </a:r>
          </a:p>
        </p:txBody>
      </p:sp>
      <p:sp>
        <p:nvSpPr>
          <p:cNvPr id="8" name="Picture Placeholder 4"/>
          <p:cNvSpPr>
            <a:spLocks noGrp="1"/>
          </p:cNvSpPr>
          <p:nvPr>
            <p:ph type="pic" sz="quarter" idx="11"/>
          </p:nvPr>
        </p:nvSpPr>
        <p:spPr>
          <a:xfrm flipH="1">
            <a:off x="8002772" y="3123297"/>
            <a:ext cx="3127248" cy="2212848"/>
          </a:xfrm>
          <a:prstGeom prst="rect">
            <a:avLst/>
          </a:prstGeom>
          <a:solidFill>
            <a:schemeClr val="bg1">
              <a:lumMod val="75000"/>
            </a:schemeClr>
          </a:solidFill>
        </p:spPr>
        <p:txBody>
          <a:bodyPr/>
          <a:lstStyle>
            <a:lvl1pPr marL="0" indent="0">
              <a:buNone/>
              <a:defRPr sz="1000"/>
            </a:lvl1pPr>
          </a:lstStyle>
          <a:p>
            <a:pPr lvl="0"/>
            <a:r>
              <a:rPr lang="en-US" noProof="0"/>
              <a:t>Click icon to add picture</a:t>
            </a:r>
          </a:p>
        </p:txBody>
      </p:sp>
    </p:spTree>
    <p:extLst>
      <p:ext uri="{BB962C8B-B14F-4D97-AF65-F5344CB8AC3E}">
        <p14:creationId xmlns:p14="http://schemas.microsoft.com/office/powerpoint/2010/main" val="1056281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Time Line #2">
    <p:spTree>
      <p:nvGrpSpPr>
        <p:cNvPr id="1" name=""/>
        <p:cNvGrpSpPr/>
        <p:nvPr/>
      </p:nvGrpSpPr>
      <p:grpSpPr>
        <a:xfrm>
          <a:off x="0" y="0"/>
          <a:ext cx="0" cy="0"/>
          <a:chOff x="0" y="0"/>
          <a:chExt cx="0" cy="0"/>
        </a:xfrm>
      </p:grpSpPr>
      <p:sp>
        <p:nvSpPr>
          <p:cNvPr id="10" name="Picture Placeholder 4"/>
          <p:cNvSpPr>
            <a:spLocks noGrp="1"/>
          </p:cNvSpPr>
          <p:nvPr>
            <p:ph type="pic" sz="quarter" idx="10"/>
          </p:nvPr>
        </p:nvSpPr>
        <p:spPr>
          <a:xfrm flipH="1">
            <a:off x="1077438" y="1600200"/>
            <a:ext cx="3127248" cy="2121408"/>
          </a:xfrm>
          <a:prstGeom prst="rect">
            <a:avLst/>
          </a:prstGeom>
          <a:solidFill>
            <a:schemeClr val="bg1">
              <a:lumMod val="75000"/>
            </a:schemeClr>
          </a:solidFill>
        </p:spPr>
        <p:txBody>
          <a:bodyPr/>
          <a:lstStyle>
            <a:lvl1pPr marL="0" indent="0">
              <a:buNone/>
              <a:defRPr sz="1000"/>
            </a:lvl1pPr>
          </a:lstStyle>
          <a:p>
            <a:pPr lvl="0"/>
            <a:r>
              <a:rPr lang="en-US" noProof="0"/>
              <a:t>Click icon to add picture</a:t>
            </a:r>
          </a:p>
        </p:txBody>
      </p:sp>
      <p:sp>
        <p:nvSpPr>
          <p:cNvPr id="11" name="Picture Placeholder 4"/>
          <p:cNvSpPr>
            <a:spLocks noGrp="1"/>
          </p:cNvSpPr>
          <p:nvPr>
            <p:ph type="pic" sz="quarter" idx="11"/>
          </p:nvPr>
        </p:nvSpPr>
        <p:spPr>
          <a:xfrm flipH="1">
            <a:off x="7226590" y="3123298"/>
            <a:ext cx="3127248" cy="2121408"/>
          </a:xfrm>
          <a:prstGeom prst="rect">
            <a:avLst/>
          </a:prstGeom>
          <a:solidFill>
            <a:schemeClr val="bg1">
              <a:lumMod val="75000"/>
            </a:schemeClr>
          </a:solidFill>
        </p:spPr>
        <p:txBody>
          <a:bodyPr/>
          <a:lstStyle>
            <a:lvl1pPr marL="0" indent="0">
              <a:buNone/>
              <a:defRPr sz="1000"/>
            </a:lvl1pPr>
          </a:lstStyle>
          <a:p>
            <a:pPr lvl="0"/>
            <a:r>
              <a:rPr lang="en-US" noProof="0"/>
              <a:t>Click icon to add picture</a:t>
            </a:r>
          </a:p>
        </p:txBody>
      </p:sp>
    </p:spTree>
    <p:extLst>
      <p:ext uri="{BB962C8B-B14F-4D97-AF65-F5344CB8AC3E}">
        <p14:creationId xmlns:p14="http://schemas.microsoft.com/office/powerpoint/2010/main" val="1734932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a:prstGeom prst="rect">
            <a:avLst/>
          </a:prstGeo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a:prstGeom prst="rect">
            <a:avLst/>
          </a:prstGeo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2019/4/25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5700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A87ECCF-3A36-4DE5-A2A3-3ED462574CE9}" type="datetimeFigureOut">
              <a:rPr lang="en-US" smtClean="0"/>
              <a:t>4/25/2019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FB85BF6-D0D7-48CC-B2C7-09FB112522DE}" type="slidenum">
              <a:rPr lang="en-US" smtClean="0"/>
              <a:t>‹#›</a:t>
            </a:fld>
            <a:endParaRPr lang="en-US"/>
          </a:p>
        </p:txBody>
      </p:sp>
    </p:spTree>
    <p:extLst>
      <p:ext uri="{BB962C8B-B14F-4D97-AF65-F5344CB8AC3E}">
        <p14:creationId xmlns:p14="http://schemas.microsoft.com/office/powerpoint/2010/main" val="371648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闪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780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缩放">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575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893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37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Work #1">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077430" y="2291134"/>
            <a:ext cx="1828800" cy="1828800"/>
          </a:xfrm>
          <a:prstGeom prst="roundRect">
            <a:avLst>
              <a:gd name="adj" fmla="val 2874"/>
            </a:avLst>
          </a:prstGeom>
          <a:solidFill>
            <a:schemeClr val="bg1">
              <a:lumMod val="75000"/>
            </a:schemeClr>
          </a:solidFill>
        </p:spPr>
        <p:txBody>
          <a:bodyPr/>
          <a:lstStyle>
            <a:lvl1pPr marL="0" indent="0">
              <a:buNone/>
              <a:defRPr sz="1000"/>
            </a:lvl1pPr>
          </a:lstStyle>
          <a:p>
            <a:pPr lvl="0"/>
            <a:r>
              <a:rPr lang="en-US" noProof="0"/>
              <a:t>Click icon to add picture</a:t>
            </a:r>
          </a:p>
        </p:txBody>
      </p:sp>
      <p:sp>
        <p:nvSpPr>
          <p:cNvPr id="19" name="Picture Placeholder 13"/>
          <p:cNvSpPr>
            <a:spLocks noGrp="1"/>
          </p:cNvSpPr>
          <p:nvPr>
            <p:ph type="pic" sz="quarter" idx="11"/>
          </p:nvPr>
        </p:nvSpPr>
        <p:spPr>
          <a:xfrm>
            <a:off x="3132173" y="2291134"/>
            <a:ext cx="1828800" cy="1828800"/>
          </a:xfrm>
          <a:prstGeom prst="roundRect">
            <a:avLst>
              <a:gd name="adj" fmla="val 2874"/>
            </a:avLst>
          </a:prstGeom>
          <a:solidFill>
            <a:schemeClr val="bg1">
              <a:lumMod val="75000"/>
            </a:schemeClr>
          </a:solidFill>
        </p:spPr>
        <p:txBody>
          <a:bodyPr/>
          <a:lstStyle>
            <a:lvl1pPr marL="0" indent="0">
              <a:buNone/>
              <a:defRPr sz="1000"/>
            </a:lvl1pPr>
          </a:lstStyle>
          <a:p>
            <a:pPr lvl="0"/>
            <a:r>
              <a:rPr lang="en-US" noProof="0"/>
              <a:t>Click icon to add picture</a:t>
            </a:r>
          </a:p>
        </p:txBody>
      </p:sp>
      <p:sp>
        <p:nvSpPr>
          <p:cNvPr id="20" name="Picture Placeholder 13"/>
          <p:cNvSpPr>
            <a:spLocks noGrp="1"/>
          </p:cNvSpPr>
          <p:nvPr>
            <p:ph type="pic" sz="quarter" idx="12"/>
          </p:nvPr>
        </p:nvSpPr>
        <p:spPr>
          <a:xfrm>
            <a:off x="5186916" y="2291134"/>
            <a:ext cx="1828800" cy="1828800"/>
          </a:xfrm>
          <a:prstGeom prst="roundRect">
            <a:avLst>
              <a:gd name="adj" fmla="val 2874"/>
            </a:avLst>
          </a:prstGeom>
          <a:solidFill>
            <a:schemeClr val="bg1">
              <a:lumMod val="75000"/>
            </a:schemeClr>
          </a:solidFill>
        </p:spPr>
        <p:txBody>
          <a:bodyPr/>
          <a:lstStyle>
            <a:lvl1pPr marL="0" indent="0">
              <a:buNone/>
              <a:defRPr sz="1000"/>
            </a:lvl1pPr>
          </a:lstStyle>
          <a:p>
            <a:pPr lvl="0"/>
            <a:r>
              <a:rPr lang="en-US" noProof="0"/>
              <a:t>Click icon to add picture</a:t>
            </a:r>
          </a:p>
        </p:txBody>
      </p:sp>
      <p:sp>
        <p:nvSpPr>
          <p:cNvPr id="21" name="Picture Placeholder 13"/>
          <p:cNvSpPr>
            <a:spLocks noGrp="1"/>
          </p:cNvSpPr>
          <p:nvPr>
            <p:ph type="pic" sz="quarter" idx="13"/>
          </p:nvPr>
        </p:nvSpPr>
        <p:spPr>
          <a:xfrm>
            <a:off x="7241658" y="2291134"/>
            <a:ext cx="1828800" cy="1828800"/>
          </a:xfrm>
          <a:prstGeom prst="roundRect">
            <a:avLst>
              <a:gd name="adj" fmla="val 2874"/>
            </a:avLst>
          </a:prstGeom>
          <a:solidFill>
            <a:schemeClr val="bg1">
              <a:lumMod val="75000"/>
            </a:schemeClr>
          </a:solidFill>
        </p:spPr>
        <p:txBody>
          <a:bodyPr/>
          <a:lstStyle>
            <a:lvl1pPr marL="0" indent="0">
              <a:buNone/>
              <a:defRPr sz="1000"/>
            </a:lvl1pPr>
          </a:lstStyle>
          <a:p>
            <a:pPr lvl="0"/>
            <a:r>
              <a:rPr lang="en-US" noProof="0"/>
              <a:t>Click icon to add picture</a:t>
            </a:r>
          </a:p>
        </p:txBody>
      </p:sp>
      <p:sp>
        <p:nvSpPr>
          <p:cNvPr id="22" name="Picture Placeholder 13"/>
          <p:cNvSpPr>
            <a:spLocks noGrp="1"/>
          </p:cNvSpPr>
          <p:nvPr>
            <p:ph type="pic" sz="quarter" idx="14"/>
          </p:nvPr>
        </p:nvSpPr>
        <p:spPr>
          <a:xfrm>
            <a:off x="9296405" y="2291134"/>
            <a:ext cx="1828800" cy="1828800"/>
          </a:xfrm>
          <a:prstGeom prst="roundRect">
            <a:avLst>
              <a:gd name="adj" fmla="val 2874"/>
            </a:avLst>
          </a:prstGeom>
          <a:solidFill>
            <a:schemeClr val="bg1">
              <a:lumMod val="75000"/>
            </a:schemeClr>
          </a:solidFill>
        </p:spPr>
        <p:txBody>
          <a:bodyPr/>
          <a:lstStyle>
            <a:lvl1pPr marL="0" indent="0">
              <a:buNone/>
              <a:defRPr sz="1000"/>
            </a:lvl1pPr>
          </a:lstStyle>
          <a:p>
            <a:pPr lvl="0"/>
            <a:r>
              <a:rPr lang="en-US" noProof="0"/>
              <a:t>Click icon to add picture</a:t>
            </a:r>
          </a:p>
        </p:txBody>
      </p:sp>
    </p:spTree>
    <p:extLst>
      <p:ext uri="{BB962C8B-B14F-4D97-AF65-F5344CB8AC3E}">
        <p14:creationId xmlns:p14="http://schemas.microsoft.com/office/powerpoint/2010/main" val="4034235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Two">
    <p:spTree>
      <p:nvGrpSpPr>
        <p:cNvPr id="1" name=""/>
        <p:cNvGrpSpPr/>
        <p:nvPr/>
      </p:nvGrpSpPr>
      <p:grpSpPr>
        <a:xfrm>
          <a:off x="0" y="0"/>
          <a:ext cx="0" cy="0"/>
          <a:chOff x="0" y="0"/>
          <a:chExt cx="0" cy="0"/>
        </a:xfrm>
      </p:grpSpPr>
      <p:sp>
        <p:nvSpPr>
          <p:cNvPr id="4" name="Picture Placeholder 13"/>
          <p:cNvSpPr>
            <a:spLocks noGrp="1"/>
          </p:cNvSpPr>
          <p:nvPr>
            <p:ph type="pic" sz="quarter" idx="10"/>
          </p:nvPr>
        </p:nvSpPr>
        <p:spPr>
          <a:xfrm>
            <a:off x="1066800" y="1601723"/>
            <a:ext cx="1636776" cy="1636776"/>
          </a:xfrm>
          <a:prstGeom prst="ellipse">
            <a:avLst/>
          </a:prstGeom>
          <a:solidFill>
            <a:schemeClr val="bg1">
              <a:lumMod val="75000"/>
            </a:schemeClr>
          </a:solidFill>
        </p:spPr>
        <p:txBody>
          <a:bodyPr/>
          <a:lstStyle>
            <a:lvl1pPr marL="0" indent="0">
              <a:buNone/>
              <a:defRPr sz="1000"/>
            </a:lvl1pPr>
          </a:lstStyle>
          <a:p>
            <a:pPr lvl="0"/>
            <a:r>
              <a:rPr lang="en-US" noProof="0"/>
              <a:t>Click icon to add picture</a:t>
            </a:r>
          </a:p>
        </p:txBody>
      </p:sp>
      <p:sp>
        <p:nvSpPr>
          <p:cNvPr id="5" name="Picture Placeholder 13"/>
          <p:cNvSpPr>
            <a:spLocks noGrp="1"/>
          </p:cNvSpPr>
          <p:nvPr>
            <p:ph type="pic" sz="quarter" idx="11"/>
          </p:nvPr>
        </p:nvSpPr>
        <p:spPr>
          <a:xfrm>
            <a:off x="6583577" y="1601723"/>
            <a:ext cx="1636776" cy="1636776"/>
          </a:xfrm>
          <a:prstGeom prst="ellipse">
            <a:avLst/>
          </a:prstGeom>
          <a:solidFill>
            <a:schemeClr val="bg1">
              <a:lumMod val="75000"/>
            </a:schemeClr>
          </a:solidFill>
        </p:spPr>
        <p:txBody>
          <a:bodyPr/>
          <a:lstStyle>
            <a:lvl1pPr marL="0" indent="0">
              <a:buNone/>
              <a:defRPr sz="1000"/>
            </a:lvl1pPr>
          </a:lstStyle>
          <a:p>
            <a:pPr lvl="0"/>
            <a:r>
              <a:rPr lang="en-US" noProof="0"/>
              <a:t>Click icon to add picture</a:t>
            </a:r>
          </a:p>
        </p:txBody>
      </p:sp>
    </p:spTree>
    <p:extLst>
      <p:ext uri="{BB962C8B-B14F-4D97-AF65-F5344CB8AC3E}">
        <p14:creationId xmlns:p14="http://schemas.microsoft.com/office/powerpoint/2010/main" val="2523962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mp;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066800" y="1600199"/>
            <a:ext cx="4572000" cy="4572000"/>
          </a:xfrm>
          <a:prstGeom prst="rect">
            <a:avLst/>
          </a:prstGeom>
          <a:solidFill>
            <a:schemeClr val="bg1">
              <a:lumMod val="75000"/>
            </a:schemeClr>
          </a:solidFill>
        </p:spPr>
        <p:txBody>
          <a:bodyPr/>
          <a:lstStyle>
            <a:lvl1pPr marL="0" indent="0">
              <a:buNone/>
              <a:defRPr sz="1000"/>
            </a:lvl1pPr>
          </a:lstStyle>
          <a:p>
            <a:pPr lvl="0"/>
            <a:r>
              <a:rPr lang="en-US" noProof="0"/>
              <a:t>Click icon to add picture</a:t>
            </a:r>
          </a:p>
        </p:txBody>
      </p:sp>
    </p:spTree>
    <p:extLst>
      <p:ext uri="{BB962C8B-B14F-4D97-AF65-F5344CB8AC3E}">
        <p14:creationId xmlns:p14="http://schemas.microsoft.com/office/powerpoint/2010/main" val="2532942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Circular">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140210" y="2600555"/>
            <a:ext cx="960120" cy="960120"/>
          </a:xfrm>
          <a:prstGeom prst="ellipse">
            <a:avLst/>
          </a:prstGeom>
          <a:solidFill>
            <a:schemeClr val="bg1">
              <a:lumMod val="75000"/>
            </a:schemeClr>
          </a:solidFill>
        </p:spPr>
        <p:txBody>
          <a:bodyPr/>
          <a:lstStyle>
            <a:lvl1pPr marL="0" indent="0">
              <a:buNone/>
              <a:defRPr sz="1000"/>
            </a:lvl1pPr>
          </a:lstStyle>
          <a:p>
            <a:pPr lvl="0"/>
            <a:r>
              <a:rPr lang="en-US" noProof="0"/>
              <a:t>Click icon to add picture</a:t>
            </a:r>
          </a:p>
        </p:txBody>
      </p:sp>
      <p:sp>
        <p:nvSpPr>
          <p:cNvPr id="6" name="Picture Placeholder 4"/>
          <p:cNvSpPr>
            <a:spLocks noGrp="1"/>
          </p:cNvSpPr>
          <p:nvPr>
            <p:ph type="pic" sz="quarter" idx="11"/>
          </p:nvPr>
        </p:nvSpPr>
        <p:spPr>
          <a:xfrm>
            <a:off x="10095909" y="2600555"/>
            <a:ext cx="960120" cy="960120"/>
          </a:xfrm>
          <a:prstGeom prst="ellipse">
            <a:avLst/>
          </a:prstGeom>
          <a:solidFill>
            <a:schemeClr val="bg1">
              <a:lumMod val="75000"/>
            </a:schemeClr>
          </a:solidFill>
        </p:spPr>
        <p:txBody>
          <a:bodyPr/>
          <a:lstStyle>
            <a:lvl1pPr marL="0" indent="0">
              <a:buNone/>
              <a:defRPr sz="1000"/>
            </a:lvl1pPr>
          </a:lstStyle>
          <a:p>
            <a:pPr lvl="0"/>
            <a:r>
              <a:rPr lang="en-US" noProof="0"/>
              <a:t>Click icon to add picture</a:t>
            </a:r>
          </a:p>
        </p:txBody>
      </p:sp>
    </p:spTree>
    <p:extLst>
      <p:ext uri="{BB962C8B-B14F-4D97-AF65-F5344CB8AC3E}">
        <p14:creationId xmlns:p14="http://schemas.microsoft.com/office/powerpoint/2010/main" val="1368506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5" r:id="rId1"/>
    <p:sldLayoutId id="2147483720" r:id="rId2"/>
    <p:sldLayoutId id="2147483752" r:id="rId3"/>
    <p:sldLayoutId id="2147483753" r:id="rId4"/>
    <p:sldLayoutId id="2147483754" r:id="rId5"/>
    <p:sldLayoutId id="2147483723" r:id="rId6"/>
    <p:sldLayoutId id="2147483725" r:id="rId7"/>
    <p:sldLayoutId id="2147483737" r:id="rId8"/>
    <p:sldLayoutId id="2147483743" r:id="rId9"/>
    <p:sldLayoutId id="2147483744" r:id="rId10"/>
    <p:sldLayoutId id="2147483745" r:id="rId11"/>
    <p:sldLayoutId id="2147483746" r:id="rId12"/>
    <p:sldLayoutId id="2147483756" r:id="rId13"/>
    <p:sldLayoutId id="2147483757" r:id="rId14"/>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3.xml"/><Relationship Id="rId5" Type="http://schemas.openxmlformats.org/officeDocument/2006/relationships/tags" Target="../tags/tag15.xml"/><Relationship Id="rId4"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notesSlide" Target="../notesSlides/notesSlide10.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Layout" Target="../slideLayouts/slideLayout3.xml"/><Relationship Id="rId5" Type="http://schemas.openxmlformats.org/officeDocument/2006/relationships/tags" Target="../tags/tag2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en.wikipedia.org/wiki/Zopa#cite_note-15" TargetMode="External"/><Relationship Id="rId5" Type="http://schemas.openxmlformats.org/officeDocument/2006/relationships/hyperlink" Target="https://en.wikipedia.org/wiki/Zopa#cite_note-FinancialTimes2016September26HaleThomas-13" TargetMode="Externa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notesSlide" Target="../notesSlides/notesSlide14.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3.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hyperlink" Target="http://www.brcbank.co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notesSlide" Target="../notesSlides/notesSlide1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slideLayout" Target="../slideLayouts/slideLayout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youtube.com/watch?v=_v3xK2WChIw" TargetMode="External"/><Relationship Id="rId1" Type="http://schemas.openxmlformats.org/officeDocument/2006/relationships/slideLayout" Target="../slideLayouts/slideLayout14.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5.xml"/><Relationship Id="rId5" Type="http://schemas.openxmlformats.org/officeDocument/2006/relationships/tags" Target="../tags/tag6.xml"/><Relationship Id="rId10" Type="http://schemas.openxmlformats.org/officeDocument/2006/relationships/slideLayout" Target="../slideLayouts/slideLayout3.xml"/><Relationship Id="rId4" Type="http://schemas.openxmlformats.org/officeDocument/2006/relationships/tags" Target="../tags/tag5.xml"/><Relationship Id="rId9"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0" y="12286"/>
            <a:ext cx="12192000" cy="3429857"/>
            <a:chOff x="0" y="12286"/>
            <a:chExt cx="12192000" cy="3429857"/>
          </a:xfrm>
        </p:grpSpPr>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2286"/>
              <a:ext cx="12192000" cy="3429857"/>
            </a:xfrm>
            <a:prstGeom prst="rect">
              <a:avLst/>
            </a:prstGeom>
          </p:spPr>
        </p:pic>
        <p:cxnSp>
          <p:nvCxnSpPr>
            <p:cNvPr id="5" name="直接连接符 4"/>
            <p:cNvCxnSpPr/>
            <p:nvPr/>
          </p:nvCxnSpPr>
          <p:spPr>
            <a:xfrm>
              <a:off x="0" y="3429000"/>
              <a:ext cx="12192000" cy="0"/>
            </a:xfrm>
            <a:prstGeom prst="line">
              <a:avLst/>
            </a:prstGeom>
            <a:ln w="19050">
              <a:solidFill>
                <a:srgbClr val="F8D786"/>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014298" y="2057773"/>
            <a:ext cx="10180672" cy="2123658"/>
          </a:xfrm>
          <a:prstGeom prst="rect">
            <a:avLst/>
          </a:prstGeom>
        </p:spPr>
        <p:txBody>
          <a:bodyPr wrap="none">
            <a:spAutoFit/>
          </a:bodyPr>
          <a:lstStyle/>
          <a:p>
            <a:pPr algn="ctr"/>
            <a:r>
              <a:rPr lang="en-US" altLang="zh-CN" sz="4400" b="1" dirty="0">
                <a:solidFill>
                  <a:srgbClr val="C00000"/>
                </a:solidFill>
                <a:latin typeface="微软雅黑" pitchFamily="34" charset="-122"/>
                <a:ea typeface="微软雅黑" pitchFamily="34" charset="-122"/>
              </a:rPr>
              <a:t>TRENDS IN DIGITAL INNOVATIONS</a:t>
            </a:r>
          </a:p>
          <a:p>
            <a:pPr algn="ctr"/>
            <a:r>
              <a:rPr lang="en-US" altLang="zh-CN" sz="4400" b="1" dirty="0">
                <a:solidFill>
                  <a:srgbClr val="F8D786"/>
                </a:solidFill>
                <a:latin typeface="微软雅黑" pitchFamily="34" charset="-122"/>
                <a:ea typeface="微软雅黑" pitchFamily="34" charset="-122"/>
              </a:rPr>
              <a:t>FINANCAL INDUSTRY</a:t>
            </a:r>
            <a:endParaRPr lang="zh-CN" altLang="en-US" sz="4400" b="1" dirty="0">
              <a:solidFill>
                <a:srgbClr val="F8D786"/>
              </a:solidFill>
              <a:latin typeface="微软雅黑" pitchFamily="34" charset="-122"/>
              <a:ea typeface="微软雅黑" pitchFamily="34" charset="-122"/>
            </a:endParaRPr>
          </a:p>
          <a:p>
            <a:pPr algn="ctr"/>
            <a:endParaRPr lang="zh-CN" altLang="en-US" sz="4400" b="1" dirty="0">
              <a:solidFill>
                <a:srgbClr val="F8D786"/>
              </a:solidFill>
              <a:latin typeface="微软雅黑" pitchFamily="34" charset="-122"/>
              <a:ea typeface="微软雅黑" pitchFamily="34" charset="-122"/>
            </a:endParaRPr>
          </a:p>
        </p:txBody>
      </p:sp>
      <p:sp>
        <p:nvSpPr>
          <p:cNvPr id="36" name="TextBox 35"/>
          <p:cNvSpPr txBox="1"/>
          <p:nvPr/>
        </p:nvSpPr>
        <p:spPr>
          <a:xfrm>
            <a:off x="3776387" y="3712258"/>
            <a:ext cx="4011019" cy="830997"/>
          </a:xfrm>
          <a:prstGeom prst="rect">
            <a:avLst/>
          </a:prstGeom>
          <a:solidFill>
            <a:srgbClr val="F8D786"/>
          </a:solidFill>
        </p:spPr>
        <p:txBody>
          <a:bodyPr wrap="square" rtlCol="0">
            <a:spAutoFit/>
          </a:bodyPr>
          <a:lstStyle/>
          <a:p>
            <a:pPr algn="ctr"/>
            <a:r>
              <a:rPr lang="en-US" altLang="zh-CN" sz="1600" b="1" dirty="0">
                <a:solidFill>
                  <a:schemeClr val="tx1">
                    <a:lumMod val="75000"/>
                    <a:lumOff val="25000"/>
                  </a:schemeClr>
                </a:solidFill>
                <a:latin typeface="微软雅黑" pitchFamily="34" charset="-122"/>
                <a:ea typeface="微软雅黑" pitchFamily="34" charset="-122"/>
              </a:rPr>
              <a:t>KARIN PAULINA ROZARIO</a:t>
            </a:r>
          </a:p>
          <a:p>
            <a:pPr algn="ctr"/>
            <a:r>
              <a:rPr lang="en-US" altLang="zh-CN" sz="1600" b="1" dirty="0">
                <a:solidFill>
                  <a:schemeClr val="tx1">
                    <a:lumMod val="75000"/>
                    <a:lumOff val="25000"/>
                  </a:schemeClr>
                </a:solidFill>
                <a:latin typeface="微软雅黑" pitchFamily="34" charset="-122"/>
                <a:ea typeface="微软雅黑" pitchFamily="34" charset="-122"/>
              </a:rPr>
              <a:t>LI YUTONG </a:t>
            </a:r>
          </a:p>
          <a:p>
            <a:pPr algn="ctr"/>
            <a:r>
              <a:rPr lang="en-US" altLang="zh-CN" sz="1600" b="1" dirty="0">
                <a:solidFill>
                  <a:schemeClr val="tx1">
                    <a:lumMod val="75000"/>
                    <a:lumOff val="25000"/>
                  </a:schemeClr>
                </a:solidFill>
                <a:latin typeface="微软雅黑" pitchFamily="34" charset="-122"/>
                <a:ea typeface="微软雅黑" pitchFamily="34" charset="-122"/>
              </a:rPr>
              <a:t>XU TONG</a:t>
            </a:r>
            <a:endParaRPr lang="zh-CN" altLang="en-US" sz="1600" b="1" dirty="0">
              <a:solidFill>
                <a:schemeClr val="tx1">
                  <a:lumMod val="75000"/>
                  <a:lumOff val="25000"/>
                </a:schemeClr>
              </a:solidFill>
              <a:latin typeface="微软雅黑" pitchFamily="34" charset="-122"/>
              <a:ea typeface="微软雅黑" pitchFamily="34" charset="-122"/>
            </a:endParaRPr>
          </a:p>
        </p:txBody>
      </p:sp>
      <p:pic>
        <p:nvPicPr>
          <p:cNvPr id="3" name="图片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252" y="5149028"/>
            <a:ext cx="12174748" cy="1717898"/>
          </a:xfrm>
          <a:prstGeom prst="rect">
            <a:avLst/>
          </a:prstGeom>
        </p:spPr>
      </p:pic>
      <p:pic>
        <p:nvPicPr>
          <p:cNvPr id="10" name="Jess Glynne - Rather Be (Robin Schulz Edi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537649" y="855461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7" repeatCount="indefinite" fill="hold" display="0">
                  <p:stCondLst>
                    <p:cond delay="indefinite"/>
                  </p:stCondLst>
                  <p:endCondLst>
                    <p:cond evt="onStopAudio" delay="0">
                      <p:tgtEl>
                        <p:sldTgt/>
                      </p:tgtEl>
                    </p:cond>
                  </p:endCondLst>
                </p:cTn>
                <p:tgtEl>
                  <p:spTgt spid="10"/>
                </p:tgtEl>
              </p:cMediaNode>
            </p:audio>
          </p:childTnLst>
        </p:cTn>
      </p:par>
    </p:tnLst>
    <p:bldLst>
      <p:bldP spid="18" grpId="0"/>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726" y="271929"/>
            <a:ext cx="1396618" cy="231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0193" y="1871190"/>
            <a:ext cx="1261685" cy="400110"/>
          </a:xfrm>
          <a:prstGeom prst="rect">
            <a:avLst/>
          </a:prstGeom>
          <a:noFill/>
        </p:spPr>
        <p:txBody>
          <a:bodyPr wrap="square" rtlCol="0">
            <a:spAutoFit/>
          </a:bodyPr>
          <a:lstStyle/>
          <a:p>
            <a:pPr algn="ctr"/>
            <a:r>
              <a:rPr lang="en-US" altLang="zh-CN" sz="2000" dirty="0">
                <a:solidFill>
                  <a:srgbClr val="F8D786"/>
                </a:solidFill>
                <a:latin typeface="微软雅黑" pitchFamily="34" charset="-122"/>
                <a:ea typeface="微软雅黑" pitchFamily="34" charset="-122"/>
              </a:rPr>
              <a:t>P A R T</a:t>
            </a:r>
            <a:endParaRPr lang="zh-CN" altLang="en-US" sz="2000" dirty="0">
              <a:solidFill>
                <a:srgbClr val="F8D786"/>
              </a:solidFill>
              <a:latin typeface="微软雅黑" pitchFamily="34" charset="-122"/>
              <a:ea typeface="微软雅黑" pitchFamily="34" charset="-122"/>
            </a:endParaRPr>
          </a:p>
        </p:txBody>
      </p:sp>
      <p:sp>
        <p:nvSpPr>
          <p:cNvPr id="2" name="TextBox 1"/>
          <p:cNvSpPr txBox="1"/>
          <p:nvPr/>
        </p:nvSpPr>
        <p:spPr>
          <a:xfrm>
            <a:off x="755865" y="587031"/>
            <a:ext cx="486030" cy="707886"/>
          </a:xfrm>
          <a:prstGeom prst="rect">
            <a:avLst/>
          </a:prstGeom>
          <a:noFill/>
        </p:spPr>
        <p:txBody>
          <a:bodyPr wrap="none" rtlCol="0">
            <a:spAutoFit/>
          </a:bodyPr>
          <a:lstStyle/>
          <a:p>
            <a:r>
              <a:rPr lang="en-US" altLang="zh-CN" sz="4000" dirty="0">
                <a:solidFill>
                  <a:srgbClr val="F8D786"/>
                </a:solidFill>
                <a:latin typeface="微软雅黑" pitchFamily="34" charset="-122"/>
                <a:ea typeface="微软雅黑" pitchFamily="34" charset="-122"/>
                <a:cs typeface="Consolas" pitchFamily="49" charset="0"/>
              </a:rPr>
              <a:t>0</a:t>
            </a:r>
            <a:endParaRPr lang="zh-CN" altLang="en-US" sz="4000" dirty="0">
              <a:solidFill>
                <a:srgbClr val="F8D786"/>
              </a:solidFill>
              <a:latin typeface="微软雅黑" pitchFamily="34" charset="-122"/>
              <a:ea typeface="微软雅黑" pitchFamily="34" charset="-122"/>
              <a:cs typeface="Consolas" pitchFamily="49" charset="0"/>
            </a:endParaRPr>
          </a:p>
        </p:txBody>
      </p:sp>
      <p:cxnSp>
        <p:nvCxnSpPr>
          <p:cNvPr id="6" name="直接连接符 5"/>
          <p:cNvCxnSpPr/>
          <p:nvPr/>
        </p:nvCxnSpPr>
        <p:spPr>
          <a:xfrm rot="1800000">
            <a:off x="1241386" y="609561"/>
            <a:ext cx="0" cy="1078938"/>
          </a:xfrm>
          <a:prstGeom prst="line">
            <a:avLst/>
          </a:prstGeom>
          <a:ln w="19050">
            <a:solidFill>
              <a:srgbClr val="F8D786"/>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56222" y="1006469"/>
            <a:ext cx="486030" cy="707886"/>
          </a:xfrm>
          <a:prstGeom prst="rect">
            <a:avLst/>
          </a:prstGeom>
          <a:noFill/>
        </p:spPr>
        <p:txBody>
          <a:bodyPr wrap="none" rtlCol="0">
            <a:spAutoFit/>
          </a:bodyPr>
          <a:lstStyle/>
          <a:p>
            <a:r>
              <a:rPr lang="en-US" altLang="zh-CN" sz="4000" dirty="0">
                <a:solidFill>
                  <a:srgbClr val="F8D786"/>
                </a:solidFill>
                <a:latin typeface="微软雅黑" pitchFamily="34" charset="-122"/>
                <a:ea typeface="微软雅黑" pitchFamily="34" charset="-122"/>
                <a:cs typeface="Consolas" pitchFamily="49" charset="0"/>
              </a:rPr>
              <a:t>2</a:t>
            </a:r>
            <a:endParaRPr lang="zh-CN" altLang="en-US" sz="4000" dirty="0">
              <a:solidFill>
                <a:srgbClr val="F8D786"/>
              </a:solidFill>
              <a:latin typeface="微软雅黑" pitchFamily="34" charset="-122"/>
              <a:ea typeface="微软雅黑" pitchFamily="34" charset="-122"/>
              <a:cs typeface="Consolas" pitchFamily="49" charset="0"/>
            </a:endParaRPr>
          </a:p>
        </p:txBody>
      </p:sp>
      <p:sp>
        <p:nvSpPr>
          <p:cNvPr id="17" name="圆角矩形 16"/>
          <p:cNvSpPr/>
          <p:nvPr/>
        </p:nvSpPr>
        <p:spPr>
          <a:xfrm>
            <a:off x="591895" y="2954868"/>
            <a:ext cx="1338281" cy="51254"/>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951538" y="5342720"/>
            <a:ext cx="314325" cy="1046129"/>
            <a:chOff x="5951538" y="5441219"/>
            <a:chExt cx="314325" cy="1046129"/>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51538" y="6038085"/>
              <a:ext cx="314325"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椭圆 21"/>
            <p:cNvSpPr/>
            <p:nvPr/>
          </p:nvSpPr>
          <p:spPr>
            <a:xfrm>
              <a:off x="6056561" y="5441219"/>
              <a:ext cx="78878" cy="78878"/>
            </a:xfrm>
            <a:prstGeom prst="ellipse">
              <a:avLst/>
            </a:prstGeom>
            <a:solidFill>
              <a:srgbClr val="F8D7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056561" y="5643595"/>
              <a:ext cx="78878" cy="78878"/>
            </a:xfrm>
            <a:prstGeom prst="ellipse">
              <a:avLst/>
            </a:prstGeom>
            <a:solidFill>
              <a:srgbClr val="F8D78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056561" y="5845971"/>
              <a:ext cx="78878" cy="78878"/>
            </a:xfrm>
            <a:prstGeom prst="ellipse">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5524721" y="3278421"/>
            <a:ext cx="870751" cy="369332"/>
          </a:xfrm>
          <a:prstGeom prst="rect">
            <a:avLst/>
          </a:prstGeom>
          <a:noFill/>
        </p:spPr>
        <p:txBody>
          <a:bodyPr wrap="none" rtlCol="0">
            <a:spAutoFit/>
          </a:bodyPr>
          <a:lstStyle/>
          <a:p>
            <a:pPr algn="ctr"/>
            <a:r>
              <a:rPr lang="en-US" altLang="zh-CN" b="1" dirty="0">
                <a:solidFill>
                  <a:srgbClr val="F8D786"/>
                </a:solidFill>
                <a:latin typeface="微软雅黑" pitchFamily="34" charset="-122"/>
                <a:ea typeface="微软雅黑" pitchFamily="34" charset="-122"/>
              </a:rPr>
              <a:t>BANK</a:t>
            </a:r>
            <a:endParaRPr lang="zh-CN" altLang="en-US" b="1" dirty="0"/>
          </a:p>
        </p:txBody>
      </p:sp>
      <p:sp>
        <p:nvSpPr>
          <p:cNvPr id="20" name="矩形 19"/>
          <p:cNvSpPr/>
          <p:nvPr/>
        </p:nvSpPr>
        <p:spPr>
          <a:xfrm>
            <a:off x="5011761" y="2316478"/>
            <a:ext cx="1896673" cy="830997"/>
          </a:xfrm>
          <a:prstGeom prst="rect">
            <a:avLst/>
          </a:prstGeom>
        </p:spPr>
        <p:txBody>
          <a:bodyPr wrap="none">
            <a:spAutoFit/>
          </a:bodyPr>
          <a:lstStyle/>
          <a:p>
            <a:r>
              <a:rPr lang="en-US" altLang="zh-CN" sz="4800" b="1" dirty="0">
                <a:solidFill>
                  <a:srgbClr val="F8D786"/>
                </a:solidFill>
                <a:latin typeface="微软雅黑" pitchFamily="34" charset="-122"/>
                <a:ea typeface="微软雅黑" pitchFamily="34" charset="-122"/>
              </a:rPr>
              <a:t>HSBC</a:t>
            </a:r>
            <a:endParaRPr lang="zh-CN" altLang="en-US" sz="4800" b="1" dirty="0">
              <a:solidFill>
                <a:srgbClr val="F8D786"/>
              </a:solidFill>
              <a:latin typeface="微软雅黑" pitchFamily="34" charset="-122"/>
              <a:ea typeface="微软雅黑" pitchFamily="34" charset="-122"/>
            </a:endParaRP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4440" y="3896244"/>
            <a:ext cx="2308312" cy="889749"/>
          </a:xfrm>
          <a:prstGeom prst="rect">
            <a:avLst/>
          </a:prstGeom>
        </p:spPr>
      </p:pic>
    </p:spTree>
    <p:extLst>
      <p:ext uri="{BB962C8B-B14F-4D97-AF65-F5344CB8AC3E}">
        <p14:creationId xmlns:p14="http://schemas.microsoft.com/office/powerpoint/2010/main" val="27091578"/>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8"/>
          <p:cNvSpPr>
            <a:spLocks noChangeArrowheads="1"/>
          </p:cNvSpPr>
          <p:nvPr/>
        </p:nvSpPr>
        <p:spPr bwMode="auto">
          <a:xfrm>
            <a:off x="609600" y="2733541"/>
            <a:ext cx="516712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endParaRPr lang="en-US" altLang="zh-CN" sz="1400" dirty="0">
              <a:solidFill>
                <a:srgbClr val="7C7C7C"/>
              </a:solidFill>
              <a:latin typeface="微软雅黑" pitchFamily="34" charset="-122"/>
              <a:ea typeface="微软雅黑" pitchFamily="34" charset="-122"/>
            </a:endParaRPr>
          </a:p>
          <a:p>
            <a:pPr eaLnBrk="1" fontAlgn="auto" hangingPunct="1">
              <a:spcBef>
                <a:spcPts val="0"/>
              </a:spcBef>
              <a:spcAft>
                <a:spcPts val="0"/>
              </a:spcAft>
              <a:defRPr/>
            </a:pPr>
            <a:r>
              <a:rPr lang="en-US" altLang="zh-CN" sz="1400" dirty="0">
                <a:solidFill>
                  <a:srgbClr val="FFFFFF"/>
                </a:solidFill>
              </a:rPr>
              <a:t>· </a:t>
            </a:r>
            <a:r>
              <a:rPr lang="en-US" altLang="zh-CN" sz="1600" dirty="0">
                <a:solidFill>
                  <a:srgbClr val="FFFFFF"/>
                </a:solidFill>
              </a:rPr>
              <a:t>Established in March 1865 by Thomas Sutherland to meet coastal region of China and </a:t>
            </a:r>
            <a:r>
              <a:rPr lang="en-US" altLang="zh-CN" sz="1600" dirty="0">
                <a:solidFill>
                  <a:srgbClr val="FFFFFF"/>
                </a:solidFill>
                <a:sym typeface="+mn-ea"/>
              </a:rPr>
              <a:t>Hong Kong's </a:t>
            </a:r>
            <a:r>
              <a:rPr lang="en-US" altLang="zh-CN" sz="1600" dirty="0">
                <a:solidFill>
                  <a:srgbClr val="FFFFFF"/>
                </a:solidFill>
              </a:rPr>
              <a:t>urgent need of financing.</a:t>
            </a:r>
          </a:p>
          <a:p>
            <a:pPr eaLnBrk="1" fontAlgn="auto" hangingPunct="1">
              <a:spcBef>
                <a:spcPts val="0"/>
              </a:spcBef>
              <a:spcAft>
                <a:spcPts val="0"/>
              </a:spcAft>
              <a:defRPr/>
            </a:pPr>
            <a:r>
              <a:rPr lang="en-US" altLang="zh-CN" sz="1600" dirty="0">
                <a:solidFill>
                  <a:srgbClr val="FFFFFF"/>
                </a:solidFill>
              </a:rPr>
              <a:t>· Initially HSBC dealt with businesses including TF(trade financing), gold bullion trading, foreign exchange services and so on.</a:t>
            </a:r>
          </a:p>
          <a:p>
            <a:pPr eaLnBrk="1" fontAlgn="auto" hangingPunct="1">
              <a:spcBef>
                <a:spcPts val="0"/>
              </a:spcBef>
              <a:spcAft>
                <a:spcPts val="0"/>
              </a:spcAft>
              <a:defRPr/>
            </a:pPr>
            <a:r>
              <a:rPr lang="en-US" altLang="zh-CN" sz="1600" dirty="0">
                <a:solidFill>
                  <a:srgbClr val="FFFFFF"/>
                </a:solidFill>
              </a:rPr>
              <a:t>· In 1900s, HSBC has already expanded its services to 16 countries and regions.</a:t>
            </a:r>
          </a:p>
          <a:p>
            <a:pPr eaLnBrk="1" fontAlgn="auto" hangingPunct="1">
              <a:spcBef>
                <a:spcPts val="0"/>
              </a:spcBef>
              <a:spcAft>
                <a:spcPts val="0"/>
              </a:spcAft>
              <a:defRPr/>
            </a:pPr>
            <a:r>
              <a:rPr lang="en-US" altLang="zh-CN" sz="1600" dirty="0">
                <a:solidFill>
                  <a:srgbClr val="FFFFFF"/>
                </a:solidFill>
              </a:rPr>
              <a:t>· From 1970s, HSBC continued its expansion through acquisition.</a:t>
            </a:r>
          </a:p>
          <a:p>
            <a:pPr eaLnBrk="1" fontAlgn="auto" hangingPunct="1">
              <a:spcBef>
                <a:spcPts val="0"/>
              </a:spcBef>
              <a:spcAft>
                <a:spcPts val="0"/>
              </a:spcAft>
              <a:defRPr/>
            </a:pPr>
            <a:r>
              <a:rPr lang="en-US" altLang="zh-CN" sz="1600" dirty="0">
                <a:solidFill>
                  <a:srgbClr val="FFFFFF"/>
                </a:solidFill>
              </a:rPr>
              <a:t>· HSBC bought Marine Midland Bank in the US i</a:t>
            </a:r>
            <a:r>
              <a:rPr lang="en-US" altLang="zh-CN" sz="1600" dirty="0">
                <a:solidFill>
                  <a:srgbClr val="FFFFFF"/>
                </a:solidFill>
                <a:sym typeface="+mn-ea"/>
              </a:rPr>
              <a:t>n the 1980s and </a:t>
            </a:r>
            <a:r>
              <a:rPr lang="en-US" altLang="zh-CN" sz="1600" dirty="0">
                <a:solidFill>
                  <a:srgbClr val="FFFFFF"/>
                </a:solidFill>
              </a:rPr>
              <a:t>the newly created HSBC Holdings plc made a recommended offer for full ownership of the UK’s Midland Bank i</a:t>
            </a:r>
            <a:r>
              <a:rPr lang="en-US" altLang="zh-CN" sz="1600" dirty="0">
                <a:solidFill>
                  <a:srgbClr val="FFFFFF"/>
                </a:solidFill>
                <a:sym typeface="+mn-ea"/>
              </a:rPr>
              <a:t>n 1992</a:t>
            </a:r>
            <a:r>
              <a:rPr lang="en-US" altLang="zh-CN" sz="1600" dirty="0">
                <a:solidFill>
                  <a:srgbClr val="FFFFFF"/>
                </a:solidFill>
              </a:rPr>
              <a:t>. Following the acquisition, HSBC moved its headquarters to London</a:t>
            </a:r>
            <a:r>
              <a:rPr lang="en-US" altLang="zh-CN" sz="1400" dirty="0">
                <a:solidFill>
                  <a:srgbClr val="FFFFFF"/>
                </a:solidFill>
              </a:rPr>
              <a:t>.</a:t>
            </a:r>
          </a:p>
        </p:txBody>
      </p:sp>
      <p:sp>
        <p:nvSpPr>
          <p:cNvPr id="16394" name="Rectangle 11"/>
          <p:cNvSpPr>
            <a:spLocks noChangeArrowheads="1"/>
          </p:cNvSpPr>
          <p:nvPr/>
        </p:nvSpPr>
        <p:spPr bwMode="auto">
          <a:xfrm>
            <a:off x="6315542" y="3381188"/>
            <a:ext cx="5368458"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endParaRPr lang="en-US" altLang="zh-CN" sz="1400" dirty="0">
              <a:solidFill>
                <a:srgbClr val="7C7C7C"/>
              </a:solidFill>
              <a:latin typeface="微软雅黑" pitchFamily="34" charset="-122"/>
              <a:ea typeface="微软雅黑" pitchFamily="34" charset="-122"/>
            </a:endParaRPr>
          </a:p>
          <a:p>
            <a:pPr eaLnBrk="1" fontAlgn="auto" hangingPunct="1">
              <a:spcBef>
                <a:spcPts val="0"/>
              </a:spcBef>
              <a:spcAft>
                <a:spcPts val="0"/>
              </a:spcAft>
              <a:defRPr/>
            </a:pPr>
            <a:r>
              <a:rPr lang="en-US" altLang="zh-CN" sz="1400" dirty="0">
                <a:solidFill>
                  <a:srgbClr val="FFFFFF"/>
                </a:solidFill>
              </a:rPr>
              <a:t>· </a:t>
            </a:r>
            <a:r>
              <a:rPr lang="en-US" altLang="zh-CN" sz="1600" dirty="0">
                <a:solidFill>
                  <a:srgbClr val="FFFFFF"/>
                </a:solidFill>
              </a:rPr>
              <a:t>Currently HSBC is one of the world’s largest banking and financial services organizations with 38 million customers from </a:t>
            </a:r>
            <a:r>
              <a:rPr lang="en-US" altLang="zh-CN" sz="1600" dirty="0">
                <a:solidFill>
                  <a:srgbClr val="FFFFFF"/>
                </a:solidFill>
                <a:sym typeface="+mn-ea"/>
              </a:rPr>
              <a:t>67 countries and territories who are provided with</a:t>
            </a:r>
            <a:r>
              <a:rPr lang="en-US" altLang="zh-CN" sz="1600" dirty="0">
                <a:solidFill>
                  <a:srgbClr val="FFFFFF"/>
                </a:solidFill>
              </a:rPr>
              <a:t> four global businesses: Retail Banking and Wealth Management, Commercial Banking, Global Banking and Markets, and Global Private Banking.</a:t>
            </a:r>
          </a:p>
          <a:p>
            <a:pPr eaLnBrk="1" fontAlgn="auto" hangingPunct="1">
              <a:spcBef>
                <a:spcPts val="0"/>
              </a:spcBef>
              <a:spcAft>
                <a:spcPts val="0"/>
              </a:spcAft>
              <a:defRPr/>
            </a:pPr>
            <a:r>
              <a:rPr lang="en-US" altLang="zh-CN" sz="1600" dirty="0">
                <a:solidFill>
                  <a:srgbClr val="FFFFFF"/>
                </a:solidFill>
              </a:rPr>
              <a:t>· HSBC reported profits of US</a:t>
            </a:r>
            <a:r>
              <a:rPr lang="en-US" altLang="zh-CN" sz="1600" dirty="0">
                <a:solidFill>
                  <a:srgbClr val="FFFFFF"/>
                </a:solidFill>
                <a:sym typeface="+mn-ea"/>
              </a:rPr>
              <a:t>$17.2 billion before tax in 2017 and named “World's Best Bank” in the </a:t>
            </a:r>
            <a:r>
              <a:rPr lang="en-US" altLang="zh-CN" sz="1600" i="1" dirty="0">
                <a:solidFill>
                  <a:srgbClr val="FFFFFF"/>
                </a:solidFill>
                <a:sym typeface="+mn-ea"/>
              </a:rPr>
              <a:t>Euro money</a:t>
            </a:r>
            <a:r>
              <a:rPr lang="en-US" altLang="zh-CN" sz="1600" dirty="0">
                <a:solidFill>
                  <a:srgbClr val="FFFFFF"/>
                </a:solidFill>
                <a:sym typeface="+mn-ea"/>
              </a:rPr>
              <a:t> Awards for Excellence.</a:t>
            </a:r>
            <a:endParaRPr lang="en-US" altLang="zh-CN" sz="1600" dirty="0">
              <a:solidFill>
                <a:srgbClr val="FFFFFF"/>
              </a:solidFill>
            </a:endParaRPr>
          </a:p>
          <a:p>
            <a:pPr eaLnBrk="1" fontAlgn="auto" hangingPunct="1">
              <a:spcBef>
                <a:spcPts val="0"/>
              </a:spcBef>
              <a:spcAft>
                <a:spcPts val="0"/>
              </a:spcAft>
              <a:defRPr/>
            </a:pPr>
            <a:endParaRPr lang="en-US" altLang="zh-CN" sz="1400" dirty="0">
              <a:solidFill>
                <a:srgbClr val="FFFFFF"/>
              </a:solidFill>
            </a:endParaRPr>
          </a:p>
        </p:txBody>
      </p:sp>
      <p:grpSp>
        <p:nvGrpSpPr>
          <p:cNvPr id="42" name="组合 41"/>
          <p:cNvGrpSpPr/>
          <p:nvPr/>
        </p:nvGrpSpPr>
        <p:grpSpPr>
          <a:xfrm>
            <a:off x="4913530" y="368945"/>
            <a:ext cx="2364943" cy="562333"/>
            <a:chOff x="4913530" y="368945"/>
            <a:chExt cx="2364943" cy="562333"/>
          </a:xfrm>
        </p:grpSpPr>
        <p:sp>
          <p:nvSpPr>
            <p:cNvPr id="43" name="TextBox 42"/>
            <p:cNvSpPr txBox="1"/>
            <p:nvPr/>
          </p:nvSpPr>
          <p:spPr>
            <a:xfrm>
              <a:off x="4913530" y="368945"/>
              <a:ext cx="2364943" cy="461665"/>
            </a:xfrm>
            <a:prstGeom prst="rect">
              <a:avLst/>
            </a:prstGeom>
            <a:noFill/>
          </p:spPr>
          <p:txBody>
            <a:bodyPr wrap="none" rtlCol="0">
              <a:spAutoFit/>
            </a:bodyPr>
            <a:lstStyle/>
            <a:p>
              <a:pPr algn="ctr"/>
              <a:r>
                <a:rPr lang="en-US" altLang="zh-CN" sz="2400" dirty="0">
                  <a:solidFill>
                    <a:srgbClr val="F8D786"/>
                  </a:solidFill>
                  <a:latin typeface="微软雅黑" pitchFamily="34" charset="-122"/>
                  <a:ea typeface="微软雅黑" pitchFamily="34" charset="-122"/>
                </a:rPr>
                <a:t>BACKGROUND</a:t>
              </a:r>
              <a:endParaRPr lang="zh-CN" altLang="en-US" sz="2400" dirty="0">
                <a:solidFill>
                  <a:srgbClr val="F8D786"/>
                </a:solidFill>
                <a:latin typeface="微软雅黑" pitchFamily="34" charset="-122"/>
                <a:ea typeface="微软雅黑" pitchFamily="34" charset="-122"/>
              </a:endParaRPr>
            </a:p>
          </p:txBody>
        </p:sp>
        <p:sp>
          <p:nvSpPr>
            <p:cNvPr id="44" name="圆角矩形 43"/>
            <p:cNvSpPr/>
            <p:nvPr/>
          </p:nvSpPr>
          <p:spPr>
            <a:xfrm>
              <a:off x="5731642" y="885559"/>
              <a:ext cx="728716"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内容占位符 3" descr="下载 (1)"/>
          <p:cNvPicPr preferRelativeResize="0">
            <a:picLocks/>
          </p:cNvPicPr>
          <p:nvPr/>
        </p:nvPicPr>
        <p:blipFill>
          <a:blip r:embed="rId3"/>
          <a:stretch>
            <a:fillRect/>
          </a:stretch>
        </p:blipFill>
        <p:spPr>
          <a:xfrm>
            <a:off x="609600" y="650814"/>
            <a:ext cx="2160000" cy="2160000"/>
          </a:xfrm>
          <a:prstGeom prst="ellipse">
            <a:avLst/>
          </a:prstGeom>
          <a:ln>
            <a:noFill/>
          </a:ln>
          <a:effectLst>
            <a:softEdge rad="112500"/>
          </a:effectLst>
        </p:spPr>
      </p:pic>
      <p:pic>
        <p:nvPicPr>
          <p:cNvPr id="2" name="图片 1"/>
          <p:cNvPicPr>
            <a:picLocks/>
          </p:cNvPicPr>
          <p:nvPr/>
        </p:nvPicPr>
        <p:blipFill>
          <a:blip r:embed="rId4">
            <a:extLst>
              <a:ext uri="{28A0092B-C50C-407E-A947-70E740481C1C}">
                <a14:useLocalDpi xmlns:a14="http://schemas.microsoft.com/office/drawing/2010/main"/>
              </a:ext>
            </a:extLst>
          </a:blip>
          <a:stretch>
            <a:fillRect/>
          </a:stretch>
        </p:blipFill>
        <p:spPr>
          <a:xfrm>
            <a:off x="6882213" y="818239"/>
            <a:ext cx="2160000" cy="2160000"/>
          </a:xfrm>
          <a:prstGeom prst="ellipse">
            <a:avLst/>
          </a:prstGeom>
          <a:ln>
            <a:noFill/>
          </a:ln>
          <a:effectLst>
            <a:softEdge rad="112500"/>
          </a:effectLst>
        </p:spPr>
      </p:pic>
    </p:spTree>
    <p:extLst>
      <p:ext uri="{BB962C8B-B14F-4D97-AF65-F5344CB8AC3E}">
        <p14:creationId xmlns:p14="http://schemas.microsoft.com/office/powerpoint/2010/main" val="2355851781"/>
      </p:ext>
    </p:extLst>
  </p:cSld>
  <p:clrMapOvr>
    <a:masterClrMapping/>
  </p:clrMapOvr>
  <mc:AlternateContent xmlns:mc="http://schemas.openxmlformats.org/markup-compatibility/2006" xmlns:p14="http://schemas.microsoft.com/office/powerpoint/2010/main">
    <mc:Choice Requires="p14">
      <p:transition spd="slow" p14:dur="1100" advClick="0" advTm="5000">
        <p14:switch dir="r"/>
      </p:transition>
    </mc:Choice>
    <mc:Fallback xmlns="">
      <p:transition spd="slow" advClick="0"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83235"/>
            <a:ext cx="10515600" cy="1325563"/>
          </a:xfrm>
        </p:spPr>
        <p:txBody>
          <a:bodyPr/>
          <a:lstStyle/>
          <a:p>
            <a:r>
              <a:rPr lang="en-US" altLang="zh-CN" b="1" dirty="0">
                <a:solidFill>
                  <a:srgbClr val="F8D786"/>
                </a:solidFill>
                <a:sym typeface="+mn-ea"/>
              </a:rPr>
              <a:t>Bank: HSBC</a:t>
            </a:r>
            <a:br>
              <a:rPr lang="en-US" altLang="zh-CN" b="1" dirty="0">
                <a:solidFill>
                  <a:srgbClr val="F8D786"/>
                </a:solidFill>
              </a:rPr>
            </a:br>
            <a:endParaRPr lang="zh-CN" altLang="en-US" b="1" dirty="0">
              <a:solidFill>
                <a:srgbClr val="F8D786"/>
              </a:solidFill>
            </a:endParaRPr>
          </a:p>
        </p:txBody>
      </p:sp>
      <p:grpSp>
        <p:nvGrpSpPr>
          <p:cNvPr id="18" name="组合 17"/>
          <p:cNvGrpSpPr/>
          <p:nvPr>
            <p:custDataLst>
              <p:tags r:id="rId1"/>
            </p:custDataLst>
          </p:nvPr>
        </p:nvGrpSpPr>
        <p:grpSpPr>
          <a:xfrm>
            <a:off x="719707" y="2509621"/>
            <a:ext cx="10551610" cy="3520911"/>
            <a:chOff x="1330998" y="2514227"/>
            <a:chExt cx="9330846" cy="2922346"/>
          </a:xfrm>
        </p:grpSpPr>
        <p:grpSp>
          <p:nvGrpSpPr>
            <p:cNvPr id="12" name="组合 11"/>
            <p:cNvGrpSpPr/>
            <p:nvPr/>
          </p:nvGrpSpPr>
          <p:grpSpPr>
            <a:xfrm>
              <a:off x="1330998" y="2514313"/>
              <a:ext cx="3110336" cy="2922260"/>
              <a:chOff x="1250599" y="2779187"/>
              <a:chExt cx="3110336" cy="2922260"/>
            </a:xfrm>
          </p:grpSpPr>
          <p:sp>
            <p:nvSpPr>
              <p:cNvPr id="7" name="文本框 1"/>
              <p:cNvSpPr txBox="1"/>
              <p:nvPr>
                <p:custDataLst>
                  <p:tags r:id="rId4"/>
                </p:custDataLst>
              </p:nvPr>
            </p:nvSpPr>
            <p:spPr>
              <a:xfrm>
                <a:off x="1250599" y="2779187"/>
                <a:ext cx="3110336" cy="881752"/>
              </a:xfrm>
              <a:prstGeom prst="rect">
                <a:avLst/>
              </a:prstGeom>
              <a:noFill/>
              <a:ln w="9525">
                <a:noFill/>
                <a:miter/>
              </a:ln>
            </p:spPr>
            <p:txBody>
              <a:bodyPr lIns="0" tIns="0" rIns="0" bIns="0" anchor="ctr" anchorCtr="0">
                <a:normAutofit/>
              </a:bodyPr>
              <a:lstStyle/>
              <a:p>
                <a:r>
                  <a:rPr lang="en-US" altLang="zh-CN" sz="1700" dirty="0">
                    <a:solidFill>
                      <a:schemeClr val="bg1"/>
                    </a:solidFill>
                    <a:sym typeface="微软雅黑" panose="020B0503020204020204" charset="-122"/>
                  </a:rPr>
                  <a:t> </a:t>
                </a:r>
                <a:r>
                  <a:rPr lang="en-US" altLang="zh-CN" sz="2000" dirty="0">
                    <a:solidFill>
                      <a:schemeClr val="bg1"/>
                    </a:solidFill>
                    <a:sym typeface="微软雅黑" panose="020B0503020204020204" charset="-122"/>
                  </a:rPr>
                  <a:t>· Customers' needs for more motilities in their financing</a:t>
                </a:r>
              </a:p>
            </p:txBody>
          </p:sp>
          <p:sp>
            <p:nvSpPr>
              <p:cNvPr id="8" name="文本框 3"/>
              <p:cNvSpPr txBox="1"/>
              <p:nvPr>
                <p:custDataLst>
                  <p:tags r:id="rId5"/>
                </p:custDataLst>
              </p:nvPr>
            </p:nvSpPr>
            <p:spPr>
              <a:xfrm>
                <a:off x="1250599" y="3753299"/>
                <a:ext cx="3109213" cy="1948148"/>
              </a:xfrm>
              <a:prstGeom prst="rect">
                <a:avLst/>
              </a:prstGeom>
              <a:noFill/>
              <a:ln w="9525">
                <a:noFill/>
                <a:miter/>
              </a:ln>
            </p:spPr>
            <p:txBody>
              <a:bodyPr lIns="0" tIns="0" rIns="0" bIns="0" anchor="ctr" anchorCtr="0">
                <a:normAutofit/>
              </a:bodyPr>
              <a:lstStyle/>
              <a:p>
                <a:r>
                  <a:rPr lang="en-US" altLang="zh-CN" sz="1700" dirty="0">
                    <a:solidFill>
                      <a:schemeClr val="bg1"/>
                    </a:solidFill>
                    <a:sym typeface="微软雅黑" panose="020B0503020204020204" charset="-122"/>
                  </a:rPr>
                  <a:t> ·</a:t>
                </a:r>
                <a:r>
                  <a:rPr lang="en-US" altLang="zh-CN" sz="2000" dirty="0">
                    <a:solidFill>
                      <a:schemeClr val="bg1"/>
                    </a:solidFill>
                    <a:sym typeface="微软雅黑" panose="020B0503020204020204" charset="-122"/>
                  </a:rPr>
                  <a:t> Traditional pattern with a third-party organization dealing with information of transactions has its drawbacks of high operational charges, asymmetry of information and aggravation of  frauds</a:t>
                </a:r>
              </a:p>
            </p:txBody>
          </p:sp>
        </p:grpSp>
        <p:sp>
          <p:nvSpPr>
            <p:cNvPr id="15" name="文本框 1"/>
            <p:cNvSpPr txBox="1"/>
            <p:nvPr>
              <p:custDataLst>
                <p:tags r:id="rId2"/>
              </p:custDataLst>
            </p:nvPr>
          </p:nvSpPr>
          <p:spPr>
            <a:xfrm flipH="1">
              <a:off x="8015482" y="2514227"/>
              <a:ext cx="2646362" cy="881743"/>
            </a:xfrm>
            <a:prstGeom prst="rect">
              <a:avLst/>
            </a:prstGeom>
            <a:noFill/>
            <a:ln w="9525">
              <a:noFill/>
              <a:miter/>
            </a:ln>
          </p:spPr>
          <p:txBody>
            <a:bodyPr lIns="0" tIns="0" rIns="0" bIns="0" anchor="ctr" anchorCtr="0">
              <a:normAutofit/>
            </a:bodyPr>
            <a:lstStyle/>
            <a:p>
              <a:r>
                <a:rPr lang="en-US" altLang="zh-CN" sz="1700" dirty="0">
                  <a:solidFill>
                    <a:schemeClr val="bg1"/>
                  </a:solidFill>
                  <a:sym typeface="微软雅黑" panose="020B0503020204020204" charset="-122"/>
                </a:rPr>
                <a:t> · </a:t>
              </a:r>
              <a:r>
                <a:rPr lang="en-US" altLang="zh-CN" sz="2000" dirty="0">
                  <a:solidFill>
                    <a:schemeClr val="bg1"/>
                  </a:solidFill>
                  <a:sym typeface="微软雅黑" panose="020B0503020204020204" charset="-122"/>
                </a:rPr>
                <a:t>HSBC Nudge</a:t>
              </a:r>
            </a:p>
          </p:txBody>
        </p:sp>
        <p:sp>
          <p:nvSpPr>
            <p:cNvPr id="16" name="文本框 3"/>
            <p:cNvSpPr txBox="1"/>
            <p:nvPr>
              <p:custDataLst>
                <p:tags r:id="rId3"/>
              </p:custDataLst>
            </p:nvPr>
          </p:nvSpPr>
          <p:spPr>
            <a:xfrm flipH="1">
              <a:off x="8017069" y="3661258"/>
              <a:ext cx="2644775" cy="727358"/>
            </a:xfrm>
            <a:prstGeom prst="rect">
              <a:avLst/>
            </a:prstGeom>
            <a:noFill/>
            <a:ln w="9525">
              <a:noFill/>
              <a:miter/>
            </a:ln>
          </p:spPr>
          <p:txBody>
            <a:bodyPr lIns="0" tIns="0" rIns="0" bIns="0" anchor="ctr" anchorCtr="0">
              <a:normAutofit/>
            </a:bodyPr>
            <a:lstStyle/>
            <a:p>
              <a:r>
                <a:rPr lang="en-US" altLang="zh-CN" sz="1700" dirty="0">
                  <a:solidFill>
                    <a:schemeClr val="bg1"/>
                  </a:solidFill>
                  <a:sym typeface="微软雅黑" panose="020B0503020204020204" charset="-122"/>
                </a:rPr>
                <a:t> · </a:t>
              </a:r>
              <a:r>
                <a:rPr lang="en-US" altLang="zh-CN" sz="2000" dirty="0">
                  <a:solidFill>
                    <a:schemeClr val="bg1"/>
                  </a:solidFill>
                  <a:sym typeface="微软雅黑" panose="020B0503020204020204" charset="-122"/>
                </a:rPr>
                <a:t>Blockchain Technology</a:t>
              </a:r>
            </a:p>
          </p:txBody>
        </p:sp>
      </p:grpSp>
      <p:sp>
        <p:nvSpPr>
          <p:cNvPr id="17" name="圆角矩形 16"/>
          <p:cNvSpPr/>
          <p:nvPr/>
        </p:nvSpPr>
        <p:spPr>
          <a:xfrm>
            <a:off x="906263" y="1114667"/>
            <a:ext cx="2575972" cy="62697"/>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决策 18"/>
          <p:cNvSpPr/>
          <p:nvPr/>
        </p:nvSpPr>
        <p:spPr>
          <a:xfrm>
            <a:off x="4211570" y="3193036"/>
            <a:ext cx="2373705" cy="1519708"/>
          </a:xfrm>
          <a:prstGeom prst="flowChartDecision">
            <a:avLst/>
          </a:prstGeom>
          <a:solidFill>
            <a:srgbClr val="009688">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决策 19"/>
          <p:cNvSpPr/>
          <p:nvPr/>
        </p:nvSpPr>
        <p:spPr>
          <a:xfrm>
            <a:off x="5784757" y="3193036"/>
            <a:ext cx="2373705" cy="1519708"/>
          </a:xfrm>
          <a:prstGeom prst="flowChartDecision">
            <a:avLst/>
          </a:prstGeom>
          <a:solidFill>
            <a:srgbClr val="03A9F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p:cNvSpPr txBox="1"/>
          <p:nvPr/>
        </p:nvSpPr>
        <p:spPr>
          <a:xfrm>
            <a:off x="4643813" y="3755345"/>
            <a:ext cx="1242007" cy="369332"/>
          </a:xfrm>
          <a:prstGeom prst="rect">
            <a:avLst/>
          </a:prstGeom>
          <a:noFill/>
        </p:spPr>
        <p:txBody>
          <a:bodyPr wrap="none" rtlCol="0">
            <a:spAutoFit/>
          </a:bodyPr>
          <a:lstStyle/>
          <a:p>
            <a:r>
              <a:rPr lang="en-US" altLang="zh-CN" b="1" dirty="0">
                <a:solidFill>
                  <a:srgbClr val="C00000"/>
                </a:solidFill>
              </a:rPr>
              <a:t>PROBLEMS</a:t>
            </a:r>
            <a:endParaRPr lang="zh-CN" altLang="en-US" b="1" dirty="0">
              <a:solidFill>
                <a:srgbClr val="C00000"/>
              </a:solidFill>
            </a:endParaRPr>
          </a:p>
        </p:txBody>
      </p:sp>
      <p:sp>
        <p:nvSpPr>
          <p:cNvPr id="22" name="文本框 21"/>
          <p:cNvSpPr txBox="1"/>
          <p:nvPr/>
        </p:nvSpPr>
        <p:spPr>
          <a:xfrm>
            <a:off x="6379213" y="3716710"/>
            <a:ext cx="1538563" cy="369332"/>
          </a:xfrm>
          <a:prstGeom prst="rect">
            <a:avLst/>
          </a:prstGeom>
          <a:noFill/>
        </p:spPr>
        <p:txBody>
          <a:bodyPr wrap="none" rtlCol="0">
            <a:spAutoFit/>
          </a:bodyPr>
          <a:lstStyle/>
          <a:p>
            <a:r>
              <a:rPr lang="en-US" altLang="zh-CN" b="1" dirty="0">
                <a:solidFill>
                  <a:srgbClr val="C00000"/>
                </a:solidFill>
              </a:rPr>
              <a:t>INNOVATIONS</a:t>
            </a:r>
            <a:endParaRPr lang="zh-CN" altLang="en-US" b="1" dirty="0">
              <a:solidFill>
                <a:srgbClr val="C00000"/>
              </a:solidFill>
            </a:endParaRPr>
          </a:p>
        </p:txBody>
      </p:sp>
    </p:spTree>
    <p:extLst>
      <p:ext uri="{BB962C8B-B14F-4D97-AF65-F5344CB8AC3E}">
        <p14:creationId xmlns:p14="http://schemas.microsoft.com/office/powerpoint/2010/main" val="2435595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2604" y="-252974"/>
            <a:ext cx="10515600" cy="1325563"/>
          </a:xfrm>
        </p:spPr>
        <p:txBody>
          <a:bodyPr/>
          <a:lstStyle/>
          <a:p>
            <a:r>
              <a:rPr lang="en-US" altLang="zh-CN" b="1" dirty="0">
                <a:solidFill>
                  <a:srgbClr val="F8D786"/>
                </a:solidFill>
              </a:rPr>
              <a:t>HSBC Nudge</a:t>
            </a:r>
          </a:p>
        </p:txBody>
      </p:sp>
      <p:pic>
        <p:nvPicPr>
          <p:cNvPr id="4" name="图片 3" descr="_98058476_hsbcapps"/>
          <p:cNvPicPr>
            <a:picLocks noChangeAspect="1"/>
          </p:cNvPicPr>
          <p:nvPr/>
        </p:nvPicPr>
        <p:blipFill>
          <a:blip r:embed="rId2"/>
          <a:stretch>
            <a:fillRect/>
          </a:stretch>
        </p:blipFill>
        <p:spPr>
          <a:xfrm>
            <a:off x="5714365" y="3103245"/>
            <a:ext cx="6257925" cy="3520440"/>
          </a:xfrm>
          <a:prstGeom prst="rect">
            <a:avLst/>
          </a:prstGeom>
        </p:spPr>
      </p:pic>
      <p:sp>
        <p:nvSpPr>
          <p:cNvPr id="228" name=" 228"/>
          <p:cNvSpPr/>
          <p:nvPr/>
        </p:nvSpPr>
        <p:spPr>
          <a:xfrm>
            <a:off x="1061085" y="1329690"/>
            <a:ext cx="8536305" cy="1735455"/>
          </a:xfrm>
          <a:prstGeom prst="wedgeRectCallout">
            <a:avLst>
              <a:gd name="adj1" fmla="val -33182"/>
              <a:gd name="adj2" fmla="val 8646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en-US" altLang="zh-CN">
                <a:solidFill>
                  <a:srgbClr val="FFFFFF"/>
                </a:solidFill>
              </a:rPr>
              <a:t>·   This application will help people track what they spend money on, and will "nudge" them if they exceed their spending limits.</a:t>
            </a:r>
          </a:p>
          <a:p>
            <a:pPr algn="l" eaLnBrk="1" fontAlgn="auto" hangingPunct="1">
              <a:spcBef>
                <a:spcPts val="0"/>
              </a:spcBef>
              <a:spcAft>
                <a:spcPts val="0"/>
              </a:spcAft>
              <a:defRPr/>
            </a:pPr>
            <a:r>
              <a:rPr lang="en-US" altLang="zh-CN">
                <a:solidFill>
                  <a:srgbClr val="FFFFFF"/>
                </a:solidFill>
              </a:rPr>
              <a:t>·   It lets people break down their spending into easily visible categories such as groceries, entertainment, coffee and utility bills.</a:t>
            </a:r>
          </a:p>
          <a:p>
            <a:pPr algn="l" eaLnBrk="1" fontAlgn="auto" hangingPunct="1">
              <a:spcBef>
                <a:spcPts val="0"/>
              </a:spcBef>
              <a:spcAft>
                <a:spcPts val="0"/>
              </a:spcAft>
              <a:defRPr/>
            </a:pPr>
            <a:r>
              <a:rPr lang="en-US" altLang="zh-CN">
                <a:solidFill>
                  <a:srgbClr val="FFFFFF"/>
                </a:solidFill>
              </a:rPr>
              <a:t>·   Customers will also be able to add accounts from 21 rivals including Lloyds and NatWest, to keep track of all their balances in one app.</a:t>
            </a:r>
          </a:p>
        </p:txBody>
      </p:sp>
      <p:sp>
        <p:nvSpPr>
          <p:cNvPr id="168" name=" 168"/>
          <p:cNvSpPr/>
          <p:nvPr/>
        </p:nvSpPr>
        <p:spPr>
          <a:xfrm>
            <a:off x="1061085" y="3862705"/>
            <a:ext cx="3942080" cy="20015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en-US" altLang="zh-CN" dirty="0">
                <a:solidFill>
                  <a:srgbClr val="FFFFFF"/>
                </a:solidFill>
              </a:rPr>
              <a:t> </a:t>
            </a:r>
            <a:r>
              <a:rPr lang="en-US" altLang="zh-CN" b="1" dirty="0">
                <a:solidFill>
                  <a:srgbClr val="C00000"/>
                </a:solidFill>
              </a:rPr>
              <a:t>TRIZ Trends:</a:t>
            </a:r>
          </a:p>
          <a:p>
            <a:pPr marL="285750" indent="-285750" algn="l" eaLnBrk="1" fontAlgn="auto" hangingPunct="1">
              <a:spcBef>
                <a:spcPts val="0"/>
              </a:spcBef>
              <a:spcAft>
                <a:spcPts val="0"/>
              </a:spcAft>
              <a:buFont typeface="Arial" panose="020B0604020202020204" pitchFamily="34" charset="0"/>
              <a:buChar char="•"/>
              <a:defRPr/>
            </a:pPr>
            <a:r>
              <a:rPr lang="en-US" altLang="zh-CN" dirty="0">
                <a:solidFill>
                  <a:srgbClr val="FFFFFF"/>
                </a:solidFill>
              </a:rPr>
              <a:t>Increasing asymmetry</a:t>
            </a:r>
          </a:p>
          <a:p>
            <a:pPr marL="285750" indent="-285750" algn="l" eaLnBrk="1" fontAlgn="auto" hangingPunct="1">
              <a:spcBef>
                <a:spcPts val="0"/>
              </a:spcBef>
              <a:spcAft>
                <a:spcPts val="0"/>
              </a:spcAft>
              <a:buFont typeface="Arial" panose="020B0604020202020204" pitchFamily="34" charset="0"/>
              <a:buChar char="•"/>
              <a:defRPr/>
            </a:pPr>
            <a:r>
              <a:rPr lang="en-US" altLang="zh-CN" dirty="0">
                <a:solidFill>
                  <a:srgbClr val="FFFFFF"/>
                </a:solidFill>
              </a:rPr>
              <a:t> Decreasing human involvement</a:t>
            </a:r>
          </a:p>
          <a:p>
            <a:pPr marL="285750" indent="-285750" algn="l" eaLnBrk="1" fontAlgn="auto" hangingPunct="1">
              <a:spcBef>
                <a:spcPts val="0"/>
              </a:spcBef>
              <a:spcAft>
                <a:spcPts val="0"/>
              </a:spcAft>
              <a:buFont typeface="Arial" panose="020B0604020202020204" pitchFamily="34" charset="0"/>
              <a:buChar char="•"/>
              <a:defRPr/>
            </a:pPr>
            <a:r>
              <a:rPr lang="en-US" altLang="zh-CN" dirty="0">
                <a:solidFill>
                  <a:srgbClr val="FFFFFF"/>
                </a:solidFill>
              </a:rPr>
              <a:t>Improved listening</a:t>
            </a:r>
          </a:p>
          <a:p>
            <a:pPr marL="285750" indent="-285750" algn="l" eaLnBrk="1" fontAlgn="auto" hangingPunct="1">
              <a:spcBef>
                <a:spcPts val="0"/>
              </a:spcBef>
              <a:spcAft>
                <a:spcPts val="0"/>
              </a:spcAft>
              <a:buFont typeface="Arial" panose="020B0604020202020204" pitchFamily="34" charset="0"/>
              <a:buChar char="•"/>
              <a:defRPr/>
            </a:pPr>
            <a:r>
              <a:rPr lang="en-US" altLang="zh-CN" dirty="0">
                <a:solidFill>
                  <a:srgbClr val="FFFFFF"/>
                </a:solidFill>
              </a:rPr>
              <a:t> Mono-Bi-Poly(similar)</a:t>
            </a:r>
          </a:p>
          <a:p>
            <a:pPr algn="l" eaLnBrk="1" fontAlgn="auto" hangingPunct="1">
              <a:spcBef>
                <a:spcPts val="0"/>
              </a:spcBef>
              <a:spcAft>
                <a:spcPts val="0"/>
              </a:spcAft>
              <a:defRPr/>
            </a:pPr>
            <a:endParaRPr lang="en-US" altLang="zh-CN" dirty="0">
              <a:solidFill>
                <a:srgbClr val="FFFFFF"/>
              </a:solidFill>
            </a:endParaRPr>
          </a:p>
        </p:txBody>
      </p:sp>
      <p:sp>
        <p:nvSpPr>
          <p:cNvPr id="6" name="圆角矩形 5"/>
          <p:cNvSpPr/>
          <p:nvPr/>
        </p:nvSpPr>
        <p:spPr>
          <a:xfrm>
            <a:off x="1061085" y="1022646"/>
            <a:ext cx="2575972" cy="62697"/>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651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858" y="-192247"/>
            <a:ext cx="10515600" cy="1325563"/>
          </a:xfrm>
        </p:spPr>
        <p:txBody>
          <a:bodyPr/>
          <a:lstStyle/>
          <a:p>
            <a:r>
              <a:rPr lang="en-US" altLang="zh-CN" b="1" dirty="0">
                <a:solidFill>
                  <a:srgbClr val="F8D786"/>
                </a:solidFill>
                <a:sym typeface="微软雅黑" panose="020B0503020204020204" charset="-122"/>
              </a:rPr>
              <a:t> Blockchain Technology</a:t>
            </a:r>
            <a:endParaRPr lang="zh-CN" altLang="en-US" b="1" dirty="0">
              <a:solidFill>
                <a:srgbClr val="F8D786"/>
              </a:solidFill>
            </a:endParaRPr>
          </a:p>
        </p:txBody>
      </p:sp>
      <p:pic>
        <p:nvPicPr>
          <p:cNvPr id="4" name="图片 3" descr="u=3667318166,552387371&amp;fm=27&amp;gp=0"/>
          <p:cNvPicPr>
            <a:picLocks noChangeAspect="1"/>
          </p:cNvPicPr>
          <p:nvPr/>
        </p:nvPicPr>
        <p:blipFill>
          <a:blip r:embed="rId2"/>
          <a:stretch>
            <a:fillRect/>
          </a:stretch>
        </p:blipFill>
        <p:spPr>
          <a:xfrm>
            <a:off x="7250430" y="3695065"/>
            <a:ext cx="4700905" cy="2837180"/>
          </a:xfrm>
          <a:prstGeom prst="rect">
            <a:avLst/>
          </a:prstGeom>
        </p:spPr>
      </p:pic>
      <p:pic>
        <p:nvPicPr>
          <p:cNvPr id="5" name="图片 4" descr="u=3972978785,3359156650&amp;fm=27&amp;gp=0"/>
          <p:cNvPicPr>
            <a:picLocks noChangeAspect="1"/>
          </p:cNvPicPr>
          <p:nvPr/>
        </p:nvPicPr>
        <p:blipFill>
          <a:blip r:embed="rId3"/>
          <a:stretch>
            <a:fillRect/>
          </a:stretch>
        </p:blipFill>
        <p:spPr>
          <a:xfrm>
            <a:off x="7250430" y="470535"/>
            <a:ext cx="4700905" cy="3049270"/>
          </a:xfrm>
          <a:prstGeom prst="rect">
            <a:avLst/>
          </a:prstGeom>
        </p:spPr>
      </p:pic>
      <p:sp>
        <p:nvSpPr>
          <p:cNvPr id="228" name=" 228"/>
          <p:cNvSpPr/>
          <p:nvPr/>
        </p:nvSpPr>
        <p:spPr>
          <a:xfrm>
            <a:off x="705485" y="1447800"/>
            <a:ext cx="5636260" cy="2247265"/>
          </a:xfrm>
          <a:prstGeom prst="wedgeRectCallout">
            <a:avLst>
              <a:gd name="adj1" fmla="val -33182"/>
              <a:gd name="adj2" fmla="val 8646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en-US" altLang="zh-CN" dirty="0">
                <a:solidFill>
                  <a:srgbClr val="FFFFFF"/>
                </a:solidFill>
              </a:rPr>
              <a:t>·   Blockchain t</a:t>
            </a:r>
            <a:r>
              <a:rPr lang="en-US" altLang="zh-CN" dirty="0">
                <a:sym typeface="微软雅黑" panose="020B0503020204020204" charset="-122"/>
              </a:rPr>
              <a:t>echnology </a:t>
            </a:r>
            <a:r>
              <a:rPr lang="en-US" altLang="zh-CN" dirty="0">
                <a:solidFill>
                  <a:srgbClr val="FFFFFF"/>
                </a:solidFill>
              </a:rPr>
              <a:t>refers to a </a:t>
            </a:r>
            <a:r>
              <a:rPr lang="en-US" altLang="zh-CN" dirty="0">
                <a:solidFill>
                  <a:srgbClr val="FFFFFF"/>
                </a:solidFill>
                <a:sym typeface="+mn-ea"/>
              </a:rPr>
              <a:t>reliable database which is  </a:t>
            </a:r>
            <a:r>
              <a:rPr lang="en-US" altLang="zh-CN" dirty="0">
                <a:solidFill>
                  <a:srgbClr val="FFFFFF"/>
                </a:solidFill>
              </a:rPr>
              <a:t>collectively-maintained through decentralized and trustless approaches. </a:t>
            </a:r>
          </a:p>
          <a:p>
            <a:pPr algn="l" eaLnBrk="1" fontAlgn="auto" hangingPunct="1">
              <a:spcBef>
                <a:spcPts val="0"/>
              </a:spcBef>
              <a:spcAft>
                <a:spcPts val="0"/>
              </a:spcAft>
              <a:defRPr/>
            </a:pPr>
            <a:r>
              <a:rPr lang="en-US" altLang="zh-CN" dirty="0">
                <a:solidFill>
                  <a:srgbClr val="FFFFFF"/>
                </a:solidFill>
              </a:rPr>
              <a:t>·   Blockchain technology can transparentize the whole procedure of transactions and provide the intact information flow. </a:t>
            </a:r>
          </a:p>
          <a:p>
            <a:pPr algn="l" eaLnBrk="1" fontAlgn="auto" hangingPunct="1">
              <a:spcBef>
                <a:spcPts val="0"/>
              </a:spcBef>
              <a:spcAft>
                <a:spcPts val="0"/>
              </a:spcAft>
              <a:defRPr/>
            </a:pPr>
            <a:r>
              <a:rPr lang="en-US" altLang="zh-CN" dirty="0">
                <a:solidFill>
                  <a:srgbClr val="FFFFFF"/>
                </a:solidFill>
              </a:rPr>
              <a:t>·   Blockchain technology can also speed up the transactions and eliminate frauds.</a:t>
            </a:r>
          </a:p>
        </p:txBody>
      </p:sp>
      <p:sp>
        <p:nvSpPr>
          <p:cNvPr id="168" name=" 168"/>
          <p:cNvSpPr/>
          <p:nvPr/>
        </p:nvSpPr>
        <p:spPr>
          <a:xfrm>
            <a:off x="661644" y="4727531"/>
            <a:ext cx="5636260" cy="12357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en-US" altLang="zh-CN" b="1" dirty="0">
                <a:solidFill>
                  <a:srgbClr val="C00000"/>
                </a:solidFill>
              </a:rPr>
              <a:t>TRIZ Trends:</a:t>
            </a:r>
          </a:p>
          <a:p>
            <a:pPr marL="285750" indent="-285750" algn="l" eaLnBrk="1" fontAlgn="auto" hangingPunct="1">
              <a:spcBef>
                <a:spcPts val="0"/>
              </a:spcBef>
              <a:spcAft>
                <a:spcPts val="0"/>
              </a:spcAft>
              <a:buFont typeface="Arial" panose="020B0604020202020204" pitchFamily="34" charset="0"/>
              <a:buChar char="•"/>
              <a:defRPr/>
            </a:pPr>
            <a:r>
              <a:rPr lang="en-US" altLang="zh-CN" dirty="0">
                <a:solidFill>
                  <a:srgbClr val="FFFFFF"/>
                </a:solidFill>
              </a:rPr>
              <a:t> Increasing transparency</a:t>
            </a:r>
          </a:p>
          <a:p>
            <a:pPr marL="285750" indent="-285750" algn="l" eaLnBrk="1" fontAlgn="auto" hangingPunct="1">
              <a:spcBef>
                <a:spcPts val="0"/>
              </a:spcBef>
              <a:spcAft>
                <a:spcPts val="0"/>
              </a:spcAft>
              <a:buFont typeface="Arial" panose="020B0604020202020204" pitchFamily="34" charset="0"/>
              <a:buChar char="•"/>
              <a:defRPr/>
            </a:pPr>
            <a:r>
              <a:rPr lang="en-US" altLang="zh-CN" dirty="0">
                <a:solidFill>
                  <a:srgbClr val="FFFFFF"/>
                </a:solidFill>
              </a:rPr>
              <a:t>Reducing complexity</a:t>
            </a:r>
          </a:p>
        </p:txBody>
      </p:sp>
      <p:sp>
        <p:nvSpPr>
          <p:cNvPr id="7" name="圆角矩形 6"/>
          <p:cNvSpPr/>
          <p:nvPr/>
        </p:nvSpPr>
        <p:spPr>
          <a:xfrm>
            <a:off x="774739" y="1070619"/>
            <a:ext cx="4949655" cy="62697"/>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7839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726" y="271929"/>
            <a:ext cx="1396618" cy="231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0193" y="1871190"/>
            <a:ext cx="1261685" cy="400110"/>
          </a:xfrm>
          <a:prstGeom prst="rect">
            <a:avLst/>
          </a:prstGeom>
          <a:noFill/>
        </p:spPr>
        <p:txBody>
          <a:bodyPr wrap="square" rtlCol="0">
            <a:spAutoFit/>
          </a:bodyPr>
          <a:lstStyle/>
          <a:p>
            <a:pPr algn="ctr"/>
            <a:r>
              <a:rPr lang="en-US" altLang="zh-CN" sz="2000" dirty="0">
                <a:solidFill>
                  <a:srgbClr val="F8D786"/>
                </a:solidFill>
                <a:latin typeface="微软雅黑" pitchFamily="34" charset="-122"/>
                <a:ea typeface="微软雅黑" pitchFamily="34" charset="-122"/>
              </a:rPr>
              <a:t>P A R T</a:t>
            </a:r>
            <a:endParaRPr lang="zh-CN" altLang="en-US" sz="2000" dirty="0">
              <a:solidFill>
                <a:srgbClr val="F8D786"/>
              </a:solidFill>
              <a:latin typeface="微软雅黑" pitchFamily="34" charset="-122"/>
              <a:ea typeface="微软雅黑" pitchFamily="34" charset="-122"/>
            </a:endParaRPr>
          </a:p>
        </p:txBody>
      </p:sp>
      <p:sp>
        <p:nvSpPr>
          <p:cNvPr id="2" name="TextBox 1"/>
          <p:cNvSpPr txBox="1"/>
          <p:nvPr/>
        </p:nvSpPr>
        <p:spPr>
          <a:xfrm>
            <a:off x="755865" y="587031"/>
            <a:ext cx="486030" cy="707886"/>
          </a:xfrm>
          <a:prstGeom prst="rect">
            <a:avLst/>
          </a:prstGeom>
          <a:noFill/>
        </p:spPr>
        <p:txBody>
          <a:bodyPr wrap="none" rtlCol="0">
            <a:spAutoFit/>
          </a:bodyPr>
          <a:lstStyle/>
          <a:p>
            <a:r>
              <a:rPr lang="en-US" altLang="zh-CN" sz="4000" dirty="0">
                <a:solidFill>
                  <a:srgbClr val="F8D786"/>
                </a:solidFill>
                <a:latin typeface="微软雅黑" pitchFamily="34" charset="-122"/>
                <a:ea typeface="微软雅黑" pitchFamily="34" charset="-122"/>
                <a:cs typeface="Consolas" pitchFamily="49" charset="0"/>
              </a:rPr>
              <a:t>0</a:t>
            </a:r>
            <a:endParaRPr lang="zh-CN" altLang="en-US" sz="4000" dirty="0">
              <a:solidFill>
                <a:srgbClr val="F8D786"/>
              </a:solidFill>
              <a:latin typeface="微软雅黑" pitchFamily="34" charset="-122"/>
              <a:ea typeface="微软雅黑" pitchFamily="34" charset="-122"/>
              <a:cs typeface="Consolas" pitchFamily="49" charset="0"/>
            </a:endParaRPr>
          </a:p>
        </p:txBody>
      </p:sp>
      <p:cxnSp>
        <p:nvCxnSpPr>
          <p:cNvPr id="6" name="直接连接符 5"/>
          <p:cNvCxnSpPr/>
          <p:nvPr/>
        </p:nvCxnSpPr>
        <p:spPr>
          <a:xfrm rot="1800000">
            <a:off x="1241386" y="609561"/>
            <a:ext cx="0" cy="1078938"/>
          </a:xfrm>
          <a:prstGeom prst="line">
            <a:avLst/>
          </a:prstGeom>
          <a:ln w="19050">
            <a:solidFill>
              <a:srgbClr val="F8D786"/>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56222" y="1006469"/>
            <a:ext cx="486030" cy="707886"/>
          </a:xfrm>
          <a:prstGeom prst="rect">
            <a:avLst/>
          </a:prstGeom>
          <a:noFill/>
        </p:spPr>
        <p:txBody>
          <a:bodyPr wrap="none" rtlCol="0">
            <a:spAutoFit/>
          </a:bodyPr>
          <a:lstStyle/>
          <a:p>
            <a:r>
              <a:rPr lang="en-US" altLang="zh-CN" sz="4000" dirty="0">
                <a:solidFill>
                  <a:srgbClr val="F8D786"/>
                </a:solidFill>
                <a:latin typeface="微软雅黑" pitchFamily="34" charset="-122"/>
                <a:ea typeface="微软雅黑" pitchFamily="34" charset="-122"/>
                <a:cs typeface="Consolas" pitchFamily="49" charset="0"/>
              </a:rPr>
              <a:t>3</a:t>
            </a:r>
            <a:endParaRPr lang="zh-CN" altLang="en-US" sz="4000" dirty="0">
              <a:solidFill>
                <a:srgbClr val="F8D786"/>
              </a:solidFill>
              <a:latin typeface="微软雅黑" pitchFamily="34" charset="-122"/>
              <a:ea typeface="微软雅黑" pitchFamily="34" charset="-122"/>
              <a:cs typeface="Consolas" pitchFamily="49" charset="0"/>
            </a:endParaRPr>
          </a:p>
        </p:txBody>
      </p:sp>
      <p:sp>
        <p:nvSpPr>
          <p:cNvPr id="17" name="圆角矩形 16"/>
          <p:cNvSpPr/>
          <p:nvPr/>
        </p:nvSpPr>
        <p:spPr>
          <a:xfrm>
            <a:off x="591895" y="2954868"/>
            <a:ext cx="1338281" cy="51254"/>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951538" y="5342720"/>
            <a:ext cx="314325" cy="1046129"/>
            <a:chOff x="5951538" y="5441219"/>
            <a:chExt cx="314325" cy="1046129"/>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51538" y="6038085"/>
              <a:ext cx="314325"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椭圆 21"/>
            <p:cNvSpPr/>
            <p:nvPr/>
          </p:nvSpPr>
          <p:spPr>
            <a:xfrm>
              <a:off x="6056561" y="5441219"/>
              <a:ext cx="78878" cy="78878"/>
            </a:xfrm>
            <a:prstGeom prst="ellipse">
              <a:avLst/>
            </a:prstGeom>
            <a:solidFill>
              <a:srgbClr val="F8D7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056561" y="5643595"/>
              <a:ext cx="78878" cy="78878"/>
            </a:xfrm>
            <a:prstGeom prst="ellipse">
              <a:avLst/>
            </a:prstGeom>
            <a:solidFill>
              <a:srgbClr val="F8D78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056561" y="5845971"/>
              <a:ext cx="78878" cy="78878"/>
            </a:xfrm>
            <a:prstGeom prst="ellipse">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5163244" y="3278421"/>
            <a:ext cx="1593706" cy="369332"/>
          </a:xfrm>
          <a:prstGeom prst="rect">
            <a:avLst/>
          </a:prstGeom>
          <a:noFill/>
        </p:spPr>
        <p:txBody>
          <a:bodyPr wrap="none" rtlCol="0">
            <a:spAutoFit/>
          </a:bodyPr>
          <a:lstStyle/>
          <a:p>
            <a:pPr algn="ctr"/>
            <a:r>
              <a:rPr lang="en-US" altLang="zh-CN" b="1" dirty="0">
                <a:solidFill>
                  <a:srgbClr val="F8D786"/>
                </a:solidFill>
                <a:latin typeface="微软雅黑" pitchFamily="34" charset="-122"/>
                <a:ea typeface="微软雅黑" pitchFamily="34" charset="-122"/>
              </a:rPr>
              <a:t>INSURANCE</a:t>
            </a:r>
            <a:endParaRPr lang="zh-CN" altLang="en-US" b="1" dirty="0"/>
          </a:p>
        </p:txBody>
      </p:sp>
      <p:sp>
        <p:nvSpPr>
          <p:cNvPr id="20" name="矩形 19"/>
          <p:cNvSpPr/>
          <p:nvPr/>
        </p:nvSpPr>
        <p:spPr>
          <a:xfrm>
            <a:off x="4048896" y="2371385"/>
            <a:ext cx="4015330" cy="830997"/>
          </a:xfrm>
          <a:prstGeom prst="rect">
            <a:avLst/>
          </a:prstGeom>
        </p:spPr>
        <p:txBody>
          <a:bodyPr wrap="none">
            <a:spAutoFit/>
          </a:bodyPr>
          <a:lstStyle/>
          <a:p>
            <a:r>
              <a:rPr lang="en-US" altLang="zh-CN" sz="4800" b="1" dirty="0">
                <a:solidFill>
                  <a:srgbClr val="F8D786"/>
                </a:solidFill>
                <a:latin typeface="微软雅黑" pitchFamily="34" charset="-122"/>
                <a:ea typeface="微软雅黑" pitchFamily="34" charset="-122"/>
              </a:rPr>
              <a:t>METROMILE</a:t>
            </a:r>
            <a:endParaRPr lang="zh-CN" altLang="en-US" sz="4800" b="1" dirty="0">
              <a:solidFill>
                <a:srgbClr val="F8D786"/>
              </a:solidFill>
              <a:latin typeface="微软雅黑" pitchFamily="34" charset="-122"/>
              <a:ea typeface="微软雅黑" pitchFamily="34" charset="-122"/>
            </a:endParaRPr>
          </a:p>
        </p:txBody>
      </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8215" y="3874667"/>
            <a:ext cx="2016691" cy="886307"/>
          </a:xfrm>
          <a:prstGeom prst="rect">
            <a:avLst/>
          </a:prstGeom>
        </p:spPr>
      </p:pic>
    </p:spTree>
    <p:extLst>
      <p:ext uri="{BB962C8B-B14F-4D97-AF65-F5344CB8AC3E}">
        <p14:creationId xmlns:p14="http://schemas.microsoft.com/office/powerpoint/2010/main" val="3214797231"/>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8"/>
          <p:cNvSpPr>
            <a:spLocks noChangeArrowheads="1"/>
          </p:cNvSpPr>
          <p:nvPr/>
        </p:nvSpPr>
        <p:spPr bwMode="auto">
          <a:xfrm>
            <a:off x="462710" y="3429000"/>
            <a:ext cx="516712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endParaRPr lang="en-US" altLang="zh-CN" sz="1400" dirty="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en-US" altLang="zh-CN" sz="2000" b="1" dirty="0">
                <a:solidFill>
                  <a:srgbClr val="C00000"/>
                </a:solidFill>
              </a:rPr>
              <a:t>Metromile</a:t>
            </a:r>
            <a:r>
              <a:rPr lang="en-US" altLang="zh-CN" sz="2000" dirty="0">
                <a:solidFill>
                  <a:schemeClr val="bg1"/>
                </a:solidFill>
              </a:rPr>
              <a:t> is a san Francisco-based car insurance startup that offers pay-per-mile insurance and a driving app</a:t>
            </a:r>
          </a:p>
          <a:p>
            <a:pPr eaLnBrk="1" fontAlgn="auto" hangingPunct="1">
              <a:spcBef>
                <a:spcPts val="0"/>
              </a:spcBef>
              <a:spcAft>
                <a:spcPts val="0"/>
              </a:spcAft>
              <a:defRPr/>
            </a:pPr>
            <a:r>
              <a:rPr lang="en-US" altLang="zh-CN" sz="2000" dirty="0">
                <a:solidFill>
                  <a:schemeClr val="bg1"/>
                </a:solidFill>
              </a:rPr>
              <a:t>It was founded in Redwood City, CA in 2011 by David Friedberg and Steve Pretre.</a:t>
            </a:r>
          </a:p>
        </p:txBody>
      </p:sp>
      <p:sp>
        <p:nvSpPr>
          <p:cNvPr id="16394" name="Rectangle 11"/>
          <p:cNvSpPr>
            <a:spLocks noChangeArrowheads="1"/>
          </p:cNvSpPr>
          <p:nvPr/>
        </p:nvSpPr>
        <p:spPr bwMode="auto">
          <a:xfrm>
            <a:off x="6315542" y="3381188"/>
            <a:ext cx="5368458"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endParaRPr lang="en-US" altLang="zh-CN" sz="1400" dirty="0">
              <a:solidFill>
                <a:schemeClr val="bg1"/>
              </a:solidFill>
              <a:latin typeface="微软雅黑" pitchFamily="34" charset="-122"/>
              <a:ea typeface="微软雅黑" pitchFamily="34" charset="-122"/>
            </a:endParaRPr>
          </a:p>
          <a:p>
            <a:r>
              <a:rPr lang="en-US" altLang="zh-CN" sz="1600" dirty="0">
                <a:solidFill>
                  <a:schemeClr val="bg1"/>
                </a:solidFill>
              </a:rPr>
              <a:t>Pay-per-mile insurance is a type of usage-based insurance where the user pays a base rate along with a fixed rate per mile. The billing model is intended to benefit low-mileage drivers and does not take driving style or behavior into account (for determining rates or discounts).</a:t>
            </a:r>
            <a:r>
              <a:rPr lang="en-US" altLang="zh-CN" sz="1600" dirty="0"/>
              <a:t> To </a:t>
            </a:r>
            <a:r>
              <a:rPr lang="en-US" altLang="zh-CN" sz="1600" dirty="0">
                <a:solidFill>
                  <a:schemeClr val="bg1"/>
                </a:solidFill>
              </a:rPr>
              <a:t>measure mileage, the Metromile Pulse device is plugged into the onboard diagnostic (OBD-II) port of the car. The OBD-II port is the same port that mechanics use to diagnose issues that trigger a car’s “check engine” light. The device then transmits mileage data to servers. Metromile provides a full customer service team and 24/7 claims team. </a:t>
            </a:r>
          </a:p>
        </p:txBody>
      </p:sp>
      <p:grpSp>
        <p:nvGrpSpPr>
          <p:cNvPr id="42" name="组合 41"/>
          <p:cNvGrpSpPr/>
          <p:nvPr/>
        </p:nvGrpSpPr>
        <p:grpSpPr>
          <a:xfrm>
            <a:off x="4913530" y="368945"/>
            <a:ext cx="2364943" cy="562333"/>
            <a:chOff x="4913530" y="368945"/>
            <a:chExt cx="2364943" cy="562333"/>
          </a:xfrm>
        </p:grpSpPr>
        <p:sp>
          <p:nvSpPr>
            <p:cNvPr id="43" name="TextBox 42"/>
            <p:cNvSpPr txBox="1"/>
            <p:nvPr/>
          </p:nvSpPr>
          <p:spPr>
            <a:xfrm>
              <a:off x="4913530" y="368945"/>
              <a:ext cx="2364943" cy="461665"/>
            </a:xfrm>
            <a:prstGeom prst="rect">
              <a:avLst/>
            </a:prstGeom>
            <a:noFill/>
          </p:spPr>
          <p:txBody>
            <a:bodyPr wrap="none" rtlCol="0">
              <a:spAutoFit/>
            </a:bodyPr>
            <a:lstStyle/>
            <a:p>
              <a:pPr algn="ctr"/>
              <a:r>
                <a:rPr lang="en-US" altLang="zh-CN" sz="2400" dirty="0">
                  <a:solidFill>
                    <a:srgbClr val="F8D786"/>
                  </a:solidFill>
                  <a:latin typeface="微软雅黑" pitchFamily="34" charset="-122"/>
                  <a:ea typeface="微软雅黑" pitchFamily="34" charset="-122"/>
                </a:rPr>
                <a:t>BACKGROUND</a:t>
              </a:r>
              <a:endParaRPr lang="zh-CN" altLang="en-US" sz="2400" dirty="0">
                <a:solidFill>
                  <a:srgbClr val="F8D786"/>
                </a:solidFill>
                <a:latin typeface="微软雅黑" pitchFamily="34" charset="-122"/>
                <a:ea typeface="微软雅黑" pitchFamily="34" charset="-122"/>
              </a:endParaRPr>
            </a:p>
          </p:txBody>
        </p:sp>
        <p:sp>
          <p:nvSpPr>
            <p:cNvPr id="44" name="圆角矩形 43"/>
            <p:cNvSpPr/>
            <p:nvPr/>
          </p:nvSpPr>
          <p:spPr>
            <a:xfrm>
              <a:off x="5731642" y="885559"/>
              <a:ext cx="728716"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preferRelativeResize="0">
            <a:picLocks/>
          </p:cNvPicPr>
          <p:nvPr/>
        </p:nvPicPr>
        <p:blipFill>
          <a:blip r:embed="rId3">
            <a:extLst>
              <a:ext uri="{28A0092B-C50C-407E-A947-70E740481C1C}">
                <a14:useLocalDpi xmlns:a14="http://schemas.microsoft.com/office/drawing/2010/main"/>
              </a:ext>
            </a:extLst>
          </a:blip>
          <a:stretch>
            <a:fillRect/>
          </a:stretch>
        </p:blipFill>
        <p:spPr>
          <a:xfrm>
            <a:off x="733167" y="899216"/>
            <a:ext cx="2160000" cy="2160000"/>
          </a:xfrm>
          <a:prstGeom prst="ellipse">
            <a:avLst/>
          </a:prstGeom>
          <a:ln>
            <a:noFill/>
          </a:ln>
          <a:effectLst>
            <a:softEdge rad="112500"/>
          </a:effectLst>
        </p:spPr>
      </p:pic>
      <p:pic>
        <p:nvPicPr>
          <p:cNvPr id="6" name="图片 5"/>
          <p:cNvPicPr>
            <a:picLocks/>
          </p:cNvPicPr>
          <p:nvPr/>
        </p:nvPicPr>
        <p:blipFill>
          <a:blip r:embed="rId4" cstate="screen">
            <a:extLst>
              <a:ext uri="{28A0092B-C50C-407E-A947-70E740481C1C}">
                <a14:useLocalDpi xmlns:a14="http://schemas.microsoft.com/office/drawing/2010/main"/>
              </a:ext>
            </a:extLst>
          </a:blip>
          <a:stretch>
            <a:fillRect/>
          </a:stretch>
        </p:blipFill>
        <p:spPr>
          <a:xfrm>
            <a:off x="6636355" y="744670"/>
            <a:ext cx="2160000" cy="2160000"/>
          </a:xfrm>
          <a:prstGeom prst="ellipse">
            <a:avLst/>
          </a:prstGeom>
          <a:ln>
            <a:noFill/>
          </a:ln>
          <a:effectLst>
            <a:softEdge rad="112500"/>
          </a:effectLst>
        </p:spPr>
      </p:pic>
    </p:spTree>
    <p:extLst>
      <p:ext uri="{BB962C8B-B14F-4D97-AF65-F5344CB8AC3E}">
        <p14:creationId xmlns:p14="http://schemas.microsoft.com/office/powerpoint/2010/main" val="3514608834"/>
      </p:ext>
    </p:extLst>
  </p:cSld>
  <p:clrMapOvr>
    <a:masterClrMapping/>
  </p:clrMapOvr>
  <mc:AlternateContent xmlns:mc="http://schemas.openxmlformats.org/markup-compatibility/2006" xmlns:p14="http://schemas.microsoft.com/office/powerpoint/2010/main">
    <mc:Choice Requires="p14">
      <p:transition spd="slow" p14:dur="1100" advClick="0" advTm="5000">
        <p14:switch dir="r"/>
      </p:transition>
    </mc:Choice>
    <mc:Fallback xmlns="">
      <p:transition spd="slow" advClick="0"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custDataLst>
              <p:tags r:id="rId1"/>
            </p:custDataLst>
          </p:nvPr>
        </p:nvGrpSpPr>
        <p:grpSpPr>
          <a:xfrm>
            <a:off x="1375561" y="1884457"/>
            <a:ext cx="9932090" cy="3611477"/>
            <a:chOff x="1119391" y="1849028"/>
            <a:chExt cx="9932090" cy="3611477"/>
          </a:xfrm>
          <a:noFill/>
        </p:grpSpPr>
        <p:sp>
          <p:nvSpPr>
            <p:cNvPr id="43" name="文本框 1"/>
            <p:cNvSpPr txBox="1"/>
            <p:nvPr>
              <p:custDataLst>
                <p:tags r:id="rId3"/>
              </p:custDataLst>
            </p:nvPr>
          </p:nvSpPr>
          <p:spPr>
            <a:xfrm>
              <a:off x="1119393" y="1849028"/>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sp>
          <p:nvSpPr>
            <p:cNvPr id="44" name="文本框 1"/>
            <p:cNvSpPr txBox="1"/>
            <p:nvPr>
              <p:custDataLst>
                <p:tags r:id="rId4"/>
              </p:custDataLst>
            </p:nvPr>
          </p:nvSpPr>
          <p:spPr>
            <a:xfrm>
              <a:off x="1119392" y="2783673"/>
              <a:ext cx="2644775" cy="807542"/>
            </a:xfrm>
            <a:prstGeom prst="rect">
              <a:avLst/>
            </a:prstGeom>
            <a:grpFill/>
            <a:ln w="9525">
              <a:noFill/>
              <a:miter/>
            </a:ln>
          </p:spPr>
          <p:txBody>
            <a:bodyPr lIns="0" tIns="0" rIns="0" bIns="0" anchor="ctr" anchorCtr="0">
              <a:normAutofit/>
            </a:bodyPr>
            <a:lstStyle/>
            <a:p>
              <a:endParaRPr lang="en-US" altLang="zh-CN" sz="1600" dirty="0">
                <a:solidFill>
                  <a:srgbClr val="FFFFFF"/>
                </a:solidFill>
                <a:sym typeface="微软雅黑" panose="020B0503020204020204" charset="-122"/>
              </a:endParaRPr>
            </a:p>
          </p:txBody>
        </p:sp>
        <p:sp>
          <p:nvSpPr>
            <p:cNvPr id="45" name="文本框 1"/>
            <p:cNvSpPr txBox="1"/>
            <p:nvPr>
              <p:custDataLst>
                <p:tags r:id="rId5"/>
              </p:custDataLst>
            </p:nvPr>
          </p:nvSpPr>
          <p:spPr>
            <a:xfrm>
              <a:off x="1119391" y="3718318"/>
              <a:ext cx="2644775" cy="807542"/>
            </a:xfrm>
            <a:prstGeom prst="rect">
              <a:avLst/>
            </a:prstGeom>
            <a:grpFill/>
            <a:ln w="9525">
              <a:noFill/>
              <a:miter/>
            </a:ln>
          </p:spPr>
          <p:txBody>
            <a:bodyPr lIns="0" tIns="0" rIns="0" bIns="0" anchor="ctr" anchorCtr="0">
              <a:normAutofit/>
            </a:bodyPr>
            <a:lstStyle/>
            <a:p>
              <a:endParaRPr lang="en-US" altLang="zh-CN" sz="1600" dirty="0">
                <a:solidFill>
                  <a:srgbClr val="FFFFFF"/>
                </a:solidFill>
                <a:sym typeface="微软雅黑" panose="020B0503020204020204" charset="-122"/>
              </a:endParaRPr>
            </a:p>
          </p:txBody>
        </p:sp>
        <p:sp>
          <p:nvSpPr>
            <p:cNvPr id="46" name="文本框 1"/>
            <p:cNvSpPr txBox="1"/>
            <p:nvPr>
              <p:custDataLst>
                <p:tags r:id="rId6"/>
              </p:custDataLst>
            </p:nvPr>
          </p:nvSpPr>
          <p:spPr>
            <a:xfrm>
              <a:off x="1119391" y="4652963"/>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sp>
          <p:nvSpPr>
            <p:cNvPr id="47" name="文本框 1"/>
            <p:cNvSpPr txBox="1"/>
            <p:nvPr>
              <p:custDataLst>
                <p:tags r:id="rId7"/>
              </p:custDataLst>
            </p:nvPr>
          </p:nvSpPr>
          <p:spPr>
            <a:xfrm>
              <a:off x="8224255" y="2647518"/>
              <a:ext cx="2827226" cy="1348140"/>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r>
                <a:rPr lang="en-US" altLang="zh-CN" sz="2400" b="1" dirty="0">
                  <a:solidFill>
                    <a:srgbClr val="FFFFFF"/>
                  </a:solidFill>
                  <a:sym typeface="微软雅黑" panose="020B0503020204020204" charset="-122"/>
                </a:rPr>
                <a:t>Metro Mile used “Per Mile Car Insurance Policy”</a:t>
              </a:r>
            </a:p>
          </p:txBody>
        </p:sp>
        <p:sp>
          <p:nvSpPr>
            <p:cNvPr id="48" name="文本框 1"/>
            <p:cNvSpPr txBox="1"/>
            <p:nvPr>
              <p:custDataLst>
                <p:tags r:id="rId8"/>
              </p:custDataLst>
            </p:nvPr>
          </p:nvSpPr>
          <p:spPr>
            <a:xfrm>
              <a:off x="7971172" y="2783673"/>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sp>
          <p:nvSpPr>
            <p:cNvPr id="49" name="文本框 1"/>
            <p:cNvSpPr txBox="1"/>
            <p:nvPr>
              <p:custDataLst>
                <p:tags r:id="rId9"/>
              </p:custDataLst>
            </p:nvPr>
          </p:nvSpPr>
          <p:spPr>
            <a:xfrm>
              <a:off x="7970858" y="3718222"/>
              <a:ext cx="2806700" cy="807720"/>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sp>
          <p:nvSpPr>
            <p:cNvPr id="50" name="文本框 1"/>
            <p:cNvSpPr txBox="1"/>
            <p:nvPr>
              <p:custDataLst>
                <p:tags r:id="rId10"/>
              </p:custDataLst>
            </p:nvPr>
          </p:nvSpPr>
          <p:spPr>
            <a:xfrm>
              <a:off x="7971171" y="4652963"/>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grpSp>
      <p:sp>
        <p:nvSpPr>
          <p:cNvPr id="32" name="流程图: 决策 31"/>
          <p:cNvSpPr/>
          <p:nvPr/>
        </p:nvSpPr>
        <p:spPr>
          <a:xfrm>
            <a:off x="4262907" y="2501657"/>
            <a:ext cx="2193701" cy="1519708"/>
          </a:xfrm>
          <a:prstGeom prst="flowChartDecision">
            <a:avLst/>
          </a:prstGeom>
          <a:solidFill>
            <a:srgbClr val="009688">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流程图: 决策 53"/>
          <p:cNvSpPr/>
          <p:nvPr/>
        </p:nvSpPr>
        <p:spPr>
          <a:xfrm>
            <a:off x="6096000" y="2488775"/>
            <a:ext cx="2172237" cy="1519708"/>
          </a:xfrm>
          <a:prstGeom prst="flowChartDecision">
            <a:avLst/>
          </a:prstGeom>
          <a:solidFill>
            <a:srgbClr val="03A9F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文本框 33"/>
          <p:cNvSpPr txBox="1"/>
          <p:nvPr/>
        </p:nvSpPr>
        <p:spPr>
          <a:xfrm>
            <a:off x="4711268" y="3059668"/>
            <a:ext cx="1242007" cy="369332"/>
          </a:xfrm>
          <a:prstGeom prst="rect">
            <a:avLst/>
          </a:prstGeom>
          <a:noFill/>
        </p:spPr>
        <p:txBody>
          <a:bodyPr wrap="none" rtlCol="0">
            <a:spAutoFit/>
          </a:bodyPr>
          <a:lstStyle/>
          <a:p>
            <a:r>
              <a:rPr lang="en-US" altLang="zh-CN" b="1" dirty="0">
                <a:solidFill>
                  <a:srgbClr val="C00000"/>
                </a:solidFill>
              </a:rPr>
              <a:t>PROBLEMS</a:t>
            </a:r>
            <a:endParaRPr lang="zh-CN" altLang="en-US" b="1" dirty="0">
              <a:solidFill>
                <a:srgbClr val="C00000"/>
              </a:solidFill>
            </a:endParaRPr>
          </a:p>
        </p:txBody>
      </p:sp>
      <p:sp>
        <p:nvSpPr>
          <p:cNvPr id="36" name="文本框 35"/>
          <p:cNvSpPr txBox="1"/>
          <p:nvPr/>
        </p:nvSpPr>
        <p:spPr>
          <a:xfrm>
            <a:off x="6523941" y="3038207"/>
            <a:ext cx="1538563" cy="369332"/>
          </a:xfrm>
          <a:prstGeom prst="rect">
            <a:avLst/>
          </a:prstGeom>
          <a:noFill/>
        </p:spPr>
        <p:txBody>
          <a:bodyPr wrap="none" rtlCol="0">
            <a:spAutoFit/>
          </a:bodyPr>
          <a:lstStyle/>
          <a:p>
            <a:r>
              <a:rPr lang="en-US" altLang="zh-CN" b="1" dirty="0">
                <a:solidFill>
                  <a:srgbClr val="C00000"/>
                </a:solidFill>
              </a:rPr>
              <a:t>INNOVATIONS</a:t>
            </a:r>
            <a:endParaRPr lang="zh-CN" altLang="en-US" b="1" dirty="0">
              <a:solidFill>
                <a:srgbClr val="C00000"/>
              </a:solidFill>
            </a:endParaRPr>
          </a:p>
        </p:txBody>
      </p:sp>
      <p:sp>
        <p:nvSpPr>
          <p:cNvPr id="57" name="文本框 56"/>
          <p:cNvSpPr txBox="1"/>
          <p:nvPr/>
        </p:nvSpPr>
        <p:spPr>
          <a:xfrm>
            <a:off x="1285524" y="453377"/>
            <a:ext cx="4874348" cy="769441"/>
          </a:xfrm>
          <a:prstGeom prst="rect">
            <a:avLst/>
          </a:prstGeom>
          <a:noFill/>
        </p:spPr>
        <p:txBody>
          <a:bodyPr wrap="none" rtlCol="0">
            <a:spAutoFit/>
          </a:bodyPr>
          <a:lstStyle/>
          <a:p>
            <a:r>
              <a:rPr lang="en-US" altLang="zh-CN" sz="4400" b="1" dirty="0">
                <a:solidFill>
                  <a:srgbClr val="F8D786"/>
                </a:solidFill>
              </a:rPr>
              <a:t>LENDING COMPANY</a:t>
            </a:r>
            <a:endParaRPr lang="zh-CN" altLang="en-US" sz="4400" b="1" dirty="0">
              <a:solidFill>
                <a:srgbClr val="F8D786"/>
              </a:solidFill>
            </a:endParaRPr>
          </a:p>
        </p:txBody>
      </p:sp>
      <p:sp>
        <p:nvSpPr>
          <p:cNvPr id="58" name="圆角矩形 57"/>
          <p:cNvSpPr/>
          <p:nvPr/>
        </p:nvSpPr>
        <p:spPr>
          <a:xfrm>
            <a:off x="1375561" y="1183115"/>
            <a:ext cx="4586086"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
          <p:cNvSpPr txBox="1"/>
          <p:nvPr>
            <p:custDataLst>
              <p:tags r:id="rId2"/>
            </p:custDataLst>
          </p:nvPr>
        </p:nvSpPr>
        <p:spPr>
          <a:xfrm>
            <a:off x="609600" y="2506348"/>
            <a:ext cx="3795191" cy="1476444"/>
          </a:xfrm>
          <a:prstGeom prst="rect">
            <a:avLst/>
          </a:prstGeom>
          <a:noFill/>
          <a:ln w="9525">
            <a:noFill/>
            <a:miter/>
          </a:ln>
        </p:spPr>
        <p:txBody>
          <a:bodyPr lIns="0" tIns="0" rIns="0" bIns="0" anchor="ctr" anchorCtr="0">
            <a:normAutofit fontScale="77500" lnSpcReduction="20000"/>
          </a:bodyPr>
          <a:lstStyle/>
          <a:p>
            <a:r>
              <a:rPr lang="en-US" altLang="zh-CN" sz="1600" dirty="0">
                <a:solidFill>
                  <a:srgbClr val="FFFFFF"/>
                </a:solidFill>
                <a:sym typeface="微软雅黑" panose="020B0503020204020204" charset="-122"/>
              </a:rPr>
              <a:t> </a:t>
            </a:r>
            <a:r>
              <a:rPr lang="en-US" sz="3000" dirty="0">
                <a:solidFill>
                  <a:schemeClr val="bg1"/>
                </a:solidFill>
              </a:rPr>
              <a:t>Seventy percent of American car owners overpay for insurance  because they don’t drive much.</a:t>
            </a:r>
          </a:p>
          <a:p>
            <a:endParaRPr lang="en-US" altLang="zh-CN" sz="1600" dirty="0">
              <a:solidFill>
                <a:srgbClr val="FFFFFF"/>
              </a:solidFill>
              <a:sym typeface="微软雅黑" panose="020B0503020204020204" charset="-122"/>
            </a:endParaRPr>
          </a:p>
        </p:txBody>
      </p:sp>
    </p:spTree>
    <p:extLst>
      <p:ext uri="{BB962C8B-B14F-4D97-AF65-F5344CB8AC3E}">
        <p14:creationId xmlns:p14="http://schemas.microsoft.com/office/powerpoint/2010/main" val="527607623"/>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4383088"/>
            <a:ext cx="5486400" cy="0"/>
          </a:xfrm>
          <a:prstGeom prst="line">
            <a:avLst/>
          </a:prstGeom>
          <a:ln w="12700">
            <a:solidFill>
              <a:srgbClr val="F8D786"/>
            </a:solidFill>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rot="16200000" flipH="1" flipV="1">
            <a:off x="4851400" y="3133725"/>
            <a:ext cx="1249363" cy="1249363"/>
          </a:xfrm>
          <a:prstGeom prst="arc">
            <a:avLst/>
          </a:prstGeom>
          <a:ln w="12700">
            <a:solidFill>
              <a:srgbClr val="F8D786"/>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7" name="Straight Connector 6"/>
          <p:cNvCxnSpPr/>
          <p:nvPr/>
        </p:nvCxnSpPr>
        <p:spPr>
          <a:xfrm>
            <a:off x="6105525" y="1712913"/>
            <a:ext cx="1588" cy="2051050"/>
          </a:xfrm>
          <a:prstGeom prst="line">
            <a:avLst/>
          </a:prstGeom>
          <a:ln w="12700">
            <a:solidFill>
              <a:srgbClr val="F8D786"/>
            </a:solidFill>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rot="16200000">
            <a:off x="6112314" y="1088232"/>
            <a:ext cx="1247775" cy="1249362"/>
          </a:xfrm>
          <a:prstGeom prst="arc">
            <a:avLst/>
          </a:prstGeom>
          <a:ln w="12700">
            <a:solidFill>
              <a:srgbClr val="F8D786"/>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4" name="组合 3"/>
          <p:cNvGrpSpPr/>
          <p:nvPr/>
        </p:nvGrpSpPr>
        <p:grpSpPr>
          <a:xfrm>
            <a:off x="6736996" y="1042988"/>
            <a:ext cx="2046642" cy="90487"/>
            <a:chOff x="6736996" y="1042988"/>
            <a:chExt cx="2046642" cy="90487"/>
          </a:xfrm>
        </p:grpSpPr>
        <p:cxnSp>
          <p:nvCxnSpPr>
            <p:cNvPr id="9" name="Straight Connector 8"/>
            <p:cNvCxnSpPr/>
            <p:nvPr/>
          </p:nvCxnSpPr>
          <p:spPr>
            <a:xfrm>
              <a:off x="6736996" y="1089025"/>
              <a:ext cx="2011362" cy="0"/>
            </a:xfrm>
            <a:prstGeom prst="line">
              <a:avLst/>
            </a:prstGeom>
            <a:ln w="12700">
              <a:solidFill>
                <a:srgbClr val="F8D786"/>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691563" y="1042988"/>
              <a:ext cx="92075" cy="90487"/>
            </a:xfrm>
            <a:prstGeom prst="ellipse">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9F9F9"/>
                </a:solidFill>
              </a:endParaRPr>
            </a:p>
          </p:txBody>
        </p:sp>
      </p:grpSp>
      <p:sp>
        <p:nvSpPr>
          <p:cNvPr id="14" name="Oval 13"/>
          <p:cNvSpPr/>
          <p:nvPr/>
        </p:nvSpPr>
        <p:spPr>
          <a:xfrm>
            <a:off x="1625600" y="4291013"/>
            <a:ext cx="185738" cy="185737"/>
          </a:xfrm>
          <a:prstGeom prst="ellipse">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9F9F9"/>
              </a:solidFill>
            </a:endParaRPr>
          </a:p>
        </p:txBody>
      </p:sp>
      <p:sp>
        <p:nvSpPr>
          <p:cNvPr id="15" name="Oval 14"/>
          <p:cNvSpPr/>
          <p:nvPr/>
        </p:nvSpPr>
        <p:spPr>
          <a:xfrm>
            <a:off x="4330700" y="4291013"/>
            <a:ext cx="185738" cy="185737"/>
          </a:xfrm>
          <a:prstGeom prst="ellipse">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9F9F9"/>
              </a:solidFill>
            </a:endParaRPr>
          </a:p>
        </p:txBody>
      </p:sp>
      <p:sp>
        <p:nvSpPr>
          <p:cNvPr id="18" name="Oval 17"/>
          <p:cNvSpPr/>
          <p:nvPr/>
        </p:nvSpPr>
        <p:spPr>
          <a:xfrm>
            <a:off x="6002338" y="2481263"/>
            <a:ext cx="187325" cy="185737"/>
          </a:xfrm>
          <a:prstGeom prst="ellipse">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9F9F9"/>
              </a:solidFill>
            </a:endParaRPr>
          </a:p>
        </p:txBody>
      </p:sp>
      <p:sp>
        <p:nvSpPr>
          <p:cNvPr id="29" name="Content Placeholder 4"/>
          <p:cNvSpPr txBox="1">
            <a:spLocks/>
          </p:cNvSpPr>
          <p:nvPr/>
        </p:nvSpPr>
        <p:spPr>
          <a:xfrm>
            <a:off x="1097850" y="1616096"/>
            <a:ext cx="3573808" cy="5721307"/>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solidFill>
                  <a:schemeClr val="bg1"/>
                </a:solidFill>
              </a:rPr>
              <a:t> In car insurance industry, people typically pay a fixed fee for using car the entire tear. </a:t>
            </a:r>
          </a:p>
          <a:p>
            <a:r>
              <a:rPr lang="en-US" sz="1700" dirty="0">
                <a:solidFill>
                  <a:schemeClr val="bg1"/>
                </a:solidFill>
              </a:rPr>
              <a:t>Seventy percent of American car owners overpay for insurance  because they don’t drive much.</a:t>
            </a:r>
          </a:p>
          <a:p>
            <a:r>
              <a:rPr lang="en-US" sz="1700" dirty="0">
                <a:solidFill>
                  <a:schemeClr val="bg1"/>
                </a:solidFill>
              </a:rPr>
              <a:t>Metro Mile comes out of stealth to launch its per mile car insurance. People will pay at the moment they will use car. </a:t>
            </a:r>
          </a:p>
          <a:p>
            <a:endParaRPr lang="en-US" sz="1700" dirty="0">
              <a:solidFill>
                <a:schemeClr val="bg1"/>
              </a:solidFill>
            </a:endParaRPr>
          </a:p>
        </p:txBody>
      </p:sp>
      <p:sp>
        <p:nvSpPr>
          <p:cNvPr id="30" name="Content Placeholder 5"/>
          <p:cNvSpPr txBox="1">
            <a:spLocks/>
          </p:cNvSpPr>
          <p:nvPr/>
        </p:nvSpPr>
        <p:spPr>
          <a:xfrm>
            <a:off x="6586792" y="1917946"/>
            <a:ext cx="3368577" cy="1675259"/>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solidFill>
                  <a:srgbClr val="C00000"/>
                </a:solidFill>
              </a:rPr>
              <a:t>TRIZ TREND:</a:t>
            </a:r>
          </a:p>
          <a:p>
            <a:pPr algn="ctr"/>
            <a:endParaRPr lang="en-US" sz="2400" dirty="0">
              <a:solidFill>
                <a:schemeClr val="bg1"/>
              </a:solidFill>
            </a:endParaRPr>
          </a:p>
          <a:p>
            <a:pPr marL="0" indent="0" algn="ctr">
              <a:buFont typeface="Arial" charset="0"/>
              <a:buNone/>
            </a:pPr>
            <a:r>
              <a:rPr lang="en-US" sz="2400" dirty="0">
                <a:solidFill>
                  <a:schemeClr val="bg1"/>
                </a:solidFill>
              </a:rPr>
              <a:t>Rhythm Co-Ordination </a:t>
            </a:r>
          </a:p>
        </p:txBody>
      </p:sp>
      <p:pic>
        <p:nvPicPr>
          <p:cNvPr id="31" name="Picture 8"/>
          <p:cNvPicPr>
            <a:picLocks noChangeAspect="1"/>
          </p:cNvPicPr>
          <p:nvPr/>
        </p:nvPicPr>
        <p:blipFill>
          <a:blip r:embed="rId3"/>
          <a:stretch>
            <a:fillRect/>
          </a:stretch>
        </p:blipFill>
        <p:spPr>
          <a:xfrm rot="19660230">
            <a:off x="6646880" y="4358724"/>
            <a:ext cx="2717765" cy="1630761"/>
          </a:xfrm>
          <a:prstGeom prst="rect">
            <a:avLst/>
          </a:prstGeom>
        </p:spPr>
      </p:pic>
      <p:pic>
        <p:nvPicPr>
          <p:cNvPr id="32" name="Picture 9"/>
          <p:cNvPicPr>
            <a:picLocks noChangeAspect="1"/>
          </p:cNvPicPr>
          <p:nvPr/>
        </p:nvPicPr>
        <p:blipFill>
          <a:blip r:embed="rId4"/>
          <a:stretch>
            <a:fillRect/>
          </a:stretch>
        </p:blipFill>
        <p:spPr>
          <a:xfrm>
            <a:off x="8898561" y="4733648"/>
            <a:ext cx="2260893" cy="1721710"/>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2873" y="4696763"/>
            <a:ext cx="5075000" cy="1758595"/>
          </a:xfrm>
          <a:prstGeom prst="rect">
            <a:avLst/>
          </a:prstGeom>
        </p:spPr>
      </p:pic>
      <p:sp>
        <p:nvSpPr>
          <p:cNvPr id="34" name="标题 1"/>
          <p:cNvSpPr txBox="1">
            <a:spLocks/>
          </p:cNvSpPr>
          <p:nvPr/>
        </p:nvSpPr>
        <p:spPr>
          <a:xfrm>
            <a:off x="400073" y="332582"/>
            <a:ext cx="10515600"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zh-CN" b="1" dirty="0">
                <a:solidFill>
                  <a:srgbClr val="F8D786"/>
                </a:solidFill>
              </a:rPr>
              <a:t>PAY PER MILE INSURANCE</a:t>
            </a:r>
            <a:br>
              <a:rPr lang="en-US" altLang="zh-CN" b="1" dirty="0">
                <a:solidFill>
                  <a:srgbClr val="F8D786"/>
                </a:solidFill>
              </a:rPr>
            </a:br>
            <a:endParaRPr lang="zh-CN" altLang="en-US" b="1" dirty="0">
              <a:solidFill>
                <a:srgbClr val="F8D786"/>
              </a:solidFill>
            </a:endParaRPr>
          </a:p>
        </p:txBody>
      </p:sp>
      <p:sp>
        <p:nvSpPr>
          <p:cNvPr id="35" name="圆角矩形 34"/>
          <p:cNvSpPr/>
          <p:nvPr/>
        </p:nvSpPr>
        <p:spPr>
          <a:xfrm>
            <a:off x="463394" y="993192"/>
            <a:ext cx="5726269"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281690"/>
      </p:ext>
    </p:extLst>
  </p:cSld>
  <p:clrMapOvr>
    <a:masterClrMapping/>
  </p:clrMapOvr>
  <p:transition spd="slow" advClick="0" advTm="5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3" presetClass="entr" presetSubtype="3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 dur="500" fill="hold"/>
                                        <p:tgtEl>
                                          <p:spTgt spid="14"/>
                                        </p:tgtEl>
                                        <p:attrNameLst>
                                          <p:attrName>ppt_h</p:attrName>
                                        </p:attrNameLst>
                                      </p:cBhvr>
                                      <p:tavLst>
                                        <p:tav tm="0">
                                          <p:val>
                                            <p:strVal val="(6*min(max(#ppt_w*#ppt_h,.3),1)-7.4)/-.7*#ppt_h"/>
                                          </p:val>
                                        </p:tav>
                                        <p:tav tm="100000">
                                          <p:val>
                                            <p:strVal val="#ppt_h"/>
                                          </p:val>
                                        </p:tav>
                                      </p:tavLst>
                                    </p:anim>
                                    <p:anim calcmode="lin" valueType="num">
                                      <p:cBhvr>
                                        <p:cTn id="29" dur="500" fill="hold"/>
                                        <p:tgtEl>
                                          <p:spTgt spid="14"/>
                                        </p:tgtEl>
                                        <p:attrNameLst>
                                          <p:attrName>ppt_x</p:attrName>
                                        </p:attrNameLst>
                                      </p:cBhvr>
                                      <p:tavLst>
                                        <p:tav tm="0">
                                          <p:val>
                                            <p:fltVal val="0.5"/>
                                          </p:val>
                                        </p:tav>
                                        <p:tav tm="100000">
                                          <p:val>
                                            <p:strVal val="#ppt_x"/>
                                          </p:val>
                                        </p:tav>
                                      </p:tavLst>
                                    </p:anim>
                                    <p:anim calcmode="lin" valueType="num">
                                      <p:cBhvr>
                                        <p:cTn id="30"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300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8" fill="hold">
                            <p:stCondLst>
                              <p:cond delay="3500"/>
                            </p:stCondLst>
                            <p:childTnLst>
                              <p:par>
                                <p:cTn id="39" presetID="23" presetClass="entr" presetSubtype="3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strVal val="(6*min(max(#ppt_w*#ppt_h,.3),1)-7.4)/-.7*#ppt_w"/>
                                          </p:val>
                                        </p:tav>
                                        <p:tav tm="100000">
                                          <p:val>
                                            <p:strVal val="#ppt_w"/>
                                          </p:val>
                                        </p:tav>
                                      </p:tavLst>
                                    </p:anim>
                                    <p:anim calcmode="lin" valueType="num">
                                      <p:cBhvr>
                                        <p:cTn id="42" dur="500" fill="hold"/>
                                        <p:tgtEl>
                                          <p:spTgt spid="18"/>
                                        </p:tgtEl>
                                        <p:attrNameLst>
                                          <p:attrName>ppt_h</p:attrName>
                                        </p:attrNameLst>
                                      </p:cBhvr>
                                      <p:tavLst>
                                        <p:tav tm="0">
                                          <p:val>
                                            <p:strVal val="(6*min(max(#ppt_w*#ppt_h,.3),1)-7.4)/-.7*#ppt_h"/>
                                          </p:val>
                                        </p:tav>
                                        <p:tav tm="100000">
                                          <p:val>
                                            <p:strVal val="#ppt_h"/>
                                          </p:val>
                                        </p:tav>
                                      </p:tavLst>
                                    </p:anim>
                                    <p:anim calcmode="lin" valueType="num">
                                      <p:cBhvr>
                                        <p:cTn id="43" dur="500" fill="hold"/>
                                        <p:tgtEl>
                                          <p:spTgt spid="18"/>
                                        </p:tgtEl>
                                        <p:attrNameLst>
                                          <p:attrName>ppt_x</p:attrName>
                                        </p:attrNameLst>
                                      </p:cBhvr>
                                      <p:tavLst>
                                        <p:tav tm="0">
                                          <p:val>
                                            <p:fltVal val="0.5"/>
                                          </p:val>
                                        </p:tav>
                                        <p:tav tm="100000">
                                          <p:val>
                                            <p:strVal val="#ppt_x"/>
                                          </p:val>
                                        </p:tav>
                                      </p:tavLst>
                                    </p:anim>
                                    <p:anim calcmode="lin" valueType="num">
                                      <p:cBhvr>
                                        <p:cTn id="44"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P spid="15"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726" y="271929"/>
            <a:ext cx="1396618" cy="231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0193" y="1871190"/>
            <a:ext cx="1261685" cy="400110"/>
          </a:xfrm>
          <a:prstGeom prst="rect">
            <a:avLst/>
          </a:prstGeom>
          <a:noFill/>
        </p:spPr>
        <p:txBody>
          <a:bodyPr wrap="square" rtlCol="0">
            <a:spAutoFit/>
          </a:bodyPr>
          <a:lstStyle/>
          <a:p>
            <a:pPr algn="ctr"/>
            <a:r>
              <a:rPr lang="en-US" altLang="zh-CN" sz="2000" dirty="0">
                <a:solidFill>
                  <a:srgbClr val="F8D786"/>
                </a:solidFill>
                <a:latin typeface="微软雅黑" pitchFamily="34" charset="-122"/>
                <a:ea typeface="微软雅黑" pitchFamily="34" charset="-122"/>
              </a:rPr>
              <a:t>P A R T</a:t>
            </a:r>
            <a:endParaRPr lang="zh-CN" altLang="en-US" sz="2000" dirty="0">
              <a:solidFill>
                <a:srgbClr val="F8D786"/>
              </a:solidFill>
              <a:latin typeface="微软雅黑" pitchFamily="34" charset="-122"/>
              <a:ea typeface="微软雅黑" pitchFamily="34" charset="-122"/>
            </a:endParaRPr>
          </a:p>
        </p:txBody>
      </p:sp>
      <p:sp>
        <p:nvSpPr>
          <p:cNvPr id="2" name="TextBox 1"/>
          <p:cNvSpPr txBox="1"/>
          <p:nvPr/>
        </p:nvSpPr>
        <p:spPr>
          <a:xfrm>
            <a:off x="755865" y="587031"/>
            <a:ext cx="486030" cy="707886"/>
          </a:xfrm>
          <a:prstGeom prst="rect">
            <a:avLst/>
          </a:prstGeom>
          <a:noFill/>
        </p:spPr>
        <p:txBody>
          <a:bodyPr wrap="none" rtlCol="0">
            <a:spAutoFit/>
          </a:bodyPr>
          <a:lstStyle/>
          <a:p>
            <a:r>
              <a:rPr lang="en-US" altLang="zh-CN" sz="4000" dirty="0">
                <a:solidFill>
                  <a:srgbClr val="F8D786"/>
                </a:solidFill>
                <a:latin typeface="微软雅黑" pitchFamily="34" charset="-122"/>
                <a:ea typeface="微软雅黑" pitchFamily="34" charset="-122"/>
                <a:cs typeface="Consolas" pitchFamily="49" charset="0"/>
              </a:rPr>
              <a:t>0</a:t>
            </a:r>
            <a:endParaRPr lang="zh-CN" altLang="en-US" sz="4000" dirty="0">
              <a:solidFill>
                <a:srgbClr val="F8D786"/>
              </a:solidFill>
              <a:latin typeface="微软雅黑" pitchFamily="34" charset="-122"/>
              <a:ea typeface="微软雅黑" pitchFamily="34" charset="-122"/>
              <a:cs typeface="Consolas" pitchFamily="49" charset="0"/>
            </a:endParaRPr>
          </a:p>
        </p:txBody>
      </p:sp>
      <p:cxnSp>
        <p:nvCxnSpPr>
          <p:cNvPr id="6" name="直接连接符 5"/>
          <p:cNvCxnSpPr/>
          <p:nvPr/>
        </p:nvCxnSpPr>
        <p:spPr>
          <a:xfrm rot="1800000">
            <a:off x="1241386" y="609561"/>
            <a:ext cx="0" cy="1078938"/>
          </a:xfrm>
          <a:prstGeom prst="line">
            <a:avLst/>
          </a:prstGeom>
          <a:ln w="19050">
            <a:solidFill>
              <a:srgbClr val="F8D786"/>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56222" y="1006469"/>
            <a:ext cx="486030" cy="707886"/>
          </a:xfrm>
          <a:prstGeom prst="rect">
            <a:avLst/>
          </a:prstGeom>
          <a:noFill/>
        </p:spPr>
        <p:txBody>
          <a:bodyPr wrap="none" rtlCol="0">
            <a:spAutoFit/>
          </a:bodyPr>
          <a:lstStyle/>
          <a:p>
            <a:r>
              <a:rPr lang="en-US" altLang="zh-CN" sz="4000" dirty="0">
                <a:solidFill>
                  <a:srgbClr val="F8D786"/>
                </a:solidFill>
                <a:latin typeface="微软雅黑" pitchFamily="34" charset="-122"/>
                <a:ea typeface="微软雅黑" pitchFamily="34" charset="-122"/>
                <a:cs typeface="Consolas" pitchFamily="49" charset="0"/>
              </a:rPr>
              <a:t>4</a:t>
            </a:r>
            <a:endParaRPr lang="zh-CN" altLang="en-US" sz="4000" dirty="0">
              <a:solidFill>
                <a:srgbClr val="F8D786"/>
              </a:solidFill>
              <a:latin typeface="微软雅黑" pitchFamily="34" charset="-122"/>
              <a:ea typeface="微软雅黑" pitchFamily="34" charset="-122"/>
              <a:cs typeface="Consolas" pitchFamily="49" charset="0"/>
            </a:endParaRPr>
          </a:p>
        </p:txBody>
      </p:sp>
      <p:sp>
        <p:nvSpPr>
          <p:cNvPr id="17" name="圆角矩形 16"/>
          <p:cNvSpPr/>
          <p:nvPr/>
        </p:nvSpPr>
        <p:spPr>
          <a:xfrm>
            <a:off x="591895" y="2954868"/>
            <a:ext cx="1338281" cy="51254"/>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951538" y="5342720"/>
            <a:ext cx="314325" cy="1046129"/>
            <a:chOff x="5951538" y="5441219"/>
            <a:chExt cx="314325" cy="1046129"/>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51538" y="6038085"/>
              <a:ext cx="314325"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椭圆 21"/>
            <p:cNvSpPr/>
            <p:nvPr/>
          </p:nvSpPr>
          <p:spPr>
            <a:xfrm>
              <a:off x="6056561" y="5441219"/>
              <a:ext cx="78878" cy="78878"/>
            </a:xfrm>
            <a:prstGeom prst="ellipse">
              <a:avLst/>
            </a:prstGeom>
            <a:solidFill>
              <a:srgbClr val="F8D7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056561" y="5643595"/>
              <a:ext cx="78878" cy="78878"/>
            </a:xfrm>
            <a:prstGeom prst="ellipse">
              <a:avLst/>
            </a:prstGeom>
            <a:solidFill>
              <a:srgbClr val="F8D78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056561" y="5845971"/>
              <a:ext cx="78878" cy="78878"/>
            </a:xfrm>
            <a:prstGeom prst="ellipse">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4673817" y="3278421"/>
            <a:ext cx="2572564" cy="369332"/>
          </a:xfrm>
          <a:prstGeom prst="rect">
            <a:avLst/>
          </a:prstGeom>
          <a:noFill/>
        </p:spPr>
        <p:txBody>
          <a:bodyPr wrap="none" rtlCol="0">
            <a:spAutoFit/>
          </a:bodyPr>
          <a:lstStyle/>
          <a:p>
            <a:pPr algn="ctr"/>
            <a:r>
              <a:rPr lang="en-US" altLang="zh-CN" b="1" dirty="0">
                <a:solidFill>
                  <a:srgbClr val="F8D786"/>
                </a:solidFill>
                <a:latin typeface="微软雅黑" pitchFamily="34" charset="-122"/>
                <a:ea typeface="微软雅黑" pitchFamily="34" charset="-122"/>
              </a:rPr>
              <a:t>LENDING COMPANY</a:t>
            </a:r>
            <a:endParaRPr lang="zh-CN" altLang="en-US" b="1" dirty="0"/>
          </a:p>
        </p:txBody>
      </p:sp>
      <p:sp>
        <p:nvSpPr>
          <p:cNvPr id="20" name="矩形 19"/>
          <p:cNvSpPr/>
          <p:nvPr/>
        </p:nvSpPr>
        <p:spPr>
          <a:xfrm>
            <a:off x="5002399" y="2385675"/>
            <a:ext cx="1915396" cy="830997"/>
          </a:xfrm>
          <a:prstGeom prst="rect">
            <a:avLst/>
          </a:prstGeom>
        </p:spPr>
        <p:txBody>
          <a:bodyPr wrap="none">
            <a:spAutoFit/>
          </a:bodyPr>
          <a:lstStyle/>
          <a:p>
            <a:r>
              <a:rPr lang="en-US" altLang="zh-CN" sz="4800" b="1" dirty="0">
                <a:solidFill>
                  <a:srgbClr val="F8D786"/>
                </a:solidFill>
                <a:latin typeface="微软雅黑" pitchFamily="34" charset="-122"/>
                <a:ea typeface="微软雅黑" pitchFamily="34" charset="-122"/>
              </a:rPr>
              <a:t>ZOPA</a:t>
            </a:r>
            <a:endParaRPr lang="zh-CN" altLang="en-US" sz="4800" b="1" dirty="0">
              <a:solidFill>
                <a:srgbClr val="F8D786"/>
              </a:solidFill>
              <a:latin typeface="微软雅黑" pitchFamily="34" charset="-122"/>
              <a:ea typeface="微软雅黑" pitchFamily="34" charset="-122"/>
            </a:endParaRP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0827" y="3753431"/>
            <a:ext cx="1592542" cy="1218315"/>
          </a:xfrm>
          <a:prstGeom prst="rect">
            <a:avLst/>
          </a:prstGeom>
        </p:spPr>
      </p:pic>
    </p:spTree>
    <p:extLst>
      <p:ext uri="{BB962C8B-B14F-4D97-AF65-F5344CB8AC3E}">
        <p14:creationId xmlns:p14="http://schemas.microsoft.com/office/powerpoint/2010/main" val="512444622"/>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7062" y="3149918"/>
            <a:ext cx="10957877" cy="558165"/>
            <a:chOff x="705354" y="2760417"/>
            <a:chExt cx="10957877" cy="558165"/>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5354" y="2775657"/>
              <a:ext cx="2746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0800000">
              <a:off x="11388594" y="2760417"/>
              <a:ext cx="2746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组合 11"/>
          <p:cNvGrpSpPr/>
          <p:nvPr/>
        </p:nvGrpSpPr>
        <p:grpSpPr>
          <a:xfrm>
            <a:off x="1298974" y="3198718"/>
            <a:ext cx="1942075" cy="986670"/>
            <a:chOff x="1332225" y="2807425"/>
            <a:chExt cx="1942075" cy="986670"/>
          </a:xfrm>
        </p:grpSpPr>
        <p:sp>
          <p:nvSpPr>
            <p:cNvPr id="90" name="矩形 89"/>
            <p:cNvSpPr>
              <a:spLocks noChangeArrowheads="1"/>
            </p:cNvSpPr>
            <p:nvPr/>
          </p:nvSpPr>
          <p:spPr bwMode="auto">
            <a:xfrm>
              <a:off x="1332225" y="3477342"/>
              <a:ext cx="1942075" cy="31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2000"/>
                </a:lnSpc>
              </a:pPr>
              <a:r>
                <a:rPr lang="en-US" altLang="zh-CN" sz="1050" b="1" dirty="0">
                  <a:solidFill>
                    <a:srgbClr val="FFFFFF"/>
                  </a:solidFill>
                  <a:latin typeface="微软雅黑" pitchFamily="34" charset="-122"/>
                  <a:ea typeface="微软雅黑" pitchFamily="34" charset="-122"/>
                  <a:cs typeface="Arial" panose="020B0604020202020204" pitchFamily="34" charset="0"/>
                </a:rPr>
                <a:t>ALIPAY</a:t>
              </a:r>
            </a:p>
          </p:txBody>
        </p:sp>
        <p:grpSp>
          <p:nvGrpSpPr>
            <p:cNvPr id="82957" name="组合 82956"/>
            <p:cNvGrpSpPr/>
            <p:nvPr/>
          </p:nvGrpSpPr>
          <p:grpSpPr>
            <a:xfrm>
              <a:off x="2079028" y="2807425"/>
              <a:ext cx="438490" cy="461665"/>
              <a:chOff x="5954972" y="1511975"/>
              <a:chExt cx="438490" cy="461665"/>
            </a:xfrm>
          </p:grpSpPr>
          <p:sp>
            <p:nvSpPr>
              <p:cNvPr id="70" name="矩形 69"/>
              <p:cNvSpPr/>
              <p:nvPr/>
            </p:nvSpPr>
            <p:spPr>
              <a:xfrm rot="2700000">
                <a:off x="5954972" y="1524908"/>
                <a:ext cx="402650" cy="402650"/>
              </a:xfrm>
              <a:prstGeom prst="rect">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82950" name="TextBox 82949"/>
              <p:cNvSpPr txBox="1"/>
              <p:nvPr/>
            </p:nvSpPr>
            <p:spPr>
              <a:xfrm>
                <a:off x="5987063" y="1511975"/>
                <a:ext cx="406399"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Impact" pitchFamily="34" charset="0"/>
                  </a:rPr>
                  <a:t>1</a:t>
                </a:r>
                <a:endParaRPr lang="zh-CN" altLang="en-US" sz="2400" dirty="0">
                  <a:solidFill>
                    <a:schemeClr val="tx1">
                      <a:lumMod val="75000"/>
                      <a:lumOff val="25000"/>
                    </a:schemeClr>
                  </a:solidFill>
                  <a:latin typeface="Impact" pitchFamily="34" charset="0"/>
                </a:endParaRPr>
              </a:p>
            </p:txBody>
          </p:sp>
        </p:grpSp>
      </p:grpSp>
      <p:grpSp>
        <p:nvGrpSpPr>
          <p:cNvPr id="13" name="组合 12"/>
          <p:cNvGrpSpPr/>
          <p:nvPr/>
        </p:nvGrpSpPr>
        <p:grpSpPr>
          <a:xfrm>
            <a:off x="3171766" y="3198718"/>
            <a:ext cx="1942075" cy="986670"/>
            <a:chOff x="3205017" y="2807425"/>
            <a:chExt cx="1942075" cy="986670"/>
          </a:xfrm>
        </p:grpSpPr>
        <p:grpSp>
          <p:nvGrpSpPr>
            <p:cNvPr id="82958" name="组合 82957"/>
            <p:cNvGrpSpPr/>
            <p:nvPr/>
          </p:nvGrpSpPr>
          <p:grpSpPr>
            <a:xfrm>
              <a:off x="3974730" y="2807425"/>
              <a:ext cx="452134" cy="461665"/>
              <a:chOff x="5949246" y="2423605"/>
              <a:chExt cx="452134" cy="461665"/>
            </a:xfrm>
          </p:grpSpPr>
          <p:sp>
            <p:nvSpPr>
              <p:cNvPr id="81" name="矩形 80"/>
              <p:cNvSpPr/>
              <p:nvPr/>
            </p:nvSpPr>
            <p:spPr>
              <a:xfrm rot="2700000">
                <a:off x="5949246" y="2451408"/>
                <a:ext cx="402650" cy="402650"/>
              </a:xfrm>
              <a:prstGeom prst="rect">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113" name="TextBox 112"/>
              <p:cNvSpPr txBox="1"/>
              <p:nvPr/>
            </p:nvSpPr>
            <p:spPr>
              <a:xfrm>
                <a:off x="5994981" y="2423605"/>
                <a:ext cx="406399"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Impact" pitchFamily="34" charset="0"/>
                  </a:rPr>
                  <a:t>2</a:t>
                </a:r>
                <a:endParaRPr lang="zh-CN" altLang="en-US" sz="2400" dirty="0">
                  <a:solidFill>
                    <a:schemeClr val="tx1">
                      <a:lumMod val="75000"/>
                      <a:lumOff val="25000"/>
                    </a:schemeClr>
                  </a:solidFill>
                  <a:latin typeface="Impact" pitchFamily="34" charset="0"/>
                </a:endParaRPr>
              </a:p>
            </p:txBody>
          </p:sp>
        </p:grpSp>
        <p:sp>
          <p:nvSpPr>
            <p:cNvPr id="49" name="矩形 48"/>
            <p:cNvSpPr>
              <a:spLocks noChangeArrowheads="1"/>
            </p:cNvSpPr>
            <p:nvPr/>
          </p:nvSpPr>
          <p:spPr bwMode="auto">
            <a:xfrm>
              <a:off x="3205017" y="3477342"/>
              <a:ext cx="1942075" cy="31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2000"/>
                </a:lnSpc>
              </a:pPr>
              <a:r>
                <a:rPr lang="en-US" altLang="zh-CN" sz="1050" b="1" dirty="0">
                  <a:solidFill>
                    <a:srgbClr val="FFFFFF"/>
                  </a:solidFill>
                  <a:latin typeface="微软雅黑" pitchFamily="34" charset="-122"/>
                  <a:ea typeface="微软雅黑" pitchFamily="34" charset="-122"/>
                  <a:cs typeface="Arial" panose="020B0604020202020204" pitchFamily="34" charset="0"/>
                </a:rPr>
                <a:t>HSBC</a:t>
              </a:r>
            </a:p>
          </p:txBody>
        </p:sp>
      </p:grpSp>
      <p:grpSp>
        <p:nvGrpSpPr>
          <p:cNvPr id="14" name="组合 13"/>
          <p:cNvGrpSpPr/>
          <p:nvPr/>
        </p:nvGrpSpPr>
        <p:grpSpPr>
          <a:xfrm>
            <a:off x="5147074" y="3198718"/>
            <a:ext cx="1942075" cy="986670"/>
            <a:chOff x="5180325" y="2807425"/>
            <a:chExt cx="1942075" cy="986670"/>
          </a:xfrm>
        </p:grpSpPr>
        <p:grpSp>
          <p:nvGrpSpPr>
            <p:cNvPr id="82959" name="组合 82958"/>
            <p:cNvGrpSpPr/>
            <p:nvPr/>
          </p:nvGrpSpPr>
          <p:grpSpPr>
            <a:xfrm>
              <a:off x="5884076" y="2807425"/>
              <a:ext cx="443821" cy="461665"/>
              <a:chOff x="5949246" y="3340381"/>
              <a:chExt cx="443821" cy="461665"/>
            </a:xfrm>
          </p:grpSpPr>
          <p:sp>
            <p:nvSpPr>
              <p:cNvPr id="73" name="矩形 72"/>
              <p:cNvSpPr/>
              <p:nvPr/>
            </p:nvSpPr>
            <p:spPr>
              <a:xfrm rot="2700000">
                <a:off x="5949246" y="3377907"/>
                <a:ext cx="402650" cy="402650"/>
              </a:xfrm>
              <a:prstGeom prst="rect">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114" name="TextBox 113"/>
              <p:cNvSpPr txBox="1"/>
              <p:nvPr/>
            </p:nvSpPr>
            <p:spPr>
              <a:xfrm>
                <a:off x="5986668" y="3340381"/>
                <a:ext cx="406399"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Impact" pitchFamily="34" charset="0"/>
                  </a:rPr>
                  <a:t>3</a:t>
                </a:r>
                <a:endParaRPr lang="zh-CN" altLang="en-US" sz="2400" dirty="0">
                  <a:solidFill>
                    <a:schemeClr val="tx1">
                      <a:lumMod val="75000"/>
                      <a:lumOff val="25000"/>
                    </a:schemeClr>
                  </a:solidFill>
                  <a:latin typeface="Impact" pitchFamily="34" charset="0"/>
                </a:endParaRPr>
              </a:p>
            </p:txBody>
          </p:sp>
        </p:grpSp>
        <p:sp>
          <p:nvSpPr>
            <p:cNvPr id="50" name="矩形 49"/>
            <p:cNvSpPr>
              <a:spLocks noChangeArrowheads="1"/>
            </p:cNvSpPr>
            <p:nvPr/>
          </p:nvSpPr>
          <p:spPr bwMode="auto">
            <a:xfrm>
              <a:off x="5180325" y="3477342"/>
              <a:ext cx="1942075" cy="31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2000"/>
                </a:lnSpc>
              </a:pPr>
              <a:r>
                <a:rPr lang="en-US" altLang="zh-CN" sz="1050" b="1" dirty="0">
                  <a:solidFill>
                    <a:srgbClr val="FFFFFF"/>
                  </a:solidFill>
                  <a:latin typeface="微软雅黑" pitchFamily="34" charset="-122"/>
                  <a:ea typeface="微软雅黑" pitchFamily="34" charset="-122"/>
                  <a:cs typeface="Arial" panose="020B0604020202020204" pitchFamily="34" charset="0"/>
                </a:rPr>
                <a:t>METROMILE</a:t>
              </a:r>
            </a:p>
          </p:txBody>
        </p:sp>
      </p:grpSp>
      <p:grpSp>
        <p:nvGrpSpPr>
          <p:cNvPr id="15" name="组合 14"/>
          <p:cNvGrpSpPr/>
          <p:nvPr/>
        </p:nvGrpSpPr>
        <p:grpSpPr>
          <a:xfrm>
            <a:off x="7071124" y="3198718"/>
            <a:ext cx="1942075" cy="986670"/>
            <a:chOff x="7104375" y="2807425"/>
            <a:chExt cx="1942075" cy="986670"/>
          </a:xfrm>
        </p:grpSpPr>
        <p:grpSp>
          <p:nvGrpSpPr>
            <p:cNvPr id="82960" name="组合 82959"/>
            <p:cNvGrpSpPr/>
            <p:nvPr/>
          </p:nvGrpSpPr>
          <p:grpSpPr>
            <a:xfrm>
              <a:off x="7785109" y="2807425"/>
              <a:ext cx="430376" cy="461665"/>
              <a:chOff x="5954972" y="4268240"/>
              <a:chExt cx="430376" cy="461665"/>
            </a:xfrm>
          </p:grpSpPr>
          <p:sp>
            <p:nvSpPr>
              <p:cNvPr id="67" name="矩形 66"/>
              <p:cNvSpPr/>
              <p:nvPr/>
            </p:nvSpPr>
            <p:spPr>
              <a:xfrm rot="2700000">
                <a:off x="5954972" y="4304406"/>
                <a:ext cx="402650" cy="402650"/>
              </a:xfrm>
              <a:prstGeom prst="rect">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115" name="TextBox 114"/>
              <p:cNvSpPr txBox="1"/>
              <p:nvPr/>
            </p:nvSpPr>
            <p:spPr>
              <a:xfrm>
                <a:off x="5978949" y="4268240"/>
                <a:ext cx="406399"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Impact" pitchFamily="34" charset="0"/>
                  </a:rPr>
                  <a:t>4</a:t>
                </a:r>
                <a:endParaRPr lang="zh-CN" altLang="en-US" sz="2400" dirty="0">
                  <a:solidFill>
                    <a:schemeClr val="tx1">
                      <a:lumMod val="75000"/>
                      <a:lumOff val="25000"/>
                    </a:schemeClr>
                  </a:solidFill>
                  <a:latin typeface="Impact" pitchFamily="34" charset="0"/>
                </a:endParaRPr>
              </a:p>
            </p:txBody>
          </p:sp>
        </p:grpSp>
        <p:sp>
          <p:nvSpPr>
            <p:cNvPr id="51" name="矩形 50"/>
            <p:cNvSpPr>
              <a:spLocks noChangeArrowheads="1"/>
            </p:cNvSpPr>
            <p:nvPr/>
          </p:nvSpPr>
          <p:spPr bwMode="auto">
            <a:xfrm>
              <a:off x="7104375" y="3477342"/>
              <a:ext cx="1942075" cy="31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2000"/>
                </a:lnSpc>
              </a:pPr>
              <a:r>
                <a:rPr lang="en-US" altLang="zh-CN" sz="1050" b="1" dirty="0">
                  <a:solidFill>
                    <a:srgbClr val="FFFFFF"/>
                  </a:solidFill>
                  <a:latin typeface="微软雅黑" pitchFamily="34" charset="-122"/>
                  <a:ea typeface="微软雅黑" pitchFamily="34" charset="-122"/>
                  <a:cs typeface="Arial" panose="020B0604020202020204" pitchFamily="34" charset="0"/>
                </a:rPr>
                <a:t>ZOPA</a:t>
              </a:r>
            </a:p>
          </p:txBody>
        </p:sp>
      </p:grpSp>
      <p:grpSp>
        <p:nvGrpSpPr>
          <p:cNvPr id="11" name="组合 10"/>
          <p:cNvGrpSpPr/>
          <p:nvPr/>
        </p:nvGrpSpPr>
        <p:grpSpPr>
          <a:xfrm>
            <a:off x="5141669" y="548837"/>
            <a:ext cx="1908664" cy="547541"/>
            <a:chOff x="5141669" y="548837"/>
            <a:chExt cx="1908664" cy="547541"/>
          </a:xfrm>
        </p:grpSpPr>
        <p:sp>
          <p:nvSpPr>
            <p:cNvPr id="82954" name="TextBox 82953"/>
            <p:cNvSpPr txBox="1"/>
            <p:nvPr/>
          </p:nvSpPr>
          <p:spPr>
            <a:xfrm>
              <a:off x="5141669" y="548837"/>
              <a:ext cx="1908664" cy="461665"/>
            </a:xfrm>
            <a:prstGeom prst="rect">
              <a:avLst/>
            </a:prstGeom>
            <a:noFill/>
          </p:spPr>
          <p:txBody>
            <a:bodyPr wrap="none" rtlCol="0">
              <a:spAutoFit/>
            </a:bodyPr>
            <a:lstStyle/>
            <a:p>
              <a:pPr algn="ctr"/>
              <a:r>
                <a:rPr lang="en-US" altLang="zh-CN" sz="2400" dirty="0">
                  <a:solidFill>
                    <a:srgbClr val="F8D786"/>
                  </a:solidFill>
                  <a:latin typeface="微软雅黑" pitchFamily="34" charset="-122"/>
                  <a:ea typeface="微软雅黑" pitchFamily="34" charset="-122"/>
                </a:rPr>
                <a:t>CONTENTS</a:t>
              </a:r>
              <a:endParaRPr lang="zh-CN" altLang="en-US" sz="2400" dirty="0">
                <a:solidFill>
                  <a:srgbClr val="F8D786"/>
                </a:solidFill>
                <a:latin typeface="微软雅黑" pitchFamily="34" charset="-122"/>
                <a:ea typeface="微软雅黑" pitchFamily="34" charset="-122"/>
              </a:endParaRPr>
            </a:p>
          </p:txBody>
        </p:sp>
        <p:sp>
          <p:nvSpPr>
            <p:cNvPr id="9" name="圆角矩形 8"/>
            <p:cNvSpPr/>
            <p:nvPr/>
          </p:nvSpPr>
          <p:spPr>
            <a:xfrm>
              <a:off x="5699278" y="1050659"/>
              <a:ext cx="728716"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5908856" y="6201959"/>
            <a:ext cx="374288" cy="78878"/>
            <a:chOff x="5890687" y="6201959"/>
            <a:chExt cx="374288" cy="78878"/>
          </a:xfrm>
        </p:grpSpPr>
        <p:sp>
          <p:nvSpPr>
            <p:cNvPr id="7" name="椭圆 6"/>
            <p:cNvSpPr/>
            <p:nvPr/>
          </p:nvSpPr>
          <p:spPr>
            <a:xfrm>
              <a:off x="5890687" y="6201959"/>
              <a:ext cx="78878" cy="78878"/>
            </a:xfrm>
            <a:prstGeom prst="ellipse">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6034419" y="6201959"/>
              <a:ext cx="78878" cy="78878"/>
            </a:xfrm>
            <a:prstGeom prst="ellipse">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186097" y="6201959"/>
              <a:ext cx="78878" cy="78878"/>
            </a:xfrm>
            <a:prstGeom prst="ellipse">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8818111" y="3220588"/>
            <a:ext cx="1942075" cy="1018730"/>
            <a:chOff x="1332225" y="2807425"/>
            <a:chExt cx="1942075" cy="1018730"/>
          </a:xfrm>
        </p:grpSpPr>
        <p:sp>
          <p:nvSpPr>
            <p:cNvPr id="34" name="矩形 33"/>
            <p:cNvSpPr>
              <a:spLocks noChangeArrowheads="1"/>
            </p:cNvSpPr>
            <p:nvPr/>
          </p:nvSpPr>
          <p:spPr bwMode="auto">
            <a:xfrm>
              <a:off x="1332225" y="3477342"/>
              <a:ext cx="194207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2000"/>
                </a:lnSpc>
              </a:pPr>
              <a:r>
                <a:rPr lang="en-US" altLang="zh-CN" sz="1050" b="1" dirty="0">
                  <a:solidFill>
                    <a:srgbClr val="FFFFFF"/>
                  </a:solidFill>
                  <a:latin typeface="微软雅黑" pitchFamily="34" charset="-122"/>
                  <a:ea typeface="微软雅黑" pitchFamily="34" charset="-122"/>
                  <a:cs typeface="Arial" panose="020B0604020202020204" pitchFamily="34" charset="0"/>
                </a:rPr>
                <a:t>BRAC BANK</a:t>
              </a:r>
            </a:p>
          </p:txBody>
        </p:sp>
        <p:grpSp>
          <p:nvGrpSpPr>
            <p:cNvPr id="35" name="组合 34"/>
            <p:cNvGrpSpPr/>
            <p:nvPr/>
          </p:nvGrpSpPr>
          <p:grpSpPr>
            <a:xfrm>
              <a:off x="2079028" y="2807425"/>
              <a:ext cx="438490" cy="461665"/>
              <a:chOff x="5954972" y="1511975"/>
              <a:chExt cx="438490" cy="461665"/>
            </a:xfrm>
          </p:grpSpPr>
          <p:sp>
            <p:nvSpPr>
              <p:cNvPr id="36" name="矩形 35"/>
              <p:cNvSpPr/>
              <p:nvPr/>
            </p:nvSpPr>
            <p:spPr>
              <a:xfrm rot="2700000">
                <a:off x="5954972" y="1524908"/>
                <a:ext cx="402650" cy="402650"/>
              </a:xfrm>
              <a:prstGeom prst="rect">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37" name="TextBox 82949"/>
              <p:cNvSpPr txBox="1"/>
              <p:nvPr/>
            </p:nvSpPr>
            <p:spPr>
              <a:xfrm>
                <a:off x="5987063" y="1511975"/>
                <a:ext cx="406399"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Impact" pitchFamily="34" charset="0"/>
                  </a:rPr>
                  <a:t>5</a:t>
                </a:r>
                <a:endParaRPr lang="zh-CN" altLang="en-US" sz="2400" dirty="0">
                  <a:solidFill>
                    <a:schemeClr val="tx1">
                      <a:lumMod val="75000"/>
                      <a:lumOff val="25000"/>
                    </a:schemeClr>
                  </a:solidFill>
                  <a:latin typeface="Impact" pitchFamily="34" charset="0"/>
                </a:endParaRPr>
              </a:p>
            </p:txBody>
          </p:sp>
        </p:grpSp>
      </p:grpSp>
    </p:spTree>
    <p:extLst>
      <p:ext uri="{BB962C8B-B14F-4D97-AF65-F5344CB8AC3E}">
        <p14:creationId xmlns:p14="http://schemas.microsoft.com/office/powerpoint/2010/main" val="360587745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750"/>
                                        <p:tgtEl>
                                          <p:spTgt spid="12"/>
                                        </p:tgtEl>
                                      </p:cBhvr>
                                    </p:animEffect>
                                  </p:childTnLst>
                                </p:cTn>
                              </p:par>
                            </p:childTnLst>
                          </p:cTn>
                        </p:par>
                        <p:par>
                          <p:cTn id="14" fill="hold">
                            <p:stCondLst>
                              <p:cond delay="1750"/>
                            </p:stCondLst>
                            <p:childTnLst>
                              <p:par>
                                <p:cTn id="15" presetID="14" presetClass="entr" presetSubtype="1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750"/>
                                        <p:tgtEl>
                                          <p:spTgt spid="13"/>
                                        </p:tgtEl>
                                      </p:cBhvr>
                                    </p:animEffect>
                                  </p:childTnLst>
                                </p:cTn>
                              </p:par>
                            </p:childTnLst>
                          </p:cTn>
                        </p:par>
                        <p:par>
                          <p:cTn id="18" fill="hold">
                            <p:stCondLst>
                              <p:cond delay="2500"/>
                            </p:stCondLst>
                            <p:childTnLst>
                              <p:par>
                                <p:cTn id="19" presetID="14" presetClass="entr" presetSubtype="1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750"/>
                                        <p:tgtEl>
                                          <p:spTgt spid="14"/>
                                        </p:tgtEl>
                                      </p:cBhvr>
                                    </p:animEffect>
                                  </p:childTnLst>
                                </p:cTn>
                              </p:par>
                            </p:childTnLst>
                          </p:cTn>
                        </p:par>
                        <p:par>
                          <p:cTn id="22" fill="hold">
                            <p:stCondLst>
                              <p:cond delay="3250"/>
                            </p:stCondLst>
                            <p:childTnLst>
                              <p:par>
                                <p:cTn id="23" presetID="14" presetClass="entr" presetSubtype="1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750"/>
                                        <p:tgtEl>
                                          <p:spTgt spid="15"/>
                                        </p:tgtEl>
                                      </p:cBhvr>
                                    </p:animEffect>
                                  </p:childTnLst>
                                </p:cTn>
                              </p:par>
                            </p:childTnLst>
                          </p:cTn>
                        </p:par>
                        <p:par>
                          <p:cTn id="26" fill="hold">
                            <p:stCondLst>
                              <p:cond delay="4000"/>
                            </p:stCondLst>
                            <p:childTnLst>
                              <p:par>
                                <p:cTn id="27" presetID="14" presetClass="entr" presetSubtype="1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randombar(horizontal)">
                                      <p:cBhvr>
                                        <p:cTn id="29"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8"/>
          <p:cNvSpPr>
            <a:spLocks noChangeArrowheads="1"/>
          </p:cNvSpPr>
          <p:nvPr/>
        </p:nvSpPr>
        <p:spPr bwMode="auto">
          <a:xfrm>
            <a:off x="462710" y="3429000"/>
            <a:ext cx="5167125"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endParaRPr lang="en-US" altLang="zh-CN" sz="1400" dirty="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en-US" altLang="zh-CN" sz="2400" b="1" dirty="0">
                <a:solidFill>
                  <a:srgbClr val="C00000"/>
                </a:solidFill>
              </a:rPr>
              <a:t>Zopa</a:t>
            </a:r>
            <a:r>
              <a:rPr lang="en-US" altLang="zh-CN" sz="2400" dirty="0">
                <a:solidFill>
                  <a:schemeClr val="bg1"/>
                </a:solidFill>
              </a:rPr>
              <a:t> is a UK online personal finance peer to peer company founded in 2004.</a:t>
            </a:r>
            <a:r>
              <a:rPr lang="en-US" altLang="zh-CN" sz="2400" baseline="30000" dirty="0">
                <a:solidFill>
                  <a:schemeClr val="bg1"/>
                </a:solidFill>
              </a:rPr>
              <a:t> </a:t>
            </a:r>
            <a:r>
              <a:rPr lang="en-US" altLang="zh-CN" sz="2400" dirty="0">
                <a:solidFill>
                  <a:schemeClr val="bg1"/>
                </a:solidFill>
              </a:rPr>
              <a:t>It launched in the UK in March 2005.Zopa was the first peer-to-peer lending company and one of the earliest fetch firms.</a:t>
            </a:r>
          </a:p>
        </p:txBody>
      </p:sp>
      <p:grpSp>
        <p:nvGrpSpPr>
          <p:cNvPr id="42" name="组合 41"/>
          <p:cNvGrpSpPr/>
          <p:nvPr/>
        </p:nvGrpSpPr>
        <p:grpSpPr>
          <a:xfrm>
            <a:off x="4913530" y="368945"/>
            <a:ext cx="2364943" cy="562333"/>
            <a:chOff x="4913530" y="368945"/>
            <a:chExt cx="2364943" cy="562333"/>
          </a:xfrm>
        </p:grpSpPr>
        <p:sp>
          <p:nvSpPr>
            <p:cNvPr id="43" name="TextBox 42"/>
            <p:cNvSpPr txBox="1"/>
            <p:nvPr/>
          </p:nvSpPr>
          <p:spPr>
            <a:xfrm>
              <a:off x="4913530" y="368945"/>
              <a:ext cx="2364943" cy="461665"/>
            </a:xfrm>
            <a:prstGeom prst="rect">
              <a:avLst/>
            </a:prstGeom>
            <a:noFill/>
          </p:spPr>
          <p:txBody>
            <a:bodyPr wrap="none" rtlCol="0">
              <a:spAutoFit/>
            </a:bodyPr>
            <a:lstStyle/>
            <a:p>
              <a:pPr algn="ctr"/>
              <a:r>
                <a:rPr lang="en-US" altLang="zh-CN" sz="2400" dirty="0">
                  <a:solidFill>
                    <a:srgbClr val="F8D786"/>
                  </a:solidFill>
                  <a:latin typeface="微软雅黑" pitchFamily="34" charset="-122"/>
                  <a:ea typeface="微软雅黑" pitchFamily="34" charset="-122"/>
                </a:rPr>
                <a:t>BACKGROUND</a:t>
              </a:r>
              <a:endParaRPr lang="zh-CN" altLang="en-US" sz="2400" dirty="0">
                <a:solidFill>
                  <a:srgbClr val="F8D786"/>
                </a:solidFill>
                <a:latin typeface="微软雅黑" pitchFamily="34" charset="-122"/>
                <a:ea typeface="微软雅黑" pitchFamily="34" charset="-122"/>
              </a:endParaRPr>
            </a:p>
          </p:txBody>
        </p:sp>
        <p:sp>
          <p:nvSpPr>
            <p:cNvPr id="44" name="圆角矩形 43"/>
            <p:cNvSpPr/>
            <p:nvPr/>
          </p:nvSpPr>
          <p:spPr>
            <a:xfrm>
              <a:off x="5731642" y="885559"/>
              <a:ext cx="728716"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2731" y="520200"/>
            <a:ext cx="2160000" cy="2160000"/>
          </a:xfrm>
          <a:prstGeom prst="ellipse">
            <a:avLst/>
          </a:prstGeom>
          <a:ln>
            <a:noFill/>
          </a:ln>
          <a:effectLst>
            <a:softEdge rad="112500"/>
          </a:effectLst>
        </p:spPr>
      </p:pic>
      <p:pic>
        <p:nvPicPr>
          <p:cNvPr id="3" name="图片 2"/>
          <p:cNvPicPr>
            <a:picLocks/>
          </p:cNvPicPr>
          <p:nvPr/>
        </p:nvPicPr>
        <p:blipFill>
          <a:blip r:embed="rId4" cstate="screen">
            <a:extLst>
              <a:ext uri="{28A0092B-C50C-407E-A947-70E740481C1C}">
                <a14:useLocalDpi xmlns:a14="http://schemas.microsoft.com/office/drawing/2010/main"/>
              </a:ext>
            </a:extLst>
          </a:blip>
          <a:stretch>
            <a:fillRect/>
          </a:stretch>
        </p:blipFill>
        <p:spPr>
          <a:xfrm>
            <a:off x="6907369" y="663693"/>
            <a:ext cx="2160000" cy="2160000"/>
          </a:xfrm>
          <a:prstGeom prst="ellipse">
            <a:avLst/>
          </a:prstGeom>
          <a:ln>
            <a:noFill/>
          </a:ln>
          <a:effectLst>
            <a:softEdge rad="112500"/>
          </a:effectLst>
        </p:spPr>
      </p:pic>
      <p:sp>
        <p:nvSpPr>
          <p:cNvPr id="4" name="矩形 3"/>
          <p:cNvSpPr/>
          <p:nvPr/>
        </p:nvSpPr>
        <p:spPr>
          <a:xfrm>
            <a:off x="5954039" y="3626655"/>
            <a:ext cx="6096000" cy="2800767"/>
          </a:xfrm>
          <a:prstGeom prst="rect">
            <a:avLst/>
          </a:prstGeom>
        </p:spPr>
        <p:txBody>
          <a:bodyPr>
            <a:spAutoFit/>
          </a:bodyPr>
          <a:lstStyle/>
          <a:p>
            <a:r>
              <a:rPr lang="en-US" altLang="zh-CN" sz="1600" dirty="0">
                <a:solidFill>
                  <a:schemeClr val="bg1"/>
                </a:solidFill>
              </a:rPr>
              <a:t>In September 2016, the first portfolio of Zopa loans was securitized on the European markets.</a:t>
            </a:r>
            <a:r>
              <a:rPr lang="en-US" altLang="zh-CN" sz="1600" baseline="30000" dirty="0">
                <a:solidFill>
                  <a:schemeClr val="bg1"/>
                </a:solidFill>
                <a:hlinkClick r:id="rId5"/>
              </a:rPr>
              <a:t>[</a:t>
            </a:r>
            <a:endParaRPr lang="en-US" altLang="zh-CN" sz="1600" baseline="30000" dirty="0">
              <a:solidFill>
                <a:schemeClr val="bg1"/>
              </a:solidFill>
            </a:endParaRPr>
          </a:p>
          <a:p>
            <a:r>
              <a:rPr lang="en-US" altLang="zh-CN" sz="1600" dirty="0">
                <a:solidFill>
                  <a:schemeClr val="bg1"/>
                </a:solidFill>
              </a:rPr>
              <a:t>In November 2016, Zopa announced that it would apply for a banking license in order to offer customers a broader set of personal finance products.</a:t>
            </a:r>
            <a:r>
              <a:rPr lang="en-US" altLang="zh-CN" sz="1600" baseline="30000" dirty="0">
                <a:solidFill>
                  <a:schemeClr val="bg1"/>
                </a:solidFill>
                <a:hlinkClick r:id="rId6"/>
              </a:rPr>
              <a:t>[</a:t>
            </a:r>
            <a:endParaRPr lang="en-US" altLang="zh-CN" sz="1600" baseline="30000" dirty="0">
              <a:solidFill>
                <a:schemeClr val="bg1"/>
              </a:solidFill>
            </a:endParaRPr>
          </a:p>
          <a:p>
            <a:r>
              <a:rPr lang="en-US" altLang="zh-CN" sz="1600" dirty="0">
                <a:solidFill>
                  <a:schemeClr val="bg1"/>
                </a:solidFill>
              </a:rPr>
              <a:t>In January 2017, Zopa became the first UK based peer-to-peer lending company to lend more than £2 billion worth of loans. Zopa became fully regulated by the Financial Conduct Authority in May 2017.</a:t>
            </a:r>
            <a:r>
              <a:rPr lang="en-US" altLang="zh-CN" sz="1600" baseline="30000" dirty="0">
                <a:solidFill>
                  <a:schemeClr val="bg1"/>
                </a:solidFill>
              </a:rPr>
              <a:t> </a:t>
            </a:r>
            <a:r>
              <a:rPr lang="en-US" altLang="zh-CN" sz="1600" dirty="0">
                <a:solidFill>
                  <a:schemeClr val="bg1"/>
                </a:solidFill>
              </a:rPr>
              <a:t>Following FCA authorization, and HMRC approval as an Individual Saving Account(ISA) manager, Zopa started offering its Innovative Finance ISA products in June 2017.</a:t>
            </a:r>
            <a:endParaRPr lang="en-US" altLang="zh-CN" sz="1600" dirty="0">
              <a:solidFill>
                <a:schemeClr val="bg1"/>
              </a:solidFill>
              <a:effectLst/>
            </a:endParaRPr>
          </a:p>
        </p:txBody>
      </p:sp>
    </p:spTree>
    <p:extLst>
      <p:ext uri="{BB962C8B-B14F-4D97-AF65-F5344CB8AC3E}">
        <p14:creationId xmlns:p14="http://schemas.microsoft.com/office/powerpoint/2010/main" val="436259503"/>
      </p:ext>
    </p:extLst>
  </p:cSld>
  <p:clrMapOvr>
    <a:masterClrMapping/>
  </p:clrMapOvr>
  <mc:AlternateContent xmlns:mc="http://schemas.openxmlformats.org/markup-compatibility/2006" xmlns:p14="http://schemas.microsoft.com/office/powerpoint/2010/main">
    <mc:Choice Requires="p14">
      <p:transition spd="slow" p14:dur="1100" advClick="0" advTm="5000">
        <p14:switch dir="r"/>
      </p:transition>
    </mc:Choice>
    <mc:Fallback xmlns="">
      <p:transition spd="slow" advClick="0"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custDataLst>
              <p:tags r:id="rId1"/>
            </p:custDataLst>
          </p:nvPr>
        </p:nvGrpSpPr>
        <p:grpSpPr>
          <a:xfrm>
            <a:off x="1375561" y="1884457"/>
            <a:ext cx="9658167" cy="3611477"/>
            <a:chOff x="1119391" y="1849028"/>
            <a:chExt cx="9658167" cy="3611477"/>
          </a:xfrm>
          <a:noFill/>
        </p:grpSpPr>
        <p:sp>
          <p:nvSpPr>
            <p:cNvPr id="43" name="文本框 1"/>
            <p:cNvSpPr txBox="1"/>
            <p:nvPr>
              <p:custDataLst>
                <p:tags r:id="rId3"/>
              </p:custDataLst>
            </p:nvPr>
          </p:nvSpPr>
          <p:spPr>
            <a:xfrm>
              <a:off x="1119393" y="1849028"/>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sp>
          <p:nvSpPr>
            <p:cNvPr id="44" name="文本框 1"/>
            <p:cNvSpPr txBox="1"/>
            <p:nvPr>
              <p:custDataLst>
                <p:tags r:id="rId4"/>
              </p:custDataLst>
            </p:nvPr>
          </p:nvSpPr>
          <p:spPr>
            <a:xfrm>
              <a:off x="1119392" y="2783673"/>
              <a:ext cx="2644775" cy="807542"/>
            </a:xfrm>
            <a:prstGeom prst="rect">
              <a:avLst/>
            </a:prstGeom>
            <a:grpFill/>
            <a:ln w="9525">
              <a:noFill/>
              <a:miter/>
            </a:ln>
          </p:spPr>
          <p:txBody>
            <a:bodyPr lIns="0" tIns="0" rIns="0" bIns="0" anchor="ctr" anchorCtr="0">
              <a:normAutofit/>
            </a:bodyPr>
            <a:lstStyle/>
            <a:p>
              <a:endParaRPr lang="en-US" altLang="zh-CN" sz="1600" dirty="0">
                <a:solidFill>
                  <a:srgbClr val="FFFFFF"/>
                </a:solidFill>
                <a:sym typeface="微软雅黑" panose="020B0503020204020204" charset="-122"/>
              </a:endParaRPr>
            </a:p>
          </p:txBody>
        </p:sp>
        <p:sp>
          <p:nvSpPr>
            <p:cNvPr id="45" name="文本框 1"/>
            <p:cNvSpPr txBox="1"/>
            <p:nvPr>
              <p:custDataLst>
                <p:tags r:id="rId5"/>
              </p:custDataLst>
            </p:nvPr>
          </p:nvSpPr>
          <p:spPr>
            <a:xfrm>
              <a:off x="1119391" y="3718318"/>
              <a:ext cx="2644775" cy="807542"/>
            </a:xfrm>
            <a:prstGeom prst="rect">
              <a:avLst/>
            </a:prstGeom>
            <a:grpFill/>
            <a:ln w="9525">
              <a:noFill/>
              <a:miter/>
            </a:ln>
          </p:spPr>
          <p:txBody>
            <a:bodyPr lIns="0" tIns="0" rIns="0" bIns="0" anchor="ctr" anchorCtr="0">
              <a:normAutofit/>
            </a:bodyPr>
            <a:lstStyle/>
            <a:p>
              <a:endParaRPr lang="en-US" altLang="zh-CN" sz="1600" dirty="0">
                <a:solidFill>
                  <a:srgbClr val="FFFFFF"/>
                </a:solidFill>
                <a:sym typeface="微软雅黑" panose="020B0503020204020204" charset="-122"/>
              </a:endParaRPr>
            </a:p>
          </p:txBody>
        </p:sp>
        <p:sp>
          <p:nvSpPr>
            <p:cNvPr id="46" name="文本框 1"/>
            <p:cNvSpPr txBox="1"/>
            <p:nvPr>
              <p:custDataLst>
                <p:tags r:id="rId6"/>
              </p:custDataLst>
            </p:nvPr>
          </p:nvSpPr>
          <p:spPr>
            <a:xfrm>
              <a:off x="1119391" y="4652963"/>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sp>
          <p:nvSpPr>
            <p:cNvPr id="47" name="文本框 1"/>
            <p:cNvSpPr txBox="1"/>
            <p:nvPr>
              <p:custDataLst>
                <p:tags r:id="rId7"/>
              </p:custDataLst>
            </p:nvPr>
          </p:nvSpPr>
          <p:spPr>
            <a:xfrm>
              <a:off x="7971173" y="1849028"/>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sp>
          <p:nvSpPr>
            <p:cNvPr id="48" name="文本框 1"/>
            <p:cNvSpPr txBox="1"/>
            <p:nvPr>
              <p:custDataLst>
                <p:tags r:id="rId8"/>
              </p:custDataLst>
            </p:nvPr>
          </p:nvSpPr>
          <p:spPr>
            <a:xfrm>
              <a:off x="7971172" y="2783673"/>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sp>
          <p:nvSpPr>
            <p:cNvPr id="49" name="文本框 1"/>
            <p:cNvSpPr txBox="1"/>
            <p:nvPr>
              <p:custDataLst>
                <p:tags r:id="rId9"/>
              </p:custDataLst>
            </p:nvPr>
          </p:nvSpPr>
          <p:spPr>
            <a:xfrm>
              <a:off x="7970858" y="3718222"/>
              <a:ext cx="2806700" cy="807720"/>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sp>
          <p:nvSpPr>
            <p:cNvPr id="50" name="文本框 1"/>
            <p:cNvSpPr txBox="1"/>
            <p:nvPr>
              <p:custDataLst>
                <p:tags r:id="rId10"/>
              </p:custDataLst>
            </p:nvPr>
          </p:nvSpPr>
          <p:spPr>
            <a:xfrm>
              <a:off x="7971171" y="4652963"/>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grpSp>
      <p:sp>
        <p:nvSpPr>
          <p:cNvPr id="32" name="流程图: 决策 31"/>
          <p:cNvSpPr/>
          <p:nvPr/>
        </p:nvSpPr>
        <p:spPr>
          <a:xfrm>
            <a:off x="3850784" y="2463019"/>
            <a:ext cx="2673158" cy="1519708"/>
          </a:xfrm>
          <a:prstGeom prst="flowChartDecision">
            <a:avLst/>
          </a:prstGeom>
          <a:solidFill>
            <a:srgbClr val="009688">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流程图: 决策 53"/>
          <p:cNvSpPr/>
          <p:nvPr/>
        </p:nvSpPr>
        <p:spPr>
          <a:xfrm>
            <a:off x="5723423" y="2463019"/>
            <a:ext cx="2763754" cy="1683978"/>
          </a:xfrm>
          <a:prstGeom prst="flowChartDecision">
            <a:avLst/>
          </a:prstGeom>
          <a:solidFill>
            <a:srgbClr val="03A9F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文本框 33"/>
          <p:cNvSpPr txBox="1"/>
          <p:nvPr/>
        </p:nvSpPr>
        <p:spPr>
          <a:xfrm>
            <a:off x="4440812" y="3038207"/>
            <a:ext cx="1242007" cy="369332"/>
          </a:xfrm>
          <a:prstGeom prst="rect">
            <a:avLst/>
          </a:prstGeom>
          <a:noFill/>
        </p:spPr>
        <p:txBody>
          <a:bodyPr wrap="none" rtlCol="0">
            <a:spAutoFit/>
          </a:bodyPr>
          <a:lstStyle/>
          <a:p>
            <a:r>
              <a:rPr lang="en-US" altLang="zh-CN" b="1" dirty="0">
                <a:solidFill>
                  <a:srgbClr val="C00000"/>
                </a:solidFill>
              </a:rPr>
              <a:t>PROBLEMS</a:t>
            </a:r>
            <a:endParaRPr lang="zh-CN" altLang="en-US" b="1" dirty="0">
              <a:solidFill>
                <a:srgbClr val="C00000"/>
              </a:solidFill>
            </a:endParaRPr>
          </a:p>
        </p:txBody>
      </p:sp>
      <p:sp>
        <p:nvSpPr>
          <p:cNvPr id="36" name="文本框 35"/>
          <p:cNvSpPr txBox="1"/>
          <p:nvPr/>
        </p:nvSpPr>
        <p:spPr>
          <a:xfrm>
            <a:off x="6523941" y="3038207"/>
            <a:ext cx="1538563" cy="369332"/>
          </a:xfrm>
          <a:prstGeom prst="rect">
            <a:avLst/>
          </a:prstGeom>
          <a:noFill/>
        </p:spPr>
        <p:txBody>
          <a:bodyPr wrap="none" rtlCol="0">
            <a:spAutoFit/>
          </a:bodyPr>
          <a:lstStyle/>
          <a:p>
            <a:r>
              <a:rPr lang="en-US" altLang="zh-CN" b="1" dirty="0">
                <a:solidFill>
                  <a:srgbClr val="C00000"/>
                </a:solidFill>
              </a:rPr>
              <a:t>INNOVATIONS</a:t>
            </a:r>
            <a:endParaRPr lang="zh-CN" altLang="en-US" b="1" dirty="0">
              <a:solidFill>
                <a:srgbClr val="C00000"/>
              </a:solidFill>
            </a:endParaRPr>
          </a:p>
        </p:txBody>
      </p:sp>
      <p:sp>
        <p:nvSpPr>
          <p:cNvPr id="57" name="文本框 56"/>
          <p:cNvSpPr txBox="1"/>
          <p:nvPr/>
        </p:nvSpPr>
        <p:spPr>
          <a:xfrm>
            <a:off x="1285524" y="453377"/>
            <a:ext cx="4874348" cy="769441"/>
          </a:xfrm>
          <a:prstGeom prst="rect">
            <a:avLst/>
          </a:prstGeom>
          <a:noFill/>
        </p:spPr>
        <p:txBody>
          <a:bodyPr wrap="none" rtlCol="0">
            <a:spAutoFit/>
          </a:bodyPr>
          <a:lstStyle/>
          <a:p>
            <a:r>
              <a:rPr lang="en-US" altLang="zh-CN" sz="4400" b="1" dirty="0">
                <a:solidFill>
                  <a:srgbClr val="F8D786"/>
                </a:solidFill>
              </a:rPr>
              <a:t>LENDING COMPANY</a:t>
            </a:r>
            <a:endParaRPr lang="zh-CN" altLang="en-US" sz="4400" b="1" dirty="0">
              <a:solidFill>
                <a:srgbClr val="F8D786"/>
              </a:solidFill>
            </a:endParaRPr>
          </a:p>
        </p:txBody>
      </p:sp>
      <p:sp>
        <p:nvSpPr>
          <p:cNvPr id="58" name="圆角矩形 57"/>
          <p:cNvSpPr/>
          <p:nvPr/>
        </p:nvSpPr>
        <p:spPr>
          <a:xfrm>
            <a:off x="1375561" y="1183115"/>
            <a:ext cx="4586086"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
          <p:cNvSpPr txBox="1"/>
          <p:nvPr>
            <p:custDataLst>
              <p:tags r:id="rId2"/>
            </p:custDataLst>
          </p:nvPr>
        </p:nvSpPr>
        <p:spPr>
          <a:xfrm>
            <a:off x="1298620" y="2519226"/>
            <a:ext cx="2644775" cy="1476444"/>
          </a:xfrm>
          <a:prstGeom prst="rect">
            <a:avLst/>
          </a:prstGeom>
          <a:no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r>
              <a:rPr lang="en-US" altLang="zh-CN" sz="2400" b="1" dirty="0">
                <a:solidFill>
                  <a:srgbClr val="FFFFFF"/>
                </a:solidFill>
                <a:sym typeface="微软雅黑" panose="020B0503020204020204" charset="-122"/>
              </a:rPr>
              <a:t>In the past people had to go to classic financial institutions to get loan. </a:t>
            </a:r>
          </a:p>
        </p:txBody>
      </p:sp>
      <p:sp>
        <p:nvSpPr>
          <p:cNvPr id="2" name="Rectangle 1"/>
          <p:cNvSpPr/>
          <p:nvPr/>
        </p:nvSpPr>
        <p:spPr>
          <a:xfrm>
            <a:off x="8435662" y="2644170"/>
            <a:ext cx="3236890" cy="1938992"/>
          </a:xfrm>
          <a:prstGeom prst="rect">
            <a:avLst/>
          </a:prstGeom>
        </p:spPr>
        <p:txBody>
          <a:bodyPr wrap="square">
            <a:spAutoFit/>
          </a:bodyPr>
          <a:lstStyle/>
          <a:p>
            <a:r>
              <a:rPr lang="en-US" sz="2400" dirty="0">
                <a:solidFill>
                  <a:schemeClr val="bg1"/>
                </a:solidFill>
                <a:ea typeface="Calibri" panose="020F0502020204030204" pitchFamily="34" charset="0"/>
                <a:cs typeface="Calibri" panose="020F0502020204030204" pitchFamily="34" charset="0"/>
              </a:rPr>
              <a:t>Now a days Peer-to-Peer lending platforms such as </a:t>
            </a:r>
            <a:r>
              <a:rPr lang="en-US" sz="2400" dirty="0" err="1">
                <a:solidFill>
                  <a:schemeClr val="bg1"/>
                </a:solidFill>
                <a:ea typeface="Calibri" panose="020F0502020204030204" pitchFamily="34" charset="0"/>
                <a:cs typeface="Calibri" panose="020F0502020204030204" pitchFamily="34" charset="0"/>
              </a:rPr>
              <a:t>Zopa</a:t>
            </a:r>
            <a:r>
              <a:rPr lang="en-US" sz="2400" dirty="0">
                <a:solidFill>
                  <a:schemeClr val="bg1"/>
                </a:solidFill>
                <a:ea typeface="Calibri" panose="020F0502020204030204" pitchFamily="34" charset="0"/>
                <a:cs typeface="Calibri" panose="020F0502020204030204" pitchFamily="34" charset="0"/>
              </a:rPr>
              <a:t>, enable us to loan money from anybody </a:t>
            </a:r>
            <a:endParaRPr lang="en-US" sz="2400" dirty="0"/>
          </a:p>
        </p:txBody>
      </p:sp>
    </p:spTree>
    <p:extLst>
      <p:ext uri="{BB962C8B-B14F-4D97-AF65-F5344CB8AC3E}">
        <p14:creationId xmlns:p14="http://schemas.microsoft.com/office/powerpoint/2010/main" val="1949963497"/>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65342"/>
            <a:ext cx="10515600" cy="1324800"/>
          </a:xfrm>
        </p:spPr>
        <p:txBody>
          <a:bodyPr/>
          <a:lstStyle/>
          <a:p>
            <a:r>
              <a:rPr lang="en-US" b="1" dirty="0">
                <a:solidFill>
                  <a:srgbClr val="F8D786"/>
                </a:solidFill>
              </a:rPr>
              <a:t>Peer to Peer: Zopa</a:t>
            </a:r>
          </a:p>
        </p:txBody>
      </p:sp>
      <p:sp>
        <p:nvSpPr>
          <p:cNvPr id="3" name="Content Placeholder 2"/>
          <p:cNvSpPr>
            <a:spLocks noGrp="1"/>
          </p:cNvSpPr>
          <p:nvPr>
            <p:ph sz="half" idx="1"/>
          </p:nvPr>
        </p:nvSpPr>
        <p:spPr>
          <a:xfrm>
            <a:off x="838198" y="2700947"/>
            <a:ext cx="4738353" cy="2592270"/>
          </a:xfrm>
        </p:spPr>
        <p:txBody>
          <a:bodyPr/>
          <a:lstStyle/>
          <a:p>
            <a:r>
              <a:rPr lang="en-US" dirty="0">
                <a:solidFill>
                  <a:schemeClr val="bg1"/>
                </a:solidFill>
              </a:rPr>
              <a:t>Peer-to-peer lending, also abbreviated as P2P lending, is the practice of lending money to individuals or businesses through online services that match lenders with borrowers</a:t>
            </a:r>
          </a:p>
          <a:p>
            <a:pPr marL="0" indent="0">
              <a:buNone/>
            </a:pPr>
            <a:r>
              <a:rPr lang="en-US" sz="1700" dirty="0">
                <a:solidFill>
                  <a:schemeClr val="bg1"/>
                </a:solidFill>
              </a:rPr>
              <a:t> </a:t>
            </a:r>
          </a:p>
        </p:txBody>
      </p:sp>
      <p:sp>
        <p:nvSpPr>
          <p:cNvPr id="4" name="Content Placeholder 3"/>
          <p:cNvSpPr>
            <a:spLocks noGrp="1"/>
          </p:cNvSpPr>
          <p:nvPr>
            <p:ph sz="half" idx="2"/>
          </p:nvPr>
        </p:nvSpPr>
        <p:spPr>
          <a:xfrm>
            <a:off x="6761408" y="1961910"/>
            <a:ext cx="4820992" cy="1347960"/>
          </a:xfrm>
        </p:spPr>
        <p:txBody>
          <a:bodyPr/>
          <a:lstStyle/>
          <a:p>
            <a:pPr marL="0" indent="0">
              <a:buNone/>
            </a:pPr>
            <a:r>
              <a:rPr lang="en-US" sz="1700" dirty="0">
                <a:solidFill>
                  <a:schemeClr val="bg1"/>
                </a:solidFill>
              </a:rPr>
              <a:t>      </a:t>
            </a:r>
            <a:r>
              <a:rPr lang="en-US" sz="3200" b="1" dirty="0">
                <a:solidFill>
                  <a:srgbClr val="C00000"/>
                </a:solidFill>
              </a:rPr>
              <a:t>TRIZ TREND:</a:t>
            </a:r>
          </a:p>
          <a:p>
            <a:pPr marL="0" indent="0">
              <a:buNone/>
            </a:pPr>
            <a:r>
              <a:rPr lang="en-US" sz="3200" dirty="0">
                <a:solidFill>
                  <a:schemeClr val="bg1"/>
                </a:solidFill>
              </a:rPr>
              <a:t>    Dynamization</a:t>
            </a:r>
          </a:p>
          <a:p>
            <a:endParaRPr lang="en-US" sz="1700" dirty="0">
              <a:solidFill>
                <a:schemeClr val="bg1"/>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20374" y="4441762"/>
            <a:ext cx="3133429" cy="1740794"/>
          </a:xfrm>
          <a:prstGeom prst="rect">
            <a:avLst/>
          </a:prstGeom>
        </p:spPr>
      </p:pic>
      <p:sp>
        <p:nvSpPr>
          <p:cNvPr id="6" name="圆角矩形 5"/>
          <p:cNvSpPr/>
          <p:nvPr/>
        </p:nvSpPr>
        <p:spPr>
          <a:xfrm>
            <a:off x="967139" y="1227742"/>
            <a:ext cx="3980642" cy="49913"/>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5572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726" y="271929"/>
            <a:ext cx="1396618" cy="231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0193" y="1871190"/>
            <a:ext cx="1261685" cy="400110"/>
          </a:xfrm>
          <a:prstGeom prst="rect">
            <a:avLst/>
          </a:prstGeom>
          <a:noFill/>
        </p:spPr>
        <p:txBody>
          <a:bodyPr wrap="square" rtlCol="0">
            <a:spAutoFit/>
          </a:bodyPr>
          <a:lstStyle/>
          <a:p>
            <a:pPr algn="ctr"/>
            <a:r>
              <a:rPr lang="en-US" altLang="zh-CN" sz="2000" dirty="0">
                <a:solidFill>
                  <a:srgbClr val="F8D786"/>
                </a:solidFill>
                <a:latin typeface="微软雅黑" pitchFamily="34" charset="-122"/>
                <a:ea typeface="微软雅黑" pitchFamily="34" charset="-122"/>
              </a:rPr>
              <a:t>P A R T</a:t>
            </a:r>
            <a:endParaRPr lang="zh-CN" altLang="en-US" sz="2000" dirty="0">
              <a:solidFill>
                <a:srgbClr val="F8D786"/>
              </a:solidFill>
              <a:latin typeface="微软雅黑" pitchFamily="34" charset="-122"/>
              <a:ea typeface="微软雅黑" pitchFamily="34" charset="-122"/>
            </a:endParaRPr>
          </a:p>
        </p:txBody>
      </p:sp>
      <p:sp>
        <p:nvSpPr>
          <p:cNvPr id="2" name="TextBox 1"/>
          <p:cNvSpPr txBox="1"/>
          <p:nvPr/>
        </p:nvSpPr>
        <p:spPr>
          <a:xfrm>
            <a:off x="755865" y="587031"/>
            <a:ext cx="486030" cy="707886"/>
          </a:xfrm>
          <a:prstGeom prst="rect">
            <a:avLst/>
          </a:prstGeom>
          <a:noFill/>
        </p:spPr>
        <p:txBody>
          <a:bodyPr wrap="none" rtlCol="0">
            <a:spAutoFit/>
          </a:bodyPr>
          <a:lstStyle/>
          <a:p>
            <a:r>
              <a:rPr lang="en-US" altLang="zh-CN" sz="4000" dirty="0">
                <a:solidFill>
                  <a:srgbClr val="F8D786"/>
                </a:solidFill>
                <a:latin typeface="微软雅黑" pitchFamily="34" charset="-122"/>
                <a:ea typeface="微软雅黑" pitchFamily="34" charset="-122"/>
                <a:cs typeface="Consolas" pitchFamily="49" charset="0"/>
              </a:rPr>
              <a:t>0</a:t>
            </a:r>
            <a:endParaRPr lang="zh-CN" altLang="en-US" sz="4000" dirty="0">
              <a:solidFill>
                <a:srgbClr val="F8D786"/>
              </a:solidFill>
              <a:latin typeface="微软雅黑" pitchFamily="34" charset="-122"/>
              <a:ea typeface="微软雅黑" pitchFamily="34" charset="-122"/>
              <a:cs typeface="Consolas" pitchFamily="49" charset="0"/>
            </a:endParaRPr>
          </a:p>
        </p:txBody>
      </p:sp>
      <p:cxnSp>
        <p:nvCxnSpPr>
          <p:cNvPr id="6" name="直接连接符 5"/>
          <p:cNvCxnSpPr/>
          <p:nvPr/>
        </p:nvCxnSpPr>
        <p:spPr>
          <a:xfrm rot="1800000">
            <a:off x="1241386" y="609561"/>
            <a:ext cx="0" cy="1078938"/>
          </a:xfrm>
          <a:prstGeom prst="line">
            <a:avLst/>
          </a:prstGeom>
          <a:ln w="19050">
            <a:solidFill>
              <a:srgbClr val="F8D786"/>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56222" y="1006469"/>
            <a:ext cx="486030" cy="707886"/>
          </a:xfrm>
          <a:prstGeom prst="rect">
            <a:avLst/>
          </a:prstGeom>
          <a:noFill/>
        </p:spPr>
        <p:txBody>
          <a:bodyPr wrap="none" rtlCol="0">
            <a:spAutoFit/>
          </a:bodyPr>
          <a:lstStyle/>
          <a:p>
            <a:r>
              <a:rPr lang="en-US" altLang="zh-CN" sz="4000" dirty="0">
                <a:solidFill>
                  <a:srgbClr val="F8D786"/>
                </a:solidFill>
                <a:latin typeface="微软雅黑" pitchFamily="34" charset="-122"/>
                <a:ea typeface="微软雅黑" pitchFamily="34" charset="-122"/>
                <a:cs typeface="Consolas" pitchFamily="49" charset="0"/>
              </a:rPr>
              <a:t>5</a:t>
            </a:r>
            <a:endParaRPr lang="zh-CN" altLang="en-US" sz="4000" dirty="0">
              <a:solidFill>
                <a:srgbClr val="F8D786"/>
              </a:solidFill>
              <a:latin typeface="微软雅黑" pitchFamily="34" charset="-122"/>
              <a:ea typeface="微软雅黑" pitchFamily="34" charset="-122"/>
              <a:cs typeface="Consolas" pitchFamily="49" charset="0"/>
            </a:endParaRPr>
          </a:p>
        </p:txBody>
      </p:sp>
      <p:sp>
        <p:nvSpPr>
          <p:cNvPr id="17" name="圆角矩形 16"/>
          <p:cNvSpPr/>
          <p:nvPr/>
        </p:nvSpPr>
        <p:spPr>
          <a:xfrm>
            <a:off x="591895" y="2954868"/>
            <a:ext cx="1338281" cy="51254"/>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951538" y="5342720"/>
            <a:ext cx="314325" cy="1046129"/>
            <a:chOff x="5951538" y="5441219"/>
            <a:chExt cx="314325" cy="1046129"/>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51538" y="6038085"/>
              <a:ext cx="314325"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椭圆 21"/>
            <p:cNvSpPr/>
            <p:nvPr/>
          </p:nvSpPr>
          <p:spPr>
            <a:xfrm>
              <a:off x="6056561" y="5441219"/>
              <a:ext cx="78878" cy="78878"/>
            </a:xfrm>
            <a:prstGeom prst="ellipse">
              <a:avLst/>
            </a:prstGeom>
            <a:solidFill>
              <a:srgbClr val="F8D7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056561" y="5643595"/>
              <a:ext cx="78878" cy="78878"/>
            </a:xfrm>
            <a:prstGeom prst="ellipse">
              <a:avLst/>
            </a:prstGeom>
            <a:solidFill>
              <a:srgbClr val="F8D78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056561" y="5845971"/>
              <a:ext cx="78878" cy="78878"/>
            </a:xfrm>
            <a:prstGeom prst="ellipse">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5524724" y="3278421"/>
            <a:ext cx="870751" cy="369332"/>
          </a:xfrm>
          <a:prstGeom prst="rect">
            <a:avLst/>
          </a:prstGeom>
          <a:noFill/>
        </p:spPr>
        <p:txBody>
          <a:bodyPr wrap="none" rtlCol="0">
            <a:spAutoFit/>
          </a:bodyPr>
          <a:lstStyle/>
          <a:p>
            <a:pPr algn="ctr"/>
            <a:r>
              <a:rPr lang="en-US" altLang="zh-CN" b="1" dirty="0">
                <a:solidFill>
                  <a:srgbClr val="F8D786"/>
                </a:solidFill>
                <a:latin typeface="微软雅黑" pitchFamily="34" charset="-122"/>
                <a:ea typeface="微软雅黑" pitchFamily="34" charset="-122"/>
              </a:rPr>
              <a:t>BANK</a:t>
            </a:r>
            <a:endParaRPr lang="zh-CN" altLang="en-US" b="1" dirty="0"/>
          </a:p>
        </p:txBody>
      </p:sp>
      <p:sp>
        <p:nvSpPr>
          <p:cNvPr id="20" name="矩形 19"/>
          <p:cNvSpPr/>
          <p:nvPr/>
        </p:nvSpPr>
        <p:spPr>
          <a:xfrm>
            <a:off x="3999626" y="2282310"/>
            <a:ext cx="3920945" cy="830997"/>
          </a:xfrm>
          <a:prstGeom prst="rect">
            <a:avLst/>
          </a:prstGeom>
        </p:spPr>
        <p:txBody>
          <a:bodyPr wrap="none">
            <a:spAutoFit/>
          </a:bodyPr>
          <a:lstStyle/>
          <a:p>
            <a:r>
              <a:rPr lang="en-US" altLang="zh-CN" sz="4800" b="1" dirty="0">
                <a:solidFill>
                  <a:srgbClr val="F8D786"/>
                </a:solidFill>
                <a:latin typeface="微软雅黑" pitchFamily="34" charset="-122"/>
                <a:ea typeface="微软雅黑" pitchFamily="34" charset="-122"/>
              </a:rPr>
              <a:t>BRAC BANK</a:t>
            </a:r>
            <a:endParaRPr lang="zh-CN" altLang="en-US" sz="4800" b="1" dirty="0">
              <a:solidFill>
                <a:srgbClr val="F8D786"/>
              </a:solidFill>
              <a:latin typeface="微软雅黑" pitchFamily="34" charset="-122"/>
              <a:ea typeface="微软雅黑" pitchFamily="34"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72884" y="3859139"/>
            <a:ext cx="2446232" cy="800169"/>
          </a:xfrm>
          <a:prstGeom prst="rect">
            <a:avLst/>
          </a:prstGeom>
        </p:spPr>
      </p:pic>
    </p:spTree>
    <p:extLst>
      <p:ext uri="{BB962C8B-B14F-4D97-AF65-F5344CB8AC3E}">
        <p14:creationId xmlns:p14="http://schemas.microsoft.com/office/powerpoint/2010/main" val="1388101714"/>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8"/>
          <p:cNvSpPr>
            <a:spLocks noChangeArrowheads="1"/>
          </p:cNvSpPr>
          <p:nvPr/>
        </p:nvSpPr>
        <p:spPr bwMode="auto">
          <a:xfrm>
            <a:off x="6206687" y="3145665"/>
            <a:ext cx="5167125"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buFont typeface="Arial" panose="020B0604020202020204" pitchFamily="34" charset="0"/>
              <a:buChar char="•"/>
            </a:pPr>
            <a:r>
              <a:rPr lang="en-US" sz="2400" b="1" dirty="0">
                <a:solidFill>
                  <a:srgbClr val="C00000"/>
                </a:solidFill>
              </a:rPr>
              <a:t>Type: </a:t>
            </a:r>
            <a:r>
              <a:rPr lang="en-US" sz="2400" b="1" dirty="0">
                <a:solidFill>
                  <a:schemeClr val="bg1"/>
                </a:solidFill>
              </a:rPr>
              <a:t>Public Limited</a:t>
            </a:r>
          </a:p>
          <a:p>
            <a:pPr marL="285750" indent="-285750" eaLnBrk="1" hangingPunct="1">
              <a:buFont typeface="Arial" panose="020B0604020202020204" pitchFamily="34" charset="0"/>
              <a:buChar char="•"/>
            </a:pPr>
            <a:r>
              <a:rPr lang="en-US" sz="2400" b="1" dirty="0">
                <a:solidFill>
                  <a:srgbClr val="C00000"/>
                </a:solidFill>
              </a:rPr>
              <a:t>Industry: </a:t>
            </a:r>
            <a:r>
              <a:rPr lang="en-US" sz="2400" b="1" dirty="0">
                <a:solidFill>
                  <a:schemeClr val="bg1"/>
                </a:solidFill>
              </a:rPr>
              <a:t>Financial Services Banking</a:t>
            </a:r>
          </a:p>
          <a:p>
            <a:pPr marL="285750" indent="-285750" eaLnBrk="1" hangingPunct="1">
              <a:buFont typeface="Arial" panose="020B0604020202020204" pitchFamily="34" charset="0"/>
              <a:buChar char="•"/>
            </a:pPr>
            <a:r>
              <a:rPr lang="en-US" sz="2400" b="1" dirty="0">
                <a:solidFill>
                  <a:srgbClr val="C00000"/>
                </a:solidFill>
              </a:rPr>
              <a:t>Headquarters: </a:t>
            </a:r>
            <a:r>
              <a:rPr lang="en-US" sz="2400" b="1" dirty="0">
                <a:solidFill>
                  <a:schemeClr val="bg1"/>
                </a:solidFill>
              </a:rPr>
              <a:t>Dhaka, Bangladesh</a:t>
            </a:r>
          </a:p>
          <a:p>
            <a:pPr marL="285750" indent="-285750" eaLnBrk="1" hangingPunct="1">
              <a:buFont typeface="Arial" panose="020B0604020202020204" pitchFamily="34" charset="0"/>
              <a:buChar char="•"/>
            </a:pPr>
            <a:r>
              <a:rPr lang="en-US" sz="2400" b="1" dirty="0">
                <a:solidFill>
                  <a:srgbClr val="C00000"/>
                </a:solidFill>
              </a:rPr>
              <a:t>Number of Employees: </a:t>
            </a:r>
            <a:r>
              <a:rPr lang="en-US" sz="2400" b="1" dirty="0">
                <a:solidFill>
                  <a:schemeClr val="bg1"/>
                </a:solidFill>
              </a:rPr>
              <a:t>8000</a:t>
            </a:r>
          </a:p>
          <a:p>
            <a:pPr marL="285750" indent="-285750" eaLnBrk="1" hangingPunct="1">
              <a:buFont typeface="Arial" panose="020B0604020202020204" pitchFamily="34" charset="0"/>
              <a:buChar char="•"/>
            </a:pPr>
            <a:r>
              <a:rPr lang="en-US" sz="2400" b="1" dirty="0">
                <a:solidFill>
                  <a:srgbClr val="C00000"/>
                </a:solidFill>
              </a:rPr>
              <a:t>Parent: </a:t>
            </a:r>
            <a:r>
              <a:rPr lang="en-US" sz="2400" b="1" dirty="0">
                <a:solidFill>
                  <a:schemeClr val="bg1"/>
                </a:solidFill>
              </a:rPr>
              <a:t>BRAC, IFIC</a:t>
            </a:r>
          </a:p>
          <a:p>
            <a:pPr marL="285750" indent="-285750" eaLnBrk="1" hangingPunct="1">
              <a:buFont typeface="Arial" panose="020B0604020202020204" pitchFamily="34" charset="0"/>
              <a:buChar char="•"/>
            </a:pPr>
            <a:r>
              <a:rPr lang="en-US" sz="2400" b="1" dirty="0">
                <a:solidFill>
                  <a:srgbClr val="C00000"/>
                </a:solidFill>
              </a:rPr>
              <a:t>Website: </a:t>
            </a:r>
            <a:r>
              <a:rPr lang="en-US" sz="2400" b="1" dirty="0">
                <a:solidFill>
                  <a:schemeClr val="bg1"/>
                </a:solidFill>
                <a:hlinkClick r:id="rId3"/>
              </a:rPr>
              <a:t>www.brcbank.com</a:t>
            </a:r>
            <a:endParaRPr lang="en-US" sz="2400" b="1" dirty="0">
              <a:solidFill>
                <a:schemeClr val="bg1"/>
              </a:solidFill>
            </a:endParaRPr>
          </a:p>
          <a:p>
            <a:pPr eaLnBrk="1" hangingPunct="1"/>
            <a:endParaRPr lang="en-US" sz="1400" b="1" dirty="0">
              <a:solidFill>
                <a:schemeClr val="bg1"/>
              </a:solidFill>
            </a:endParaRPr>
          </a:p>
        </p:txBody>
      </p:sp>
      <p:grpSp>
        <p:nvGrpSpPr>
          <p:cNvPr id="42" name="组合 41"/>
          <p:cNvGrpSpPr/>
          <p:nvPr/>
        </p:nvGrpSpPr>
        <p:grpSpPr>
          <a:xfrm>
            <a:off x="4913530" y="368945"/>
            <a:ext cx="2364943" cy="562333"/>
            <a:chOff x="4913530" y="368945"/>
            <a:chExt cx="2364943" cy="562333"/>
          </a:xfrm>
        </p:grpSpPr>
        <p:sp>
          <p:nvSpPr>
            <p:cNvPr id="43" name="TextBox 42"/>
            <p:cNvSpPr txBox="1"/>
            <p:nvPr/>
          </p:nvSpPr>
          <p:spPr>
            <a:xfrm>
              <a:off x="4913530" y="368945"/>
              <a:ext cx="2364943" cy="461665"/>
            </a:xfrm>
            <a:prstGeom prst="rect">
              <a:avLst/>
            </a:prstGeom>
            <a:noFill/>
          </p:spPr>
          <p:txBody>
            <a:bodyPr wrap="none" rtlCol="0">
              <a:spAutoFit/>
            </a:bodyPr>
            <a:lstStyle/>
            <a:p>
              <a:pPr algn="ctr"/>
              <a:r>
                <a:rPr lang="en-US" altLang="zh-CN" sz="2400" dirty="0">
                  <a:solidFill>
                    <a:srgbClr val="F8D786"/>
                  </a:solidFill>
                  <a:latin typeface="微软雅黑" pitchFamily="34" charset="-122"/>
                  <a:ea typeface="微软雅黑" pitchFamily="34" charset="-122"/>
                </a:rPr>
                <a:t>BACKGROUND</a:t>
              </a:r>
              <a:endParaRPr lang="zh-CN" altLang="en-US" sz="2400" dirty="0">
                <a:solidFill>
                  <a:srgbClr val="F8D786"/>
                </a:solidFill>
                <a:latin typeface="微软雅黑" pitchFamily="34" charset="-122"/>
                <a:ea typeface="微软雅黑" pitchFamily="34" charset="-122"/>
              </a:endParaRPr>
            </a:p>
          </p:txBody>
        </p:sp>
        <p:sp>
          <p:nvSpPr>
            <p:cNvPr id="44" name="圆角矩形 43"/>
            <p:cNvSpPr/>
            <p:nvPr/>
          </p:nvSpPr>
          <p:spPr>
            <a:xfrm>
              <a:off x="5731642" y="885559"/>
              <a:ext cx="728716"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p:cNvPicPr>
          <p:nvPr/>
        </p:nvPicPr>
        <p:blipFill>
          <a:blip r:embed="rId4">
            <a:extLst>
              <a:ext uri="{28A0092B-C50C-407E-A947-70E740481C1C}">
                <a14:useLocalDpi xmlns:a14="http://schemas.microsoft.com/office/drawing/2010/main"/>
              </a:ext>
            </a:extLst>
          </a:blip>
          <a:stretch>
            <a:fillRect/>
          </a:stretch>
        </p:blipFill>
        <p:spPr>
          <a:xfrm>
            <a:off x="462710" y="520200"/>
            <a:ext cx="2160000" cy="2160000"/>
          </a:xfrm>
          <a:prstGeom prst="ellipse">
            <a:avLst/>
          </a:prstGeom>
          <a:ln>
            <a:noFill/>
          </a:ln>
          <a:effectLst>
            <a:softEdge rad="112500"/>
          </a:effectLst>
        </p:spPr>
      </p:pic>
      <p:pic>
        <p:nvPicPr>
          <p:cNvPr id="1028" name="Picture 4" descr="BRAC Bank logo.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64713" y="1209541"/>
            <a:ext cx="3077022" cy="9240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8"/>
          <p:cNvSpPr>
            <a:spLocks noChangeArrowheads="1"/>
          </p:cNvSpPr>
          <p:nvPr/>
        </p:nvSpPr>
        <p:spPr bwMode="auto">
          <a:xfrm>
            <a:off x="609600" y="2856905"/>
            <a:ext cx="5167125"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buFont typeface="Arial" panose="020B0604020202020204" pitchFamily="34" charset="0"/>
              <a:buChar char="•"/>
            </a:pPr>
            <a:r>
              <a:rPr lang="en-US" sz="1600" b="1" dirty="0">
                <a:solidFill>
                  <a:srgbClr val="C00000"/>
                </a:solidFill>
              </a:rPr>
              <a:t>BRAC Bank</a:t>
            </a:r>
            <a:r>
              <a:rPr lang="en-US" sz="1600" b="1" dirty="0">
                <a:solidFill>
                  <a:schemeClr val="bg1"/>
                </a:solidFill>
              </a:rPr>
              <a:t> is a private commercial bank in Bangladesh</a:t>
            </a:r>
            <a:r>
              <a:rPr lang="en-US" sz="1600" b="1" u="sng" dirty="0">
                <a:solidFill>
                  <a:schemeClr val="bg1"/>
                </a:solidFill>
              </a:rPr>
              <a:t> </a:t>
            </a:r>
            <a:r>
              <a:rPr lang="en-US" sz="1600" b="1" dirty="0">
                <a:solidFill>
                  <a:schemeClr val="bg1"/>
                </a:solidFill>
              </a:rPr>
              <a:t> focused on Small and Medium Enterprises (SME)</a:t>
            </a:r>
          </a:p>
          <a:p>
            <a:pPr marL="285750" indent="-285750" eaLnBrk="1" hangingPunct="1">
              <a:buFont typeface="Arial" panose="020B0604020202020204" pitchFamily="34" charset="0"/>
              <a:buChar char="•"/>
            </a:pPr>
            <a:endParaRPr lang="en-US" sz="1600" b="1" dirty="0">
              <a:solidFill>
                <a:schemeClr val="bg1"/>
              </a:solidFill>
            </a:endParaRPr>
          </a:p>
          <a:p>
            <a:pPr marL="285750" indent="-285750" eaLnBrk="1" hangingPunct="1">
              <a:buFont typeface="Arial" panose="020B0604020202020204" pitchFamily="34" charset="0"/>
              <a:buChar char="•"/>
            </a:pPr>
            <a:r>
              <a:rPr lang="en-US" sz="1600" b="1" dirty="0">
                <a:solidFill>
                  <a:schemeClr val="bg1"/>
                </a:solidFill>
              </a:rPr>
              <a:t>BRAC Bank was founded on 4 July 2001 to reach the large number of unbanked people which were not covered by traditional bank. The main concept of the bank was to facilitate Small and Medium Enterprises (SME)</a:t>
            </a:r>
          </a:p>
          <a:p>
            <a:pPr marL="285750" indent="-285750" eaLnBrk="1" hangingPunct="1">
              <a:buFont typeface="Arial" panose="020B0604020202020204" pitchFamily="34" charset="0"/>
              <a:buChar char="•"/>
            </a:pPr>
            <a:endParaRPr lang="en-US" sz="1600" b="1" dirty="0">
              <a:solidFill>
                <a:schemeClr val="bg1"/>
              </a:solidFill>
            </a:endParaRPr>
          </a:p>
          <a:p>
            <a:pPr marL="285750" indent="-285750" eaLnBrk="1" hangingPunct="1">
              <a:buFont typeface="Arial" panose="020B0604020202020204" pitchFamily="34" charset="0"/>
              <a:buChar char="•"/>
            </a:pPr>
            <a:r>
              <a:rPr lang="en-US" sz="1600" b="1" dirty="0">
                <a:solidFill>
                  <a:schemeClr val="bg1"/>
                </a:solidFill>
              </a:rPr>
              <a:t>Financial services of BRAC Bank are -SME Banking, Retails Banking, Card Service (Credit &amp; Debit), Foreign Exchange &amp; Related Services, Wholesale Banking &amp; Custodial Service.</a:t>
            </a:r>
          </a:p>
          <a:p>
            <a:pPr eaLnBrk="1" hangingPunct="1"/>
            <a:endParaRPr lang="en-US" altLang="zh-CN" sz="1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000288607"/>
      </p:ext>
    </p:extLst>
  </p:cSld>
  <p:clrMapOvr>
    <a:masterClrMapping/>
  </p:clrMapOvr>
  <mc:AlternateContent xmlns:mc="http://schemas.openxmlformats.org/markup-compatibility/2006" xmlns:p14="http://schemas.microsoft.com/office/powerpoint/2010/main">
    <mc:Choice Requires="p14">
      <p:transition spd="slow" p14:dur="1100" advClick="0" advTm="5000">
        <p14:switch dir="r"/>
      </p:transition>
    </mc:Choice>
    <mc:Fallback xmlns="">
      <p:transition spd="slow" advClick="0"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custDataLst>
              <p:tags r:id="rId1"/>
            </p:custDataLst>
          </p:nvPr>
        </p:nvGrpSpPr>
        <p:grpSpPr>
          <a:xfrm>
            <a:off x="1375561" y="1884456"/>
            <a:ext cx="9658167" cy="3611478"/>
            <a:chOff x="1119391" y="1849027"/>
            <a:chExt cx="9658167" cy="3611478"/>
          </a:xfrm>
          <a:noFill/>
        </p:grpSpPr>
        <p:sp>
          <p:nvSpPr>
            <p:cNvPr id="43" name="文本框 1"/>
            <p:cNvSpPr txBox="1"/>
            <p:nvPr>
              <p:custDataLst>
                <p:tags r:id="rId3"/>
              </p:custDataLst>
            </p:nvPr>
          </p:nvSpPr>
          <p:spPr>
            <a:xfrm>
              <a:off x="1119393" y="1849028"/>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sp>
          <p:nvSpPr>
            <p:cNvPr id="44" name="文本框 1"/>
            <p:cNvSpPr txBox="1"/>
            <p:nvPr>
              <p:custDataLst>
                <p:tags r:id="rId4"/>
              </p:custDataLst>
            </p:nvPr>
          </p:nvSpPr>
          <p:spPr>
            <a:xfrm>
              <a:off x="1119392" y="2783673"/>
              <a:ext cx="2644775" cy="807542"/>
            </a:xfrm>
            <a:prstGeom prst="rect">
              <a:avLst/>
            </a:prstGeom>
            <a:grpFill/>
            <a:ln w="9525">
              <a:noFill/>
              <a:miter/>
            </a:ln>
          </p:spPr>
          <p:txBody>
            <a:bodyPr lIns="0" tIns="0" rIns="0" bIns="0" anchor="ctr" anchorCtr="0">
              <a:normAutofit/>
            </a:bodyPr>
            <a:lstStyle/>
            <a:p>
              <a:endParaRPr lang="en-US" altLang="zh-CN" sz="1600" dirty="0">
                <a:solidFill>
                  <a:srgbClr val="FFFFFF"/>
                </a:solidFill>
                <a:sym typeface="微软雅黑" panose="020B0503020204020204" charset="-122"/>
              </a:endParaRPr>
            </a:p>
          </p:txBody>
        </p:sp>
        <p:sp>
          <p:nvSpPr>
            <p:cNvPr id="45" name="文本框 1"/>
            <p:cNvSpPr txBox="1"/>
            <p:nvPr>
              <p:custDataLst>
                <p:tags r:id="rId5"/>
              </p:custDataLst>
            </p:nvPr>
          </p:nvSpPr>
          <p:spPr>
            <a:xfrm>
              <a:off x="1119391" y="3718318"/>
              <a:ext cx="2644775" cy="807542"/>
            </a:xfrm>
            <a:prstGeom prst="rect">
              <a:avLst/>
            </a:prstGeom>
            <a:grpFill/>
            <a:ln w="9525">
              <a:noFill/>
              <a:miter/>
            </a:ln>
          </p:spPr>
          <p:txBody>
            <a:bodyPr lIns="0" tIns="0" rIns="0" bIns="0" anchor="ctr" anchorCtr="0">
              <a:normAutofit/>
            </a:bodyPr>
            <a:lstStyle/>
            <a:p>
              <a:endParaRPr lang="en-US" altLang="zh-CN" sz="1600" dirty="0">
                <a:solidFill>
                  <a:srgbClr val="FFFFFF"/>
                </a:solidFill>
                <a:sym typeface="微软雅黑" panose="020B0503020204020204" charset="-122"/>
              </a:endParaRPr>
            </a:p>
          </p:txBody>
        </p:sp>
        <p:sp>
          <p:nvSpPr>
            <p:cNvPr id="46" name="文本框 1"/>
            <p:cNvSpPr txBox="1"/>
            <p:nvPr>
              <p:custDataLst>
                <p:tags r:id="rId6"/>
              </p:custDataLst>
            </p:nvPr>
          </p:nvSpPr>
          <p:spPr>
            <a:xfrm>
              <a:off x="1119391" y="4652963"/>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sp>
          <p:nvSpPr>
            <p:cNvPr id="47" name="文本框 1"/>
            <p:cNvSpPr txBox="1"/>
            <p:nvPr>
              <p:custDataLst>
                <p:tags r:id="rId7"/>
              </p:custDataLst>
            </p:nvPr>
          </p:nvSpPr>
          <p:spPr>
            <a:xfrm>
              <a:off x="7971173" y="1849027"/>
              <a:ext cx="2644775" cy="2326935"/>
            </a:xfrm>
            <a:prstGeom prst="rect">
              <a:avLst/>
            </a:prstGeom>
            <a:grpFill/>
            <a:ln w="9525">
              <a:noFill/>
              <a:miter/>
            </a:ln>
          </p:spPr>
          <p:txBody>
            <a:bodyPr lIns="0" tIns="0" rIns="0" bIns="0" anchor="ctr" anchorCtr="0">
              <a:noAutofit/>
            </a:bodyPr>
            <a:lstStyle/>
            <a:p>
              <a:pPr marL="285750" indent="-285750">
                <a:buFont typeface="Arial" panose="020B0604020202020204" pitchFamily="34" charset="0"/>
                <a:buChar char="•"/>
              </a:pPr>
              <a:r>
                <a:rPr lang="en-US" altLang="zh-CN" sz="2400" dirty="0">
                  <a:solidFill>
                    <a:srgbClr val="FFFFFF"/>
                  </a:solidFill>
                  <a:sym typeface="微软雅黑" panose="020B0503020204020204" charset="-122"/>
                </a:rPr>
                <a:t>Introduces ERP, ORACLE</a:t>
              </a:r>
            </a:p>
            <a:p>
              <a:r>
                <a:rPr lang="en-US" altLang="zh-CN" sz="2400" dirty="0">
                  <a:solidFill>
                    <a:srgbClr val="FFFFFF"/>
                  </a:solidFill>
                  <a:sym typeface="微软雅黑" panose="020B0503020204020204" charset="-122"/>
                </a:rPr>
                <a:t> </a:t>
              </a:r>
            </a:p>
            <a:p>
              <a:pPr marL="285750" indent="-285750">
                <a:buFont typeface="Arial" panose="020B0604020202020204" pitchFamily="34" charset="0"/>
                <a:buChar char="•"/>
              </a:pPr>
              <a:r>
                <a:rPr lang="en-US" altLang="zh-CN" sz="2400" dirty="0">
                  <a:solidFill>
                    <a:srgbClr val="FFFFFF"/>
                  </a:solidFill>
                  <a:sym typeface="微软雅黑" panose="020B0503020204020204" charset="-122"/>
                </a:rPr>
                <a:t>Using QUEUE management system</a:t>
              </a:r>
            </a:p>
          </p:txBody>
        </p:sp>
        <p:sp>
          <p:nvSpPr>
            <p:cNvPr id="48" name="文本框 1"/>
            <p:cNvSpPr txBox="1"/>
            <p:nvPr>
              <p:custDataLst>
                <p:tags r:id="rId8"/>
              </p:custDataLst>
            </p:nvPr>
          </p:nvSpPr>
          <p:spPr>
            <a:xfrm>
              <a:off x="7971172" y="2783673"/>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sp>
          <p:nvSpPr>
            <p:cNvPr id="49" name="文本框 1"/>
            <p:cNvSpPr txBox="1"/>
            <p:nvPr>
              <p:custDataLst>
                <p:tags r:id="rId9"/>
              </p:custDataLst>
            </p:nvPr>
          </p:nvSpPr>
          <p:spPr>
            <a:xfrm>
              <a:off x="7970858" y="3718222"/>
              <a:ext cx="2806700" cy="807720"/>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sp>
          <p:nvSpPr>
            <p:cNvPr id="50" name="文本框 1"/>
            <p:cNvSpPr txBox="1"/>
            <p:nvPr>
              <p:custDataLst>
                <p:tags r:id="rId10"/>
              </p:custDataLst>
            </p:nvPr>
          </p:nvSpPr>
          <p:spPr>
            <a:xfrm>
              <a:off x="7971171" y="4652963"/>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a:t>
              </a:r>
            </a:p>
          </p:txBody>
        </p:sp>
      </p:grpSp>
      <p:sp>
        <p:nvSpPr>
          <p:cNvPr id="32" name="流程图: 决策 31"/>
          <p:cNvSpPr/>
          <p:nvPr/>
        </p:nvSpPr>
        <p:spPr>
          <a:xfrm>
            <a:off x="4150236" y="2463019"/>
            <a:ext cx="2373705" cy="1519708"/>
          </a:xfrm>
          <a:prstGeom prst="flowChartDecision">
            <a:avLst/>
          </a:prstGeom>
          <a:solidFill>
            <a:srgbClr val="009688">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流程图: 决策 53"/>
          <p:cNvSpPr/>
          <p:nvPr/>
        </p:nvSpPr>
        <p:spPr>
          <a:xfrm>
            <a:off x="5723423" y="2463019"/>
            <a:ext cx="2373705" cy="1519708"/>
          </a:xfrm>
          <a:prstGeom prst="flowChartDecision">
            <a:avLst/>
          </a:prstGeom>
          <a:solidFill>
            <a:srgbClr val="03A9F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文本框 33"/>
          <p:cNvSpPr txBox="1"/>
          <p:nvPr/>
        </p:nvSpPr>
        <p:spPr>
          <a:xfrm>
            <a:off x="4543843" y="3038207"/>
            <a:ext cx="1242007" cy="369332"/>
          </a:xfrm>
          <a:prstGeom prst="rect">
            <a:avLst/>
          </a:prstGeom>
          <a:noFill/>
        </p:spPr>
        <p:txBody>
          <a:bodyPr wrap="none" rtlCol="0">
            <a:spAutoFit/>
          </a:bodyPr>
          <a:lstStyle/>
          <a:p>
            <a:r>
              <a:rPr lang="en-US" altLang="zh-CN" b="1" dirty="0">
                <a:solidFill>
                  <a:srgbClr val="C00000"/>
                </a:solidFill>
              </a:rPr>
              <a:t>PROBLEMS</a:t>
            </a:r>
            <a:endParaRPr lang="zh-CN" altLang="en-US" b="1" dirty="0">
              <a:solidFill>
                <a:srgbClr val="C00000"/>
              </a:solidFill>
            </a:endParaRPr>
          </a:p>
        </p:txBody>
      </p:sp>
      <p:sp>
        <p:nvSpPr>
          <p:cNvPr id="36" name="文本框 35"/>
          <p:cNvSpPr txBox="1"/>
          <p:nvPr/>
        </p:nvSpPr>
        <p:spPr>
          <a:xfrm>
            <a:off x="6343637" y="2986692"/>
            <a:ext cx="1538563" cy="369332"/>
          </a:xfrm>
          <a:prstGeom prst="rect">
            <a:avLst/>
          </a:prstGeom>
          <a:noFill/>
        </p:spPr>
        <p:txBody>
          <a:bodyPr wrap="none" rtlCol="0">
            <a:spAutoFit/>
          </a:bodyPr>
          <a:lstStyle/>
          <a:p>
            <a:r>
              <a:rPr lang="en-US" altLang="zh-CN" b="1" dirty="0">
                <a:solidFill>
                  <a:srgbClr val="C00000"/>
                </a:solidFill>
              </a:rPr>
              <a:t>INNOVATIONS</a:t>
            </a:r>
            <a:endParaRPr lang="zh-CN" altLang="en-US" b="1" dirty="0">
              <a:solidFill>
                <a:srgbClr val="C00000"/>
              </a:solidFill>
            </a:endParaRPr>
          </a:p>
        </p:txBody>
      </p:sp>
      <p:sp>
        <p:nvSpPr>
          <p:cNvPr id="57" name="文本框 56"/>
          <p:cNvSpPr txBox="1"/>
          <p:nvPr/>
        </p:nvSpPr>
        <p:spPr>
          <a:xfrm>
            <a:off x="1285524" y="453377"/>
            <a:ext cx="4874348" cy="769441"/>
          </a:xfrm>
          <a:prstGeom prst="rect">
            <a:avLst/>
          </a:prstGeom>
          <a:noFill/>
        </p:spPr>
        <p:txBody>
          <a:bodyPr wrap="none" rtlCol="0">
            <a:spAutoFit/>
          </a:bodyPr>
          <a:lstStyle/>
          <a:p>
            <a:r>
              <a:rPr lang="en-US" altLang="zh-CN" sz="4400" b="1" dirty="0">
                <a:solidFill>
                  <a:srgbClr val="F8D786"/>
                </a:solidFill>
              </a:rPr>
              <a:t>LENDING COMPANY</a:t>
            </a:r>
            <a:endParaRPr lang="zh-CN" altLang="en-US" sz="4400" b="1" dirty="0">
              <a:solidFill>
                <a:srgbClr val="F8D786"/>
              </a:solidFill>
            </a:endParaRPr>
          </a:p>
        </p:txBody>
      </p:sp>
      <p:sp>
        <p:nvSpPr>
          <p:cNvPr id="58" name="圆角矩形 57"/>
          <p:cNvSpPr/>
          <p:nvPr/>
        </p:nvSpPr>
        <p:spPr>
          <a:xfrm>
            <a:off x="1375561" y="1183115"/>
            <a:ext cx="4586086"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
          <p:cNvSpPr txBox="1"/>
          <p:nvPr>
            <p:custDataLst>
              <p:tags r:id="rId2"/>
            </p:custDataLst>
          </p:nvPr>
        </p:nvSpPr>
        <p:spPr>
          <a:xfrm>
            <a:off x="1311282" y="2248769"/>
            <a:ext cx="2644775" cy="2361867"/>
          </a:xfrm>
          <a:prstGeom prst="rect">
            <a:avLst/>
          </a:prstGeom>
          <a:noFill/>
          <a:ln w="9525">
            <a:noFill/>
            <a:miter/>
          </a:ln>
        </p:spPr>
        <p:txBody>
          <a:bodyPr lIns="0" tIns="0" rIns="0" bIns="0" anchor="ctr" anchorCtr="0">
            <a:normAutofit fontScale="77500" lnSpcReduction="20000"/>
          </a:bodyPr>
          <a:lstStyle/>
          <a:p>
            <a:pPr marL="285750" indent="-285750">
              <a:buFont typeface="Arial" panose="020B0604020202020204" pitchFamily="34" charset="0"/>
              <a:buChar char="•"/>
            </a:pPr>
            <a:r>
              <a:rPr lang="en-US" altLang="zh-CN" sz="1600" dirty="0">
                <a:solidFill>
                  <a:srgbClr val="FFFFFF"/>
                </a:solidFill>
                <a:sym typeface="微软雅黑" panose="020B0503020204020204" charset="-122"/>
              </a:rPr>
              <a:t> </a:t>
            </a:r>
            <a:r>
              <a:rPr lang="en-US" altLang="zh-CN" sz="3100" dirty="0">
                <a:solidFill>
                  <a:srgbClr val="FFFFFF"/>
                </a:solidFill>
                <a:sym typeface="微软雅黑" panose="020B0503020204020204" charset="-122"/>
              </a:rPr>
              <a:t>They were facing problem with sharing operational data</a:t>
            </a:r>
          </a:p>
          <a:p>
            <a:pPr marL="285750" indent="-285750">
              <a:buFont typeface="Arial" panose="020B0604020202020204" pitchFamily="34" charset="0"/>
              <a:buChar char="•"/>
            </a:pPr>
            <a:endParaRPr lang="en-US" altLang="zh-CN" sz="3100" dirty="0">
              <a:solidFill>
                <a:srgbClr val="FFFFFF"/>
              </a:solidFill>
              <a:sym typeface="微软雅黑" panose="020B0503020204020204" charset="-122"/>
            </a:endParaRPr>
          </a:p>
          <a:p>
            <a:pPr marL="285750" indent="-285750">
              <a:buFont typeface="Arial" panose="020B0604020202020204" pitchFamily="34" charset="0"/>
              <a:buChar char="•"/>
            </a:pPr>
            <a:r>
              <a:rPr lang="en-US" altLang="zh-CN" sz="3100" dirty="0">
                <a:solidFill>
                  <a:srgbClr val="FFFFFF"/>
                </a:solidFill>
                <a:sym typeface="微软雅黑" panose="020B0503020204020204" charset="-122"/>
              </a:rPr>
              <a:t>Queue was alarming sign for BRAC Bank</a:t>
            </a:r>
          </a:p>
        </p:txBody>
      </p:sp>
    </p:spTree>
    <p:extLst>
      <p:ext uri="{BB962C8B-B14F-4D97-AF65-F5344CB8AC3E}">
        <p14:creationId xmlns:p14="http://schemas.microsoft.com/office/powerpoint/2010/main" val="3560553137"/>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930" y="375447"/>
            <a:ext cx="10515600" cy="1325563"/>
          </a:xfrm>
        </p:spPr>
        <p:txBody>
          <a:bodyPr/>
          <a:lstStyle/>
          <a:p>
            <a:r>
              <a:rPr lang="en-US" b="1" dirty="0">
                <a:solidFill>
                  <a:srgbClr val="F8D786"/>
                </a:solidFill>
              </a:rPr>
              <a:t>BRAC Bank : ERP, Oracle  technology   </a:t>
            </a:r>
            <a:r>
              <a:rPr lang="en-US" b="1" dirty="0">
                <a:solidFill>
                  <a:srgbClr val="C00000"/>
                </a:solidFill>
                <a:hlinkClick r:id="rId2"/>
              </a:rPr>
              <a:t>https://www.youtube.com/watch?v=_v3xK2WChIw</a:t>
            </a:r>
            <a:br>
              <a:rPr lang="en-US" b="1" dirty="0">
                <a:solidFill>
                  <a:srgbClr val="C00000"/>
                </a:solidFill>
              </a:rPr>
            </a:br>
            <a:br>
              <a:rPr lang="en-US" b="1" dirty="0">
                <a:solidFill>
                  <a:srgbClr val="F8D786"/>
                </a:solidFill>
              </a:rPr>
            </a:br>
            <a:endParaRPr lang="en-US" b="1" dirty="0">
              <a:solidFill>
                <a:srgbClr val="F8D786"/>
              </a:solidFill>
            </a:endParaRPr>
          </a:p>
        </p:txBody>
      </p:sp>
      <p:sp>
        <p:nvSpPr>
          <p:cNvPr id="3" name="Content Placeholder 2"/>
          <p:cNvSpPr>
            <a:spLocks noGrp="1"/>
          </p:cNvSpPr>
          <p:nvPr>
            <p:ph sz="half" idx="1"/>
          </p:nvPr>
        </p:nvSpPr>
        <p:spPr>
          <a:xfrm>
            <a:off x="608356" y="2163651"/>
            <a:ext cx="5916769" cy="4348409"/>
          </a:xfrm>
        </p:spPr>
        <p:txBody>
          <a:bodyPr>
            <a:normAutofit fontScale="85000" lnSpcReduction="10000"/>
          </a:bodyPr>
          <a:lstStyle/>
          <a:p>
            <a:pPr marL="0" indent="0">
              <a:buNone/>
            </a:pPr>
            <a:endParaRPr lang="en-US" dirty="0">
              <a:solidFill>
                <a:schemeClr val="bg1"/>
              </a:solidFill>
            </a:endParaRPr>
          </a:p>
          <a:p>
            <a:endParaRPr lang="en-US" dirty="0">
              <a:solidFill>
                <a:schemeClr val="bg1"/>
              </a:solidFill>
            </a:endParaRPr>
          </a:p>
          <a:p>
            <a:r>
              <a:rPr lang="en-US" dirty="0">
                <a:solidFill>
                  <a:schemeClr val="bg1"/>
                </a:solidFill>
              </a:rPr>
              <a:t>ERP delivers a single database that contains all data for the software modules, which would include: Accounting &amp; Financials, Human Resources, Customer Relationship Management. </a:t>
            </a:r>
          </a:p>
          <a:p>
            <a:r>
              <a:rPr lang="en-US" dirty="0">
                <a:solidFill>
                  <a:schemeClr val="bg1"/>
                </a:solidFill>
              </a:rPr>
              <a:t>ERP technology allows BRAC bank a unified global financial management process and a flexible operating model to quickly respond to changing regulatory mandates and shifts in the marketplace.</a:t>
            </a:r>
          </a:p>
          <a:p>
            <a:pPr marL="0" indent="0">
              <a:buNone/>
            </a:pPr>
            <a:endParaRPr lang="en-US" dirty="0">
              <a:solidFill>
                <a:schemeClr val="bg1"/>
              </a:solidFill>
            </a:endParaRPr>
          </a:p>
        </p:txBody>
      </p:sp>
      <p:sp>
        <p:nvSpPr>
          <p:cNvPr id="4" name="Content Placeholder 3"/>
          <p:cNvSpPr>
            <a:spLocks noGrp="1"/>
          </p:cNvSpPr>
          <p:nvPr>
            <p:ph sz="half" idx="2"/>
          </p:nvPr>
        </p:nvSpPr>
        <p:spPr>
          <a:xfrm>
            <a:off x="6362162" y="2125013"/>
            <a:ext cx="4991637" cy="4051949"/>
          </a:xfrm>
        </p:spPr>
        <p:txBody>
          <a:bodyPr>
            <a:normAutofit fontScale="85000" lnSpcReduction="10000"/>
          </a:bodyPr>
          <a:lstStyle/>
          <a:p>
            <a:pPr marL="0" indent="0" algn="ctr">
              <a:buNone/>
            </a:pPr>
            <a:r>
              <a:rPr lang="en-US" b="1" dirty="0">
                <a:solidFill>
                  <a:srgbClr val="C00000"/>
                </a:solidFill>
              </a:rPr>
              <a:t>TRIZ TREND:</a:t>
            </a:r>
          </a:p>
          <a:p>
            <a:endParaRPr lang="en-US" dirty="0">
              <a:solidFill>
                <a:schemeClr val="bg1"/>
              </a:solidFill>
            </a:endParaRPr>
          </a:p>
          <a:p>
            <a:pPr marL="0" indent="0">
              <a:buNone/>
            </a:pPr>
            <a:r>
              <a:rPr lang="en-US" dirty="0">
                <a:solidFill>
                  <a:schemeClr val="bg1"/>
                </a:solidFill>
              </a:rPr>
              <a:t>                Boundary Breakdown </a:t>
            </a:r>
          </a:p>
          <a:p>
            <a:pPr marL="0" indent="0">
              <a:buNone/>
            </a:pPr>
            <a:endParaRPr lang="en-US" dirty="0">
              <a:solidFill>
                <a:schemeClr val="bg1"/>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42502">
            <a:off x="6973406" y="3444435"/>
            <a:ext cx="2177585" cy="157832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324586">
            <a:off x="9069107" y="4912573"/>
            <a:ext cx="2410260" cy="1355771"/>
          </a:xfrm>
          <a:prstGeom prst="rect">
            <a:avLst/>
          </a:prstGeom>
        </p:spPr>
      </p:pic>
      <p:sp>
        <p:nvSpPr>
          <p:cNvPr id="7" name="圆角矩形 6"/>
          <p:cNvSpPr/>
          <p:nvPr/>
        </p:nvSpPr>
        <p:spPr>
          <a:xfrm>
            <a:off x="784058" y="1088425"/>
            <a:ext cx="7722268" cy="56163"/>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64709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8D786"/>
                </a:solidFill>
              </a:rPr>
              <a:t>BRAC Bank: Queue Management</a:t>
            </a:r>
            <a:br>
              <a:rPr lang="en-US" dirty="0">
                <a:solidFill>
                  <a:srgbClr val="F8D786"/>
                </a:solidFill>
              </a:rPr>
            </a:br>
            <a:endParaRPr lang="en-US" dirty="0">
              <a:solidFill>
                <a:srgbClr val="F8D786"/>
              </a:solidFill>
            </a:endParaRPr>
          </a:p>
        </p:txBody>
      </p:sp>
      <p:sp>
        <p:nvSpPr>
          <p:cNvPr id="3" name="Content Placeholder 2"/>
          <p:cNvSpPr>
            <a:spLocks noGrp="1"/>
          </p:cNvSpPr>
          <p:nvPr>
            <p:ph sz="half" idx="1"/>
          </p:nvPr>
        </p:nvSpPr>
        <p:spPr>
          <a:xfrm>
            <a:off x="526961" y="1777285"/>
            <a:ext cx="5569039" cy="2963157"/>
          </a:xfrm>
        </p:spPr>
        <p:txBody>
          <a:bodyPr>
            <a:noAutofit/>
          </a:bodyPr>
          <a:lstStyle/>
          <a:p>
            <a:r>
              <a:rPr lang="en-US" sz="2400" dirty="0">
                <a:solidFill>
                  <a:schemeClr val="bg1"/>
                </a:solidFill>
              </a:rPr>
              <a:t> In retail banking industry, queuing remains one of the most common reasons for customer disgust. Despite technological advances such as online and mobile banking, customers still complain about their bank.</a:t>
            </a:r>
          </a:p>
          <a:p>
            <a:r>
              <a:rPr lang="en-US" sz="2400" dirty="0">
                <a:solidFill>
                  <a:schemeClr val="bg1"/>
                </a:solidFill>
              </a:rPr>
              <a:t> BRAC Bank is using queue management system at their branches to improve customer flow and experience. </a:t>
            </a:r>
          </a:p>
          <a:p>
            <a:r>
              <a:rPr lang="en-US" sz="2400" dirty="0">
                <a:solidFill>
                  <a:schemeClr val="bg1"/>
                </a:solidFill>
              </a:rPr>
              <a:t>This system improves the level of service, enables focused improvement for specific customer segments and branch operations</a:t>
            </a:r>
          </a:p>
        </p:txBody>
      </p:sp>
      <p:sp>
        <p:nvSpPr>
          <p:cNvPr id="4" name="Content Placeholder 3"/>
          <p:cNvSpPr>
            <a:spLocks noGrp="1"/>
          </p:cNvSpPr>
          <p:nvPr>
            <p:ph sz="half" idx="2"/>
          </p:nvPr>
        </p:nvSpPr>
        <p:spPr>
          <a:xfrm>
            <a:off x="6509085" y="2598821"/>
            <a:ext cx="3062036" cy="1221205"/>
          </a:xfrm>
        </p:spPr>
        <p:txBody>
          <a:bodyPr>
            <a:normAutofit fontScale="92500" lnSpcReduction="20000"/>
          </a:bodyPr>
          <a:lstStyle/>
          <a:p>
            <a:r>
              <a:rPr lang="en-US" b="1" dirty="0">
                <a:solidFill>
                  <a:srgbClr val="C00000"/>
                </a:solidFill>
              </a:rPr>
              <a:t>TRIZ TREND:</a:t>
            </a:r>
          </a:p>
          <a:p>
            <a:endParaRPr lang="en-US" dirty="0">
              <a:solidFill>
                <a:schemeClr val="bg1"/>
              </a:solidFill>
            </a:endParaRPr>
          </a:p>
          <a:p>
            <a:pPr marL="0" indent="0">
              <a:buNone/>
            </a:pPr>
            <a:r>
              <a:rPr lang="en-US" dirty="0">
                <a:solidFill>
                  <a:schemeClr val="bg1"/>
                </a:solidFill>
              </a:rPr>
              <a:t>Action  Coordination</a:t>
            </a:r>
          </a:p>
          <a:p>
            <a:pPr marL="0" indent="0">
              <a:buNone/>
            </a:pPr>
            <a:endParaRPr lang="en-US" sz="1700" dirty="0">
              <a:solidFill>
                <a:schemeClr val="bg1"/>
              </a:solidFill>
            </a:endParaRPr>
          </a:p>
          <a:p>
            <a:pPr marL="0" indent="0">
              <a:buNone/>
            </a:pPr>
            <a:endParaRPr lang="en-US" sz="1700" dirty="0">
              <a:solidFill>
                <a:schemeClr val="bg1"/>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808702">
            <a:off x="7343584" y="4604207"/>
            <a:ext cx="3569058" cy="1427623"/>
          </a:xfrm>
          <a:prstGeom prst="rect">
            <a:avLst/>
          </a:prstGeom>
        </p:spPr>
      </p:pic>
      <p:sp>
        <p:nvSpPr>
          <p:cNvPr id="6" name="圆角矩形 5"/>
          <p:cNvSpPr/>
          <p:nvPr/>
        </p:nvSpPr>
        <p:spPr>
          <a:xfrm>
            <a:off x="838200" y="1088425"/>
            <a:ext cx="7722268" cy="56163"/>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07848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12286"/>
            <a:ext cx="12192000" cy="3429857"/>
            <a:chOff x="0" y="12286"/>
            <a:chExt cx="12192000" cy="3429857"/>
          </a:xfrm>
        </p:grpSpPr>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286"/>
              <a:ext cx="12192000" cy="3429857"/>
            </a:xfrm>
            <a:prstGeom prst="rect">
              <a:avLst/>
            </a:prstGeom>
          </p:spPr>
        </p:pic>
        <p:cxnSp>
          <p:nvCxnSpPr>
            <p:cNvPr id="9" name="直接连接符 8"/>
            <p:cNvCxnSpPr/>
            <p:nvPr/>
          </p:nvCxnSpPr>
          <p:spPr>
            <a:xfrm>
              <a:off x="0" y="3429000"/>
              <a:ext cx="12192000" cy="0"/>
            </a:xfrm>
            <a:prstGeom prst="line">
              <a:avLst/>
            </a:prstGeom>
            <a:ln w="19050">
              <a:solidFill>
                <a:srgbClr val="F8D786"/>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717868" y="2726703"/>
            <a:ext cx="2773516" cy="923330"/>
          </a:xfrm>
          <a:prstGeom prst="rect">
            <a:avLst/>
          </a:prstGeom>
          <a:noFill/>
        </p:spPr>
        <p:txBody>
          <a:bodyPr wrap="none" rtlCol="0">
            <a:spAutoFit/>
          </a:bodyPr>
          <a:lstStyle/>
          <a:p>
            <a:pPr algn="ctr"/>
            <a:r>
              <a:rPr lang="en-US" altLang="zh-CN" sz="5400" b="1" dirty="0">
                <a:solidFill>
                  <a:srgbClr val="C00000"/>
                </a:solidFill>
                <a:latin typeface="微软雅黑" pitchFamily="34" charset="-122"/>
                <a:ea typeface="微软雅黑" pitchFamily="34" charset="-122"/>
              </a:rPr>
              <a:t>THANK</a:t>
            </a:r>
            <a:endParaRPr lang="zh-CN" altLang="en-US" sz="3200" b="1" dirty="0">
              <a:solidFill>
                <a:srgbClr val="C00000"/>
              </a:solidFill>
              <a:latin typeface="微软雅黑" pitchFamily="34" charset="-122"/>
              <a:ea typeface="微软雅黑" pitchFamily="34" charset="-122"/>
            </a:endParaRPr>
          </a:p>
        </p:txBody>
      </p:sp>
      <p:sp>
        <p:nvSpPr>
          <p:cNvPr id="6" name="TextBox 5"/>
          <p:cNvSpPr txBox="1"/>
          <p:nvPr/>
        </p:nvSpPr>
        <p:spPr>
          <a:xfrm>
            <a:off x="6617111" y="3429000"/>
            <a:ext cx="1719702" cy="923330"/>
          </a:xfrm>
          <a:prstGeom prst="rect">
            <a:avLst/>
          </a:prstGeom>
          <a:noFill/>
        </p:spPr>
        <p:txBody>
          <a:bodyPr wrap="none" rtlCol="0">
            <a:spAutoFit/>
          </a:bodyPr>
          <a:lstStyle/>
          <a:p>
            <a:r>
              <a:rPr lang="en-US" altLang="zh-CN" sz="5400" b="1" dirty="0">
                <a:solidFill>
                  <a:srgbClr val="C00000"/>
                </a:solidFill>
                <a:latin typeface="微软雅黑" pitchFamily="34" charset="-122"/>
                <a:ea typeface="微软雅黑" pitchFamily="34" charset="-122"/>
              </a:rPr>
              <a:t>YOU</a:t>
            </a:r>
            <a:endParaRPr lang="zh-CN" altLang="en-US" sz="5400" b="1" dirty="0">
              <a:solidFill>
                <a:srgbClr val="C00000"/>
              </a:solidFill>
              <a:latin typeface="微软雅黑" pitchFamily="34" charset="-122"/>
              <a:ea typeface="微软雅黑" pitchFamily="34" charset="-122"/>
            </a:endParaRPr>
          </a:p>
        </p:txBody>
      </p:sp>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252" y="5149028"/>
            <a:ext cx="12174748" cy="17178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p14:vortex/>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grpId="0" nodeType="afterEffect">
                                  <p:stCondLst>
                                    <p:cond delay="0"/>
                                  </p:stCondLst>
                                  <p:iterate type="lt">
                                    <p:tmPct val="19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1630"/>
                            </p:stCondLst>
                            <p:childTnLst>
                              <p:par>
                                <p:cTn id="16" presetID="4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380"/>
                            </p:stCondLst>
                            <p:childTnLst>
                              <p:par>
                                <p:cTn id="22" presetID="2" presetClass="entr" presetSubtype="4" fill="hold" grpId="0" nodeType="afterEffect">
                                  <p:stCondLst>
                                    <p:cond delay="0"/>
                                  </p:stCondLst>
                                  <p:iterate type="lt">
                                    <p:tmPct val="19000"/>
                                  </p:iterate>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726" y="271929"/>
            <a:ext cx="1396618" cy="231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0193" y="1871190"/>
            <a:ext cx="1261685" cy="400110"/>
          </a:xfrm>
          <a:prstGeom prst="rect">
            <a:avLst/>
          </a:prstGeom>
          <a:noFill/>
        </p:spPr>
        <p:txBody>
          <a:bodyPr wrap="square" rtlCol="0">
            <a:spAutoFit/>
          </a:bodyPr>
          <a:lstStyle/>
          <a:p>
            <a:pPr algn="ctr"/>
            <a:r>
              <a:rPr lang="en-US" altLang="zh-CN" sz="2000" dirty="0">
                <a:solidFill>
                  <a:srgbClr val="F8D786"/>
                </a:solidFill>
                <a:latin typeface="微软雅黑" pitchFamily="34" charset="-122"/>
                <a:ea typeface="微软雅黑" pitchFamily="34" charset="-122"/>
              </a:rPr>
              <a:t>P A R T</a:t>
            </a:r>
            <a:endParaRPr lang="zh-CN" altLang="en-US" sz="2000" dirty="0">
              <a:solidFill>
                <a:srgbClr val="F8D786"/>
              </a:solidFill>
              <a:latin typeface="微软雅黑" pitchFamily="34" charset="-122"/>
              <a:ea typeface="微软雅黑" pitchFamily="34" charset="-122"/>
            </a:endParaRPr>
          </a:p>
        </p:txBody>
      </p:sp>
      <p:sp>
        <p:nvSpPr>
          <p:cNvPr id="2" name="TextBox 1"/>
          <p:cNvSpPr txBox="1"/>
          <p:nvPr/>
        </p:nvSpPr>
        <p:spPr>
          <a:xfrm>
            <a:off x="755865" y="587031"/>
            <a:ext cx="486030" cy="707886"/>
          </a:xfrm>
          <a:prstGeom prst="rect">
            <a:avLst/>
          </a:prstGeom>
          <a:noFill/>
        </p:spPr>
        <p:txBody>
          <a:bodyPr wrap="none" rtlCol="0">
            <a:spAutoFit/>
          </a:bodyPr>
          <a:lstStyle/>
          <a:p>
            <a:r>
              <a:rPr lang="en-US" altLang="zh-CN" sz="4000" dirty="0">
                <a:solidFill>
                  <a:srgbClr val="F8D786"/>
                </a:solidFill>
                <a:latin typeface="微软雅黑" pitchFamily="34" charset="-122"/>
                <a:ea typeface="微软雅黑" pitchFamily="34" charset="-122"/>
                <a:cs typeface="Consolas" pitchFamily="49" charset="0"/>
              </a:rPr>
              <a:t>0</a:t>
            </a:r>
            <a:endParaRPr lang="zh-CN" altLang="en-US" sz="4000" dirty="0">
              <a:solidFill>
                <a:srgbClr val="F8D786"/>
              </a:solidFill>
              <a:latin typeface="微软雅黑" pitchFamily="34" charset="-122"/>
              <a:ea typeface="微软雅黑" pitchFamily="34" charset="-122"/>
              <a:cs typeface="Consolas" pitchFamily="49" charset="0"/>
            </a:endParaRPr>
          </a:p>
        </p:txBody>
      </p:sp>
      <p:cxnSp>
        <p:nvCxnSpPr>
          <p:cNvPr id="6" name="直接连接符 5"/>
          <p:cNvCxnSpPr/>
          <p:nvPr/>
        </p:nvCxnSpPr>
        <p:spPr>
          <a:xfrm rot="1800000">
            <a:off x="1241386" y="609561"/>
            <a:ext cx="0" cy="1078938"/>
          </a:xfrm>
          <a:prstGeom prst="line">
            <a:avLst/>
          </a:prstGeom>
          <a:ln w="19050">
            <a:solidFill>
              <a:srgbClr val="F8D786"/>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56222" y="1006469"/>
            <a:ext cx="486030" cy="707886"/>
          </a:xfrm>
          <a:prstGeom prst="rect">
            <a:avLst/>
          </a:prstGeom>
          <a:noFill/>
        </p:spPr>
        <p:txBody>
          <a:bodyPr wrap="none" rtlCol="0">
            <a:spAutoFit/>
          </a:bodyPr>
          <a:lstStyle/>
          <a:p>
            <a:r>
              <a:rPr lang="en-US" altLang="zh-CN" sz="4000" dirty="0">
                <a:solidFill>
                  <a:srgbClr val="F8D786"/>
                </a:solidFill>
                <a:latin typeface="微软雅黑" pitchFamily="34" charset="-122"/>
                <a:ea typeface="微软雅黑" pitchFamily="34" charset="-122"/>
                <a:cs typeface="Consolas" pitchFamily="49" charset="0"/>
              </a:rPr>
              <a:t>1</a:t>
            </a:r>
            <a:endParaRPr lang="zh-CN" altLang="en-US" sz="4000" dirty="0">
              <a:solidFill>
                <a:srgbClr val="F8D786"/>
              </a:solidFill>
              <a:latin typeface="微软雅黑" pitchFamily="34" charset="-122"/>
              <a:ea typeface="微软雅黑" pitchFamily="34" charset="-122"/>
              <a:cs typeface="Consolas" pitchFamily="49" charset="0"/>
            </a:endParaRPr>
          </a:p>
        </p:txBody>
      </p:sp>
      <p:sp>
        <p:nvSpPr>
          <p:cNvPr id="17" name="圆角矩形 16"/>
          <p:cNvSpPr/>
          <p:nvPr/>
        </p:nvSpPr>
        <p:spPr>
          <a:xfrm>
            <a:off x="591895" y="2954868"/>
            <a:ext cx="1338281" cy="51254"/>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951538" y="5342720"/>
            <a:ext cx="314325" cy="1046129"/>
            <a:chOff x="5951538" y="5441219"/>
            <a:chExt cx="314325" cy="1046129"/>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51538" y="6038085"/>
              <a:ext cx="314325"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椭圆 21"/>
            <p:cNvSpPr/>
            <p:nvPr/>
          </p:nvSpPr>
          <p:spPr>
            <a:xfrm>
              <a:off x="6056561" y="5441219"/>
              <a:ext cx="78878" cy="78878"/>
            </a:xfrm>
            <a:prstGeom prst="ellipse">
              <a:avLst/>
            </a:prstGeom>
            <a:solidFill>
              <a:srgbClr val="F8D7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056561" y="5643595"/>
              <a:ext cx="78878" cy="78878"/>
            </a:xfrm>
            <a:prstGeom prst="ellipse">
              <a:avLst/>
            </a:prstGeom>
            <a:solidFill>
              <a:srgbClr val="F8D78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056561" y="5845971"/>
              <a:ext cx="78878" cy="78878"/>
            </a:xfrm>
            <a:prstGeom prst="ellipse">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4255" y="3820742"/>
            <a:ext cx="2128883" cy="837965"/>
          </a:xfrm>
          <a:prstGeom prst="rect">
            <a:avLst/>
          </a:prstGeom>
        </p:spPr>
      </p:pic>
      <p:sp>
        <p:nvSpPr>
          <p:cNvPr id="12" name="文本框 11"/>
          <p:cNvSpPr txBox="1"/>
          <p:nvPr/>
        </p:nvSpPr>
        <p:spPr>
          <a:xfrm>
            <a:off x="4053776" y="3239482"/>
            <a:ext cx="4109843" cy="369332"/>
          </a:xfrm>
          <a:prstGeom prst="rect">
            <a:avLst/>
          </a:prstGeom>
          <a:noFill/>
        </p:spPr>
        <p:txBody>
          <a:bodyPr wrap="none" rtlCol="0">
            <a:spAutoFit/>
          </a:bodyPr>
          <a:lstStyle/>
          <a:p>
            <a:r>
              <a:rPr lang="en-US" altLang="zh-CN" dirty="0">
                <a:solidFill>
                  <a:srgbClr val="F8D786"/>
                </a:solidFill>
                <a:latin typeface="微软雅黑" pitchFamily="34" charset="-122"/>
                <a:ea typeface="微软雅黑" pitchFamily="34" charset="-122"/>
              </a:rPr>
              <a:t>THIRD PARTY PAYMENT PLATFORM</a:t>
            </a:r>
            <a:endParaRPr lang="zh-CN" altLang="en-US" dirty="0"/>
          </a:p>
        </p:txBody>
      </p:sp>
      <p:sp>
        <p:nvSpPr>
          <p:cNvPr id="20" name="矩形 19"/>
          <p:cNvSpPr/>
          <p:nvPr/>
        </p:nvSpPr>
        <p:spPr>
          <a:xfrm>
            <a:off x="5011761" y="2316478"/>
            <a:ext cx="2367251" cy="830997"/>
          </a:xfrm>
          <a:prstGeom prst="rect">
            <a:avLst/>
          </a:prstGeom>
        </p:spPr>
        <p:txBody>
          <a:bodyPr wrap="none">
            <a:spAutoFit/>
          </a:bodyPr>
          <a:lstStyle/>
          <a:p>
            <a:r>
              <a:rPr lang="en-US" altLang="zh-CN" sz="4800" b="1" dirty="0">
                <a:solidFill>
                  <a:srgbClr val="F8D786"/>
                </a:solidFill>
                <a:latin typeface="微软雅黑" pitchFamily="34" charset="-122"/>
                <a:ea typeface="微软雅黑" pitchFamily="34" charset="-122"/>
              </a:rPr>
              <a:t>ALIPAY</a:t>
            </a:r>
            <a:endParaRPr lang="zh-CN" altLang="en-US" sz="4800" b="1" dirty="0">
              <a:solidFill>
                <a:srgbClr val="F8D786"/>
              </a:solidFill>
              <a:latin typeface="微软雅黑" pitchFamily="34" charset="-122"/>
              <a:ea typeface="微软雅黑" pitchFamily="34" charset="-122"/>
            </a:endParaRPr>
          </a:p>
        </p:txBody>
      </p:sp>
    </p:spTree>
    <p:extLst>
      <p:ext uri="{BB962C8B-B14F-4D97-AF65-F5344CB8AC3E}">
        <p14:creationId xmlns:p14="http://schemas.microsoft.com/office/powerpoint/2010/main" val="3414913699"/>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8"/>
          <p:cNvSpPr>
            <a:spLocks noChangeArrowheads="1"/>
          </p:cNvSpPr>
          <p:nvPr/>
        </p:nvSpPr>
        <p:spPr bwMode="auto">
          <a:xfrm>
            <a:off x="462710" y="3429000"/>
            <a:ext cx="5167125"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endParaRPr lang="en-US" altLang="zh-CN" sz="1400" dirty="0">
              <a:solidFill>
                <a:srgbClr val="7C7C7C"/>
              </a:solidFill>
              <a:latin typeface="微软雅黑" pitchFamily="34" charset="-122"/>
              <a:ea typeface="微软雅黑" pitchFamily="34" charset="-122"/>
            </a:endParaRPr>
          </a:p>
          <a:p>
            <a:pPr eaLnBrk="1" fontAlgn="auto" hangingPunct="1">
              <a:spcBef>
                <a:spcPts val="0"/>
              </a:spcBef>
              <a:spcAft>
                <a:spcPts val="0"/>
              </a:spcAft>
              <a:defRPr/>
            </a:pPr>
            <a:r>
              <a:rPr lang="en-US" altLang="zh-CN" sz="1400" dirty="0">
                <a:solidFill>
                  <a:srgbClr val="FFFFFF"/>
                </a:solidFill>
              </a:rPr>
              <a:t>· </a:t>
            </a:r>
            <a:r>
              <a:rPr lang="en-US" altLang="zh-CN" sz="2000" dirty="0">
                <a:solidFill>
                  <a:srgbClr val="FFFFFF"/>
                </a:solidFill>
              </a:rPr>
              <a:t>Established in Hangzhou, China in February 2004 by Alibaba Group</a:t>
            </a:r>
          </a:p>
          <a:p>
            <a:pPr eaLnBrk="1" fontAlgn="auto" hangingPunct="1">
              <a:spcBef>
                <a:spcPts val="0"/>
              </a:spcBef>
              <a:spcAft>
                <a:spcPts val="0"/>
              </a:spcAft>
              <a:defRPr/>
            </a:pPr>
            <a:r>
              <a:rPr lang="en-US" altLang="zh-CN" sz="2000" dirty="0">
                <a:solidFill>
                  <a:srgbClr val="FFFFFF"/>
                </a:solidFill>
              </a:rPr>
              <a:t>· Re-constructed in June 2010 due to the licensing regulations for  third-party payment providers issued by Chinese government.</a:t>
            </a:r>
          </a:p>
          <a:p>
            <a:pPr eaLnBrk="1" fontAlgn="auto" hangingPunct="1">
              <a:spcBef>
                <a:spcPts val="0"/>
              </a:spcBef>
              <a:spcAft>
                <a:spcPts val="0"/>
              </a:spcAft>
              <a:defRPr/>
            </a:pPr>
            <a:r>
              <a:rPr lang="en-US" altLang="zh-CN" sz="2000" dirty="0">
                <a:solidFill>
                  <a:srgbClr val="FFFFFF"/>
                </a:solidFill>
              </a:rPr>
              <a:t>· Alipay launched a financial product platform called Yu'E Bao in 2013.</a:t>
            </a:r>
          </a:p>
          <a:p>
            <a:pPr eaLnBrk="1" fontAlgn="auto" hangingPunct="1">
              <a:spcBef>
                <a:spcPts val="0"/>
              </a:spcBef>
              <a:spcAft>
                <a:spcPts val="0"/>
              </a:spcAft>
              <a:defRPr/>
            </a:pPr>
            <a:r>
              <a:rPr lang="en-US" altLang="zh-CN" sz="2000" dirty="0">
                <a:solidFill>
                  <a:srgbClr val="FFFFFF"/>
                </a:solidFill>
              </a:rPr>
              <a:t>· Alipay's parent company was re-branded as Ant Financial Service Group in2015.</a:t>
            </a:r>
          </a:p>
          <a:p>
            <a:pPr eaLnBrk="1" fontAlgn="auto" hangingPunct="1">
              <a:spcBef>
                <a:spcPts val="0"/>
              </a:spcBef>
              <a:spcAft>
                <a:spcPts val="0"/>
              </a:spcAft>
              <a:defRPr/>
            </a:pPr>
            <a:r>
              <a:rPr lang="en-US" altLang="zh-CN" sz="2000" dirty="0">
                <a:solidFill>
                  <a:srgbClr val="FFFFFF"/>
                </a:solidFill>
              </a:rPr>
              <a:t>· Alipay unveiled their facial payment service.</a:t>
            </a:r>
          </a:p>
        </p:txBody>
      </p:sp>
      <p:sp>
        <p:nvSpPr>
          <p:cNvPr id="16394" name="Rectangle 11"/>
          <p:cNvSpPr>
            <a:spLocks noChangeArrowheads="1"/>
          </p:cNvSpPr>
          <p:nvPr/>
        </p:nvSpPr>
        <p:spPr bwMode="auto">
          <a:xfrm>
            <a:off x="6315542" y="2856905"/>
            <a:ext cx="5368458"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endParaRPr lang="en-US" altLang="zh-CN" sz="1400" dirty="0">
              <a:solidFill>
                <a:srgbClr val="7C7C7C"/>
              </a:solidFill>
              <a:latin typeface="微软雅黑" pitchFamily="34" charset="-122"/>
              <a:ea typeface="微软雅黑" pitchFamily="34" charset="-122"/>
            </a:endParaRPr>
          </a:p>
          <a:p>
            <a:pPr eaLnBrk="1" fontAlgn="auto" hangingPunct="1">
              <a:spcBef>
                <a:spcPts val="0"/>
              </a:spcBef>
              <a:spcAft>
                <a:spcPts val="0"/>
              </a:spcAft>
              <a:defRPr/>
            </a:pPr>
            <a:r>
              <a:rPr lang="en-US" altLang="zh-CN" sz="1400" dirty="0">
                <a:solidFill>
                  <a:srgbClr val="FFFFFF"/>
                </a:solidFill>
              </a:rPr>
              <a:t>· </a:t>
            </a:r>
            <a:r>
              <a:rPr lang="en-US" altLang="zh-CN" sz="2000" dirty="0">
                <a:solidFill>
                  <a:srgbClr val="FFFFFF"/>
                </a:solidFill>
              </a:rPr>
              <a:t>Alipay overtook PayPal as the world's largest mobile payment platform in 2013.</a:t>
            </a:r>
          </a:p>
          <a:p>
            <a:pPr eaLnBrk="1" fontAlgn="auto" hangingPunct="1">
              <a:spcBef>
                <a:spcPts val="0"/>
              </a:spcBef>
              <a:spcAft>
                <a:spcPts val="0"/>
              </a:spcAft>
              <a:defRPr/>
            </a:pPr>
            <a:r>
              <a:rPr lang="en-US" altLang="zh-CN" sz="2000" dirty="0">
                <a:solidFill>
                  <a:srgbClr val="FFFFFF"/>
                </a:solidFill>
              </a:rPr>
              <a:t>· In the fourth quarter of 2016, Alipay had a 54% share of China's US$5.5 trillion mobile payment market, by far the largest in the world.</a:t>
            </a:r>
          </a:p>
          <a:p>
            <a:pPr eaLnBrk="1" fontAlgn="auto" hangingPunct="1">
              <a:spcBef>
                <a:spcPts val="0"/>
              </a:spcBef>
              <a:spcAft>
                <a:spcPts val="0"/>
              </a:spcAft>
              <a:defRPr/>
            </a:pPr>
            <a:r>
              <a:rPr lang="en-US" altLang="zh-CN" sz="2000" dirty="0">
                <a:solidFill>
                  <a:srgbClr val="FFFFFF"/>
                </a:solidFill>
              </a:rPr>
              <a:t>· Internationally, more than 300 worldwide merchants use Alipay to sell directly to consumers in China.</a:t>
            </a:r>
          </a:p>
          <a:p>
            <a:pPr eaLnBrk="1" fontAlgn="auto" hangingPunct="1">
              <a:spcBef>
                <a:spcPts val="0"/>
              </a:spcBef>
              <a:spcAft>
                <a:spcPts val="0"/>
              </a:spcAft>
              <a:defRPr/>
            </a:pPr>
            <a:r>
              <a:rPr lang="en-US" altLang="zh-CN" sz="2000" dirty="0">
                <a:solidFill>
                  <a:srgbClr val="FFFFFF"/>
                </a:solidFill>
              </a:rPr>
              <a:t>· It currently supports transactions in 18 major foreign currencies, and  Ant Financial also introduced a series of expansion to other countries.</a:t>
            </a:r>
          </a:p>
        </p:txBody>
      </p:sp>
      <p:grpSp>
        <p:nvGrpSpPr>
          <p:cNvPr id="42" name="组合 41"/>
          <p:cNvGrpSpPr/>
          <p:nvPr/>
        </p:nvGrpSpPr>
        <p:grpSpPr>
          <a:xfrm>
            <a:off x="4913530" y="368945"/>
            <a:ext cx="2364943" cy="562333"/>
            <a:chOff x="4913530" y="368945"/>
            <a:chExt cx="2364943" cy="562333"/>
          </a:xfrm>
        </p:grpSpPr>
        <p:sp>
          <p:nvSpPr>
            <p:cNvPr id="43" name="TextBox 42"/>
            <p:cNvSpPr txBox="1"/>
            <p:nvPr/>
          </p:nvSpPr>
          <p:spPr>
            <a:xfrm>
              <a:off x="4913530" y="368945"/>
              <a:ext cx="2364943" cy="461665"/>
            </a:xfrm>
            <a:prstGeom prst="rect">
              <a:avLst/>
            </a:prstGeom>
            <a:noFill/>
          </p:spPr>
          <p:txBody>
            <a:bodyPr wrap="none" rtlCol="0">
              <a:spAutoFit/>
            </a:bodyPr>
            <a:lstStyle/>
            <a:p>
              <a:pPr algn="ctr"/>
              <a:r>
                <a:rPr lang="en-US" altLang="zh-CN" sz="2400" dirty="0">
                  <a:solidFill>
                    <a:srgbClr val="F8D786"/>
                  </a:solidFill>
                  <a:latin typeface="微软雅黑" pitchFamily="34" charset="-122"/>
                  <a:ea typeface="微软雅黑" pitchFamily="34" charset="-122"/>
                </a:rPr>
                <a:t>BACKGROUND</a:t>
              </a:r>
              <a:endParaRPr lang="zh-CN" altLang="en-US" sz="2400" dirty="0">
                <a:solidFill>
                  <a:srgbClr val="F8D786"/>
                </a:solidFill>
                <a:latin typeface="微软雅黑" pitchFamily="34" charset="-122"/>
                <a:ea typeface="微软雅黑" pitchFamily="34" charset="-122"/>
              </a:endParaRPr>
            </a:p>
          </p:txBody>
        </p:sp>
        <p:sp>
          <p:nvSpPr>
            <p:cNvPr id="44" name="圆角矩形 43"/>
            <p:cNvSpPr/>
            <p:nvPr/>
          </p:nvSpPr>
          <p:spPr>
            <a:xfrm>
              <a:off x="5731642" y="885559"/>
              <a:ext cx="728716"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p:cNvPicPr>
          <p:nvPr/>
        </p:nvPicPr>
        <p:blipFill>
          <a:blip r:embed="rId3" cstate="screen">
            <a:extLst>
              <a:ext uri="{28A0092B-C50C-407E-A947-70E740481C1C}">
                <a14:useLocalDpi xmlns:a14="http://schemas.microsoft.com/office/drawing/2010/main"/>
              </a:ext>
            </a:extLst>
          </a:blip>
          <a:stretch>
            <a:fillRect/>
          </a:stretch>
        </p:blipFill>
        <p:spPr>
          <a:xfrm>
            <a:off x="879481" y="520200"/>
            <a:ext cx="2160000" cy="2160000"/>
          </a:xfrm>
          <a:prstGeom prst="ellipse">
            <a:avLst/>
          </a:prstGeom>
          <a:ln>
            <a:noFill/>
          </a:ln>
          <a:effectLst>
            <a:softEdge rad="112500"/>
          </a:effectLst>
        </p:spPr>
      </p:pic>
      <p:pic>
        <p:nvPicPr>
          <p:cNvPr id="12" name="图片 11"/>
          <p:cNvPicPr>
            <a:picLocks/>
          </p:cNvPicPr>
          <p:nvPr/>
        </p:nvPicPr>
        <p:blipFill>
          <a:blip r:embed="rId4" cstate="screen">
            <a:extLst>
              <a:ext uri="{28A0092B-C50C-407E-A947-70E740481C1C}">
                <a14:useLocalDpi xmlns:a14="http://schemas.microsoft.com/office/drawing/2010/main"/>
              </a:ext>
            </a:extLst>
          </a:blip>
          <a:stretch>
            <a:fillRect/>
          </a:stretch>
        </p:blipFill>
        <p:spPr>
          <a:xfrm>
            <a:off x="6792060" y="882634"/>
            <a:ext cx="2160000" cy="216000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100" advClick="0" advTm="5000">
        <p14:switch dir="r"/>
      </p:transition>
    </mc:Choice>
    <mc:Fallback xmlns="">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custDataLst>
              <p:tags r:id="rId1"/>
            </p:custDataLst>
          </p:nvPr>
        </p:nvGrpSpPr>
        <p:grpSpPr>
          <a:xfrm>
            <a:off x="1375561" y="1884457"/>
            <a:ext cx="9658167" cy="3611477"/>
            <a:chOff x="1119391" y="1849028"/>
            <a:chExt cx="9658167" cy="3611477"/>
          </a:xfrm>
          <a:noFill/>
        </p:grpSpPr>
        <p:sp>
          <p:nvSpPr>
            <p:cNvPr id="43" name="文本框 1"/>
            <p:cNvSpPr txBox="1"/>
            <p:nvPr>
              <p:custDataLst>
                <p:tags r:id="rId2"/>
              </p:custDataLst>
            </p:nvPr>
          </p:nvSpPr>
          <p:spPr>
            <a:xfrm>
              <a:off x="1119393" y="1849028"/>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 Redundant paying procedure and insufficient popularization of credit cards</a:t>
              </a:r>
            </a:p>
          </p:txBody>
        </p:sp>
        <p:sp>
          <p:nvSpPr>
            <p:cNvPr id="44" name="文本框 1"/>
            <p:cNvSpPr txBox="1"/>
            <p:nvPr>
              <p:custDataLst>
                <p:tags r:id="rId3"/>
              </p:custDataLst>
            </p:nvPr>
          </p:nvSpPr>
          <p:spPr>
            <a:xfrm>
              <a:off x="1119392" y="2783673"/>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 Existence of a large number of applications which have different functions</a:t>
              </a:r>
            </a:p>
          </p:txBody>
        </p:sp>
        <p:sp>
          <p:nvSpPr>
            <p:cNvPr id="45" name="文本框 1"/>
            <p:cNvSpPr txBox="1"/>
            <p:nvPr>
              <p:custDataLst>
                <p:tags r:id="rId4"/>
              </p:custDataLst>
            </p:nvPr>
          </p:nvSpPr>
          <p:spPr>
            <a:xfrm>
              <a:off x="1119391" y="3718318"/>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 Third-party payment platforms' incapability of deals on credit</a:t>
              </a:r>
            </a:p>
          </p:txBody>
        </p:sp>
        <p:sp>
          <p:nvSpPr>
            <p:cNvPr id="46" name="文本框 1"/>
            <p:cNvSpPr txBox="1"/>
            <p:nvPr>
              <p:custDataLst>
                <p:tags r:id="rId5"/>
              </p:custDataLst>
            </p:nvPr>
          </p:nvSpPr>
          <p:spPr>
            <a:xfrm>
              <a:off x="1119391" y="4652963"/>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 Customers' need to gain profit by saving </a:t>
              </a:r>
            </a:p>
          </p:txBody>
        </p:sp>
        <p:sp>
          <p:nvSpPr>
            <p:cNvPr id="47" name="文本框 1"/>
            <p:cNvSpPr txBox="1"/>
            <p:nvPr>
              <p:custDataLst>
                <p:tags r:id="rId6"/>
              </p:custDataLst>
            </p:nvPr>
          </p:nvSpPr>
          <p:spPr>
            <a:xfrm>
              <a:off x="7971173" y="1849028"/>
              <a:ext cx="2644775" cy="807542"/>
            </a:xfrm>
            <a:prstGeom prst="rect">
              <a:avLst/>
            </a:prstGeom>
            <a:grpFill/>
            <a:ln w="9525">
              <a:noFill/>
              <a:miter/>
            </a:ln>
          </p:spPr>
          <p:txBody>
            <a:bodyPr lIns="0" tIns="0" rIns="0" bIns="0" anchor="ctr" anchorCtr="0">
              <a:normAutofit/>
            </a:bodyPr>
            <a:lstStyle/>
            <a:p>
              <a:r>
                <a:rPr lang="en-US" altLang="zh-CN" sz="1600" dirty="0">
                  <a:solidFill>
                    <a:srgbClr val="FFFFFF"/>
                  </a:solidFill>
                  <a:sym typeface="微软雅黑" panose="020B0503020204020204" charset="-122"/>
                </a:rPr>
                <a:t> · QR Code</a:t>
              </a:r>
            </a:p>
          </p:txBody>
        </p:sp>
        <p:sp>
          <p:nvSpPr>
            <p:cNvPr id="48" name="文本框 1"/>
            <p:cNvSpPr txBox="1"/>
            <p:nvPr>
              <p:custDataLst>
                <p:tags r:id="rId7"/>
              </p:custDataLst>
            </p:nvPr>
          </p:nvSpPr>
          <p:spPr>
            <a:xfrm>
              <a:off x="7971172" y="2783673"/>
              <a:ext cx="2644775" cy="807542"/>
            </a:xfrm>
            <a:prstGeom prst="rect">
              <a:avLst/>
            </a:prstGeom>
            <a:grpFill/>
            <a:ln w="9525">
              <a:noFill/>
              <a:miter/>
            </a:ln>
          </p:spPr>
          <p:txBody>
            <a:bodyPr lIns="0" tIns="0" rIns="0" bIns="0" anchor="ctr" anchorCtr="0">
              <a:normAutofit/>
            </a:bodyPr>
            <a:lstStyle/>
            <a:p>
              <a:r>
                <a:rPr lang="en-US" altLang="zh-CN" sz="1600">
                  <a:solidFill>
                    <a:srgbClr val="FFFFFF"/>
                  </a:solidFill>
                  <a:sym typeface="微软雅黑" panose="020B0503020204020204" charset="-122"/>
                </a:rPr>
                <a:t> · Integration</a:t>
              </a:r>
            </a:p>
          </p:txBody>
        </p:sp>
        <p:sp>
          <p:nvSpPr>
            <p:cNvPr id="49" name="文本框 1"/>
            <p:cNvSpPr txBox="1"/>
            <p:nvPr>
              <p:custDataLst>
                <p:tags r:id="rId8"/>
              </p:custDataLst>
            </p:nvPr>
          </p:nvSpPr>
          <p:spPr>
            <a:xfrm>
              <a:off x="7970858" y="3718222"/>
              <a:ext cx="2806700" cy="807720"/>
            </a:xfrm>
            <a:prstGeom prst="rect">
              <a:avLst/>
            </a:prstGeom>
            <a:grpFill/>
            <a:ln w="9525">
              <a:noFill/>
              <a:miter/>
            </a:ln>
          </p:spPr>
          <p:txBody>
            <a:bodyPr lIns="0" tIns="0" rIns="0" bIns="0" anchor="ctr" anchorCtr="0">
              <a:normAutofit/>
            </a:bodyPr>
            <a:lstStyle/>
            <a:p>
              <a:r>
                <a:rPr lang="en-US" altLang="zh-CN" sz="1600">
                  <a:solidFill>
                    <a:srgbClr val="FFFFFF"/>
                  </a:solidFill>
                  <a:sym typeface="微软雅黑" panose="020B0503020204020204" charset="-122"/>
                </a:rPr>
                <a:t> · Sesame Credit &amp; Ant Credit Pay</a:t>
              </a:r>
            </a:p>
          </p:txBody>
        </p:sp>
        <p:sp>
          <p:nvSpPr>
            <p:cNvPr id="50" name="文本框 1"/>
            <p:cNvSpPr txBox="1"/>
            <p:nvPr>
              <p:custDataLst>
                <p:tags r:id="rId9"/>
              </p:custDataLst>
            </p:nvPr>
          </p:nvSpPr>
          <p:spPr>
            <a:xfrm>
              <a:off x="7971171" y="4652963"/>
              <a:ext cx="2644775" cy="807542"/>
            </a:xfrm>
            <a:prstGeom prst="rect">
              <a:avLst/>
            </a:prstGeom>
            <a:grpFill/>
            <a:ln w="9525">
              <a:noFill/>
              <a:miter/>
            </a:ln>
          </p:spPr>
          <p:txBody>
            <a:bodyPr lIns="0" tIns="0" rIns="0" bIns="0" anchor="ctr" anchorCtr="0">
              <a:normAutofit/>
            </a:bodyPr>
            <a:lstStyle/>
            <a:p>
              <a:r>
                <a:rPr lang="en-US" altLang="zh-CN" sz="1600">
                  <a:solidFill>
                    <a:srgbClr val="FFFFFF"/>
                  </a:solidFill>
                  <a:sym typeface="微软雅黑" panose="020B0503020204020204" charset="-122"/>
                </a:rPr>
                <a:t> · Yu'E Bao</a:t>
              </a:r>
            </a:p>
          </p:txBody>
        </p:sp>
      </p:grpSp>
      <p:sp>
        <p:nvSpPr>
          <p:cNvPr id="32" name="流程图: 决策 31"/>
          <p:cNvSpPr/>
          <p:nvPr/>
        </p:nvSpPr>
        <p:spPr>
          <a:xfrm>
            <a:off x="4150236" y="2463019"/>
            <a:ext cx="2373705" cy="1519708"/>
          </a:xfrm>
          <a:prstGeom prst="flowChartDecision">
            <a:avLst/>
          </a:prstGeom>
          <a:solidFill>
            <a:srgbClr val="009688">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流程图: 决策 53"/>
          <p:cNvSpPr/>
          <p:nvPr/>
        </p:nvSpPr>
        <p:spPr>
          <a:xfrm>
            <a:off x="5723423" y="2463019"/>
            <a:ext cx="2373705" cy="1519708"/>
          </a:xfrm>
          <a:prstGeom prst="flowChartDecision">
            <a:avLst/>
          </a:prstGeom>
          <a:solidFill>
            <a:srgbClr val="03A9F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文本框 33"/>
          <p:cNvSpPr txBox="1"/>
          <p:nvPr/>
        </p:nvSpPr>
        <p:spPr>
          <a:xfrm>
            <a:off x="4299144" y="3038207"/>
            <a:ext cx="1242007" cy="369332"/>
          </a:xfrm>
          <a:prstGeom prst="rect">
            <a:avLst/>
          </a:prstGeom>
          <a:noFill/>
        </p:spPr>
        <p:txBody>
          <a:bodyPr wrap="none" rtlCol="0">
            <a:spAutoFit/>
          </a:bodyPr>
          <a:lstStyle/>
          <a:p>
            <a:r>
              <a:rPr lang="en-US" altLang="zh-CN" b="1" dirty="0">
                <a:solidFill>
                  <a:srgbClr val="C00000"/>
                </a:solidFill>
              </a:rPr>
              <a:t>PROBLEMS</a:t>
            </a:r>
            <a:endParaRPr lang="zh-CN" altLang="en-US" b="1" dirty="0">
              <a:solidFill>
                <a:srgbClr val="C00000"/>
              </a:solidFill>
            </a:endParaRPr>
          </a:p>
        </p:txBody>
      </p:sp>
      <p:sp>
        <p:nvSpPr>
          <p:cNvPr id="36" name="文本框 35"/>
          <p:cNvSpPr txBox="1"/>
          <p:nvPr/>
        </p:nvSpPr>
        <p:spPr>
          <a:xfrm>
            <a:off x="6523941" y="3038207"/>
            <a:ext cx="1538563" cy="369332"/>
          </a:xfrm>
          <a:prstGeom prst="rect">
            <a:avLst/>
          </a:prstGeom>
          <a:noFill/>
        </p:spPr>
        <p:txBody>
          <a:bodyPr wrap="none" rtlCol="0">
            <a:spAutoFit/>
          </a:bodyPr>
          <a:lstStyle/>
          <a:p>
            <a:r>
              <a:rPr lang="en-US" altLang="zh-CN" b="1" dirty="0">
                <a:solidFill>
                  <a:srgbClr val="C00000"/>
                </a:solidFill>
              </a:rPr>
              <a:t>INNOVATIONS</a:t>
            </a:r>
            <a:endParaRPr lang="zh-CN" altLang="en-US" b="1" dirty="0">
              <a:solidFill>
                <a:srgbClr val="C00000"/>
              </a:solidFill>
            </a:endParaRPr>
          </a:p>
        </p:txBody>
      </p:sp>
      <p:sp>
        <p:nvSpPr>
          <p:cNvPr id="57" name="文本框 56"/>
          <p:cNvSpPr txBox="1"/>
          <p:nvPr/>
        </p:nvSpPr>
        <p:spPr>
          <a:xfrm>
            <a:off x="1285524" y="453377"/>
            <a:ext cx="4361900" cy="369332"/>
          </a:xfrm>
          <a:prstGeom prst="rect">
            <a:avLst/>
          </a:prstGeom>
          <a:noFill/>
        </p:spPr>
        <p:txBody>
          <a:bodyPr wrap="none" rtlCol="0">
            <a:spAutoFit/>
          </a:bodyPr>
          <a:lstStyle/>
          <a:p>
            <a:r>
              <a:rPr lang="en-US" altLang="zh-CN" b="1" dirty="0">
                <a:solidFill>
                  <a:srgbClr val="F8D786"/>
                </a:solidFill>
                <a:latin typeface="微软雅黑" pitchFamily="34" charset="-122"/>
                <a:ea typeface="微软雅黑" pitchFamily="34" charset="-122"/>
              </a:rPr>
              <a:t>THIRD PARTY PAYMENT PLATFORM</a:t>
            </a:r>
            <a:endParaRPr lang="zh-CN" altLang="en-US" b="1" dirty="0">
              <a:solidFill>
                <a:srgbClr val="F8D786"/>
              </a:solidFill>
            </a:endParaRPr>
          </a:p>
        </p:txBody>
      </p:sp>
      <p:sp>
        <p:nvSpPr>
          <p:cNvPr id="58" name="圆角矩形 57"/>
          <p:cNvSpPr/>
          <p:nvPr/>
        </p:nvSpPr>
        <p:spPr>
          <a:xfrm flipV="1">
            <a:off x="1375561" y="858374"/>
            <a:ext cx="4139942"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0000" y="6016"/>
            <a:ext cx="10515600" cy="1325563"/>
          </a:xfrm>
        </p:spPr>
        <p:txBody>
          <a:bodyPr/>
          <a:lstStyle/>
          <a:p>
            <a:r>
              <a:rPr lang="en-US" altLang="zh-CN" b="1" dirty="0">
                <a:solidFill>
                  <a:srgbClr val="F8D786"/>
                </a:solidFill>
              </a:rPr>
              <a:t>QR Code</a:t>
            </a:r>
          </a:p>
        </p:txBody>
      </p:sp>
      <p:pic>
        <p:nvPicPr>
          <p:cNvPr id="4" name="内容占位符 3" descr="dDTkdpNaupNXiur"/>
          <p:cNvPicPr>
            <a:picLocks noGrp="1" noChangeAspect="1"/>
          </p:cNvPicPr>
          <p:nvPr>
            <p:ph idx="1"/>
          </p:nvPr>
        </p:nvPicPr>
        <p:blipFill>
          <a:blip r:embed="rId2"/>
          <a:stretch>
            <a:fillRect/>
          </a:stretch>
        </p:blipFill>
        <p:spPr>
          <a:xfrm>
            <a:off x="8982710" y="4637405"/>
            <a:ext cx="2042160" cy="1996440"/>
          </a:xfrm>
          <a:prstGeom prst="rect">
            <a:avLst/>
          </a:prstGeom>
        </p:spPr>
      </p:pic>
      <p:pic>
        <p:nvPicPr>
          <p:cNvPr id="5" name="图片 4" descr="500x500-CustomerScanningStaticAlipayQR"/>
          <p:cNvPicPr>
            <a:picLocks noChangeAspect="1"/>
          </p:cNvPicPr>
          <p:nvPr/>
        </p:nvPicPr>
        <p:blipFill>
          <a:blip r:embed="rId3"/>
          <a:stretch>
            <a:fillRect/>
          </a:stretch>
        </p:blipFill>
        <p:spPr>
          <a:xfrm>
            <a:off x="7965440" y="551815"/>
            <a:ext cx="3860165" cy="3860165"/>
          </a:xfrm>
          <a:prstGeom prst="rect">
            <a:avLst/>
          </a:prstGeom>
        </p:spPr>
      </p:pic>
      <p:sp>
        <p:nvSpPr>
          <p:cNvPr id="183" name=" 183"/>
          <p:cNvSpPr/>
          <p:nvPr/>
        </p:nvSpPr>
        <p:spPr>
          <a:xfrm>
            <a:off x="2043430" y="4637405"/>
            <a:ext cx="5758180" cy="2003425"/>
          </a:xfrm>
          <a:prstGeom prst="roundRect">
            <a:avLst>
              <a:gd name="adj" fmla="val 34303"/>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en-US" altLang="zh-CN" sz="2000" b="1" dirty="0">
                <a:solidFill>
                  <a:srgbClr val="C00000"/>
                </a:solidFill>
              </a:rPr>
              <a:t>TRIZ Trends:</a:t>
            </a:r>
          </a:p>
          <a:p>
            <a:pPr algn="l" eaLnBrk="1" fontAlgn="auto" hangingPunct="1">
              <a:spcBef>
                <a:spcPts val="0"/>
              </a:spcBef>
              <a:spcAft>
                <a:spcPts val="0"/>
              </a:spcAft>
              <a:defRPr/>
            </a:pPr>
            <a:r>
              <a:rPr lang="en-US" altLang="zh-CN" sz="2000" dirty="0">
                <a:solidFill>
                  <a:srgbClr val="FFFFFF"/>
                </a:solidFill>
              </a:rPr>
              <a:t>· Increasing dimensions</a:t>
            </a:r>
          </a:p>
          <a:p>
            <a:pPr algn="l" eaLnBrk="1" fontAlgn="auto" hangingPunct="1">
              <a:spcBef>
                <a:spcPts val="0"/>
              </a:spcBef>
              <a:spcAft>
                <a:spcPts val="0"/>
              </a:spcAft>
              <a:defRPr/>
            </a:pPr>
            <a:r>
              <a:rPr lang="en-US" altLang="zh-CN" sz="2000" dirty="0">
                <a:solidFill>
                  <a:srgbClr val="FFFFFF"/>
                </a:solidFill>
              </a:rPr>
              <a:t>· Reducing Complexity</a:t>
            </a:r>
          </a:p>
          <a:p>
            <a:pPr algn="l" eaLnBrk="1" fontAlgn="auto" hangingPunct="1">
              <a:spcBef>
                <a:spcPts val="0"/>
              </a:spcBef>
              <a:spcAft>
                <a:spcPts val="0"/>
              </a:spcAft>
              <a:defRPr/>
            </a:pPr>
            <a:r>
              <a:rPr lang="en-US" altLang="zh-CN" sz="2000" dirty="0">
                <a:solidFill>
                  <a:srgbClr val="FFFFFF"/>
                </a:solidFill>
              </a:rPr>
              <a:t>· Decreasing Human Involvement</a:t>
            </a:r>
          </a:p>
          <a:p>
            <a:pPr algn="l" eaLnBrk="1" fontAlgn="auto" hangingPunct="1">
              <a:spcBef>
                <a:spcPts val="0"/>
              </a:spcBef>
              <a:spcAft>
                <a:spcPts val="0"/>
              </a:spcAft>
              <a:defRPr/>
            </a:pPr>
            <a:r>
              <a:rPr lang="en-US" altLang="zh-CN" sz="2000" dirty="0">
                <a:solidFill>
                  <a:srgbClr val="FFFFFF"/>
                </a:solidFill>
              </a:rPr>
              <a:t>· Increasing use of senses</a:t>
            </a:r>
          </a:p>
          <a:p>
            <a:pPr algn="l" eaLnBrk="1" fontAlgn="auto" hangingPunct="1">
              <a:spcBef>
                <a:spcPts val="0"/>
              </a:spcBef>
              <a:spcAft>
                <a:spcPts val="0"/>
              </a:spcAft>
              <a:defRPr/>
            </a:pPr>
            <a:endParaRPr lang="en-US" altLang="zh-CN" sz="2000" dirty="0">
              <a:solidFill>
                <a:srgbClr val="FFFFFF"/>
              </a:solidFill>
            </a:endParaRPr>
          </a:p>
        </p:txBody>
      </p:sp>
      <p:sp>
        <p:nvSpPr>
          <p:cNvPr id="228" name=" 228"/>
          <p:cNvSpPr/>
          <p:nvPr/>
        </p:nvSpPr>
        <p:spPr>
          <a:xfrm>
            <a:off x="430530" y="1378585"/>
            <a:ext cx="7235825" cy="2689225"/>
          </a:xfrm>
          <a:prstGeom prst="wedgeRectCallout">
            <a:avLst>
              <a:gd name="adj1" fmla="val -33182"/>
              <a:gd name="adj2" fmla="val 86460"/>
            </a:avLst>
          </a:prstGeom>
          <a:solidFill>
            <a:srgbClr val="0096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en-US" altLang="zh-CN" dirty="0">
                <a:solidFill>
                  <a:srgbClr val="FFFFFF"/>
                </a:solidFill>
              </a:rPr>
              <a:t>·   </a:t>
            </a:r>
            <a:r>
              <a:rPr lang="zh-CN" altLang="en-US" dirty="0">
                <a:solidFill>
                  <a:srgbClr val="FFFFFF"/>
                </a:solidFill>
              </a:rPr>
              <a:t>Quick Response Code can be read by an imaging device and processed. The required data are then extracted from patterns that are present in both horizontal and vertical components of the image, as depicted below.</a:t>
            </a:r>
          </a:p>
          <a:p>
            <a:pPr algn="l" eaLnBrk="1" fontAlgn="auto" hangingPunct="1">
              <a:spcBef>
                <a:spcPts val="0"/>
              </a:spcBef>
              <a:spcAft>
                <a:spcPts val="0"/>
              </a:spcAft>
              <a:defRPr/>
            </a:pPr>
            <a:r>
              <a:rPr lang="en-US" altLang="zh-CN" dirty="0">
                <a:solidFill>
                  <a:srgbClr val="FFFFFF"/>
                </a:solidFill>
              </a:rPr>
              <a:t>·   All users of Alipay, including huge chain supermarkets, small shops&amp;vendors, and individuals can get access to it.</a:t>
            </a:r>
          </a:p>
          <a:p>
            <a:pPr algn="l" eaLnBrk="1" fontAlgn="auto" hangingPunct="1">
              <a:spcBef>
                <a:spcPts val="0"/>
              </a:spcBef>
              <a:spcAft>
                <a:spcPts val="0"/>
              </a:spcAft>
              <a:defRPr/>
            </a:pPr>
            <a:r>
              <a:rPr lang="en-US" altLang="zh-CN" dirty="0">
                <a:solidFill>
                  <a:srgbClr val="FFFFFF"/>
                </a:solidFill>
              </a:rPr>
              <a:t>·   Customers can validate their payment through passwords, fingerprints, voice recognition, and face recognition.</a:t>
            </a:r>
          </a:p>
          <a:p>
            <a:pPr algn="l" eaLnBrk="1" fontAlgn="auto" hangingPunct="1">
              <a:spcBef>
                <a:spcPts val="0"/>
              </a:spcBef>
              <a:spcAft>
                <a:spcPts val="0"/>
              </a:spcAft>
              <a:defRPr/>
            </a:pPr>
            <a:r>
              <a:rPr lang="en-US" altLang="zh-CN" dirty="0">
                <a:solidFill>
                  <a:srgbClr val="FFFFFF"/>
                </a:solidFill>
              </a:rPr>
              <a:t>·   A new type of QR code was introduced to serve multiple third-party payment platforms.</a:t>
            </a:r>
          </a:p>
        </p:txBody>
      </p:sp>
      <p:sp>
        <p:nvSpPr>
          <p:cNvPr id="7" name="圆角矩形 6"/>
          <p:cNvSpPr/>
          <p:nvPr/>
        </p:nvSpPr>
        <p:spPr>
          <a:xfrm>
            <a:off x="900000" y="1260000"/>
            <a:ext cx="1876722" cy="62697"/>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86636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0000" y="0"/>
            <a:ext cx="10515600" cy="1325563"/>
          </a:xfrm>
        </p:spPr>
        <p:txBody>
          <a:bodyPr/>
          <a:lstStyle/>
          <a:p>
            <a:r>
              <a:rPr lang="en-US" altLang="zh-CN" b="1" dirty="0">
                <a:solidFill>
                  <a:srgbClr val="F8D786"/>
                </a:solidFill>
              </a:rPr>
              <a:t>Integration</a:t>
            </a:r>
          </a:p>
        </p:txBody>
      </p:sp>
      <p:pic>
        <p:nvPicPr>
          <p:cNvPr id="4" name="图片 3" descr="Screenshot_20171103-172953_副本"/>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9751" y="3562950"/>
            <a:ext cx="7586980" cy="3206750"/>
          </a:xfrm>
          <a:prstGeom prst="rect">
            <a:avLst/>
          </a:prstGeom>
        </p:spPr>
      </p:pic>
      <p:sp>
        <p:nvSpPr>
          <p:cNvPr id="228" name=" 228"/>
          <p:cNvSpPr/>
          <p:nvPr/>
        </p:nvSpPr>
        <p:spPr>
          <a:xfrm>
            <a:off x="485775" y="1415998"/>
            <a:ext cx="9861550" cy="2020570"/>
          </a:xfrm>
          <a:prstGeom prst="wedgeRectCallout">
            <a:avLst>
              <a:gd name="adj1" fmla="val -33182"/>
              <a:gd name="adj2" fmla="val 8646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en-US" altLang="zh-CN">
                <a:solidFill>
                  <a:srgbClr val="FFFFFF"/>
                </a:solidFill>
              </a:rPr>
              <a:t>·   Close cooperation with Alibaba Group's subsidiary companies like TaoBao, Tmall, and all the financial products of Ant Financial Services Group.</a:t>
            </a:r>
          </a:p>
          <a:p>
            <a:pPr algn="l" eaLnBrk="1" fontAlgn="auto" hangingPunct="1">
              <a:spcBef>
                <a:spcPts val="0"/>
              </a:spcBef>
              <a:spcAft>
                <a:spcPts val="0"/>
              </a:spcAft>
              <a:defRPr/>
            </a:pPr>
            <a:r>
              <a:rPr lang="en-US" altLang="zh-CN">
                <a:solidFill>
                  <a:srgbClr val="FFFFFF"/>
                </a:solidFill>
              </a:rPr>
              <a:t>·   Integration with other companies like Uber, Didi Taxi(taxi booking apps), Elema(takeout app), Youku(Internet video portal), Fliggy(airline and train ticket booking app) and so on.</a:t>
            </a:r>
          </a:p>
          <a:p>
            <a:pPr algn="l" eaLnBrk="1" fontAlgn="auto" hangingPunct="1">
              <a:spcBef>
                <a:spcPts val="0"/>
              </a:spcBef>
              <a:spcAft>
                <a:spcPts val="0"/>
              </a:spcAft>
              <a:defRPr/>
            </a:pPr>
            <a:r>
              <a:rPr lang="en-US" altLang="zh-CN">
                <a:solidFill>
                  <a:srgbClr val="FFFFFF"/>
                </a:solidFill>
              </a:rPr>
              <a:t>·   More and more functions of living payment are developed and Chinese people can basically pay for everything through Alipay and do not have to carry cash or even credit card to everywhere. </a:t>
            </a:r>
          </a:p>
        </p:txBody>
      </p:sp>
      <p:sp>
        <p:nvSpPr>
          <p:cNvPr id="168" name=" 168"/>
          <p:cNvSpPr/>
          <p:nvPr/>
        </p:nvSpPr>
        <p:spPr>
          <a:xfrm>
            <a:off x="485775" y="4398602"/>
            <a:ext cx="3808095" cy="203073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en-US" altLang="zh-CN" b="1" dirty="0">
                <a:solidFill>
                  <a:srgbClr val="C00000"/>
                </a:solidFill>
              </a:rPr>
              <a:t>TRIZ Trends:</a:t>
            </a:r>
          </a:p>
          <a:p>
            <a:pPr algn="l" eaLnBrk="1" fontAlgn="auto" hangingPunct="1">
              <a:spcBef>
                <a:spcPts val="0"/>
              </a:spcBef>
              <a:spcAft>
                <a:spcPts val="0"/>
              </a:spcAft>
              <a:defRPr/>
            </a:pPr>
            <a:r>
              <a:rPr lang="en-US" altLang="zh-CN" dirty="0">
                <a:solidFill>
                  <a:srgbClr val="FFFFFF"/>
                </a:solidFill>
              </a:rPr>
              <a:t>· Nesting up</a:t>
            </a:r>
          </a:p>
          <a:p>
            <a:pPr algn="l" eaLnBrk="1" fontAlgn="auto" hangingPunct="1">
              <a:spcBef>
                <a:spcPts val="0"/>
              </a:spcBef>
              <a:spcAft>
                <a:spcPts val="0"/>
              </a:spcAft>
              <a:defRPr/>
            </a:pPr>
            <a:r>
              <a:rPr lang="en-US" altLang="zh-CN" dirty="0">
                <a:solidFill>
                  <a:srgbClr val="FFFFFF"/>
                </a:solidFill>
              </a:rPr>
              <a:t>· Customer expectation evolve</a:t>
            </a:r>
          </a:p>
          <a:p>
            <a:pPr algn="l" eaLnBrk="1" fontAlgn="auto" hangingPunct="1">
              <a:spcBef>
                <a:spcPts val="0"/>
              </a:spcBef>
              <a:spcAft>
                <a:spcPts val="0"/>
              </a:spcAft>
              <a:defRPr/>
            </a:pPr>
            <a:r>
              <a:rPr lang="en-US" altLang="zh-CN" dirty="0">
                <a:solidFill>
                  <a:srgbClr val="FFFFFF"/>
                </a:solidFill>
              </a:rPr>
              <a:t>· Mono-Bi-Poly(various)</a:t>
            </a:r>
          </a:p>
        </p:txBody>
      </p:sp>
      <p:sp>
        <p:nvSpPr>
          <p:cNvPr id="10" name="圆角矩形 9"/>
          <p:cNvSpPr/>
          <p:nvPr/>
        </p:nvSpPr>
        <p:spPr>
          <a:xfrm>
            <a:off x="900000" y="1260000"/>
            <a:ext cx="2408311"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3117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0000" y="0"/>
            <a:ext cx="10515600" cy="1325563"/>
          </a:xfrm>
        </p:spPr>
        <p:txBody>
          <a:bodyPr/>
          <a:lstStyle/>
          <a:p>
            <a:r>
              <a:rPr lang="en-US" altLang="zh-CN" b="1" dirty="0">
                <a:solidFill>
                  <a:srgbClr val="F8D786"/>
                </a:solidFill>
              </a:rPr>
              <a:t>Sesame Credit&amp; Ant Credit Pay</a:t>
            </a:r>
          </a:p>
        </p:txBody>
      </p:sp>
      <p:pic>
        <p:nvPicPr>
          <p:cNvPr id="4" name="图片 3" descr="DRUbFZCU8AETeI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2660" y="1758315"/>
            <a:ext cx="4733290" cy="3786505"/>
          </a:xfrm>
          <a:prstGeom prst="rect">
            <a:avLst/>
          </a:prstGeom>
        </p:spPr>
      </p:pic>
      <p:sp>
        <p:nvSpPr>
          <p:cNvPr id="228" name=" 228"/>
          <p:cNvSpPr/>
          <p:nvPr/>
        </p:nvSpPr>
        <p:spPr>
          <a:xfrm>
            <a:off x="782320" y="1607185"/>
            <a:ext cx="6157595" cy="2319020"/>
          </a:xfrm>
          <a:prstGeom prst="wedgeRectCallout">
            <a:avLst>
              <a:gd name="adj1" fmla="val -33182"/>
              <a:gd name="adj2" fmla="val 8646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en-US" altLang="zh-CN">
                <a:solidFill>
                  <a:srgbClr val="FFFFFF"/>
                </a:solidFill>
              </a:rPr>
              <a:t>·   Alipay initially combined third-party payment platform with approaches on credit paying.</a:t>
            </a:r>
          </a:p>
          <a:p>
            <a:pPr algn="l" eaLnBrk="1" fontAlgn="auto" hangingPunct="1">
              <a:spcBef>
                <a:spcPts val="0"/>
              </a:spcBef>
              <a:spcAft>
                <a:spcPts val="0"/>
              </a:spcAft>
              <a:defRPr/>
            </a:pPr>
            <a:r>
              <a:rPr lang="en-US" altLang="zh-CN">
                <a:solidFill>
                  <a:srgbClr val="FFFFFF"/>
                </a:solidFill>
              </a:rPr>
              <a:t>·   Sesame credit will evaluate users' financial and consuming performance to give them a score which indicates different credit lines.</a:t>
            </a:r>
          </a:p>
          <a:p>
            <a:pPr algn="l" eaLnBrk="1" fontAlgn="auto" hangingPunct="1">
              <a:spcBef>
                <a:spcPts val="0"/>
              </a:spcBef>
              <a:spcAft>
                <a:spcPts val="0"/>
              </a:spcAft>
              <a:defRPr/>
            </a:pPr>
            <a:r>
              <a:rPr lang="en-US" altLang="zh-CN">
                <a:solidFill>
                  <a:srgbClr val="FFFFFF"/>
                </a:solidFill>
              </a:rPr>
              <a:t>·   Users can apply for rises with their credit lines.</a:t>
            </a:r>
          </a:p>
        </p:txBody>
      </p:sp>
      <p:sp>
        <p:nvSpPr>
          <p:cNvPr id="168" name=" 168"/>
          <p:cNvSpPr/>
          <p:nvPr/>
        </p:nvSpPr>
        <p:spPr>
          <a:xfrm>
            <a:off x="897890" y="4850765"/>
            <a:ext cx="5239385" cy="130683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en-US" altLang="zh-CN" dirty="0">
                <a:solidFill>
                  <a:srgbClr val="FFFFFF"/>
                </a:solidFill>
              </a:rPr>
              <a:t>· </a:t>
            </a:r>
            <a:r>
              <a:rPr lang="en-US" altLang="zh-CN" b="1" dirty="0">
                <a:solidFill>
                  <a:srgbClr val="C00000"/>
                </a:solidFill>
              </a:rPr>
              <a:t>TRIZ Trends</a:t>
            </a:r>
          </a:p>
          <a:p>
            <a:pPr marL="285750" indent="-285750" algn="l" eaLnBrk="1" fontAlgn="auto" hangingPunct="1">
              <a:spcBef>
                <a:spcPts val="0"/>
              </a:spcBef>
              <a:spcAft>
                <a:spcPts val="0"/>
              </a:spcAft>
              <a:buFont typeface="Arial" panose="020B0604020202020204" pitchFamily="34" charset="0"/>
              <a:buChar char="•"/>
              <a:defRPr/>
            </a:pPr>
            <a:r>
              <a:rPr lang="en-US" altLang="zh-CN" dirty="0">
                <a:solidFill>
                  <a:srgbClr val="FFFFFF"/>
                </a:solidFill>
              </a:rPr>
              <a:t>Design point</a:t>
            </a:r>
          </a:p>
          <a:p>
            <a:pPr marL="285750" indent="-285750" algn="l" eaLnBrk="1" fontAlgn="auto" hangingPunct="1">
              <a:spcBef>
                <a:spcPts val="0"/>
              </a:spcBef>
              <a:spcAft>
                <a:spcPts val="0"/>
              </a:spcAft>
              <a:buFont typeface="Arial" panose="020B0604020202020204" pitchFamily="34" charset="0"/>
              <a:buChar char="•"/>
              <a:defRPr/>
            </a:pPr>
            <a:r>
              <a:rPr lang="en-US" altLang="zh-CN" dirty="0">
                <a:solidFill>
                  <a:srgbClr val="FFFFFF"/>
                </a:solidFill>
              </a:rPr>
              <a:t>Decreasing human involvement</a:t>
            </a:r>
          </a:p>
        </p:txBody>
      </p:sp>
      <p:sp>
        <p:nvSpPr>
          <p:cNvPr id="6" name="圆角矩形 5"/>
          <p:cNvSpPr/>
          <p:nvPr/>
        </p:nvSpPr>
        <p:spPr>
          <a:xfrm>
            <a:off x="900000" y="1260000"/>
            <a:ext cx="6669534"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8757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0000" y="0"/>
            <a:ext cx="10515600" cy="1325563"/>
          </a:xfrm>
        </p:spPr>
        <p:txBody>
          <a:bodyPr/>
          <a:lstStyle/>
          <a:p>
            <a:r>
              <a:rPr lang="en-US" altLang="zh-CN" b="1" dirty="0">
                <a:solidFill>
                  <a:srgbClr val="F8D786"/>
                </a:solidFill>
              </a:rPr>
              <a:t>Yu'E Bao</a:t>
            </a:r>
          </a:p>
        </p:txBody>
      </p:sp>
      <p:pic>
        <p:nvPicPr>
          <p:cNvPr id="4" name="图片 3" descr="fig2-yuebao-interest-screenshot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86140" y="144780"/>
            <a:ext cx="3470275" cy="3279775"/>
          </a:xfrm>
          <a:prstGeom prst="rect">
            <a:avLst/>
          </a:prstGeom>
        </p:spPr>
      </p:pic>
      <p:pic>
        <p:nvPicPr>
          <p:cNvPr id="5" name="图片 4" descr="下载"/>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4730" y="3706495"/>
            <a:ext cx="5861685" cy="2878455"/>
          </a:xfrm>
          <a:prstGeom prst="rect">
            <a:avLst/>
          </a:prstGeom>
        </p:spPr>
      </p:pic>
      <p:sp>
        <p:nvSpPr>
          <p:cNvPr id="228" name=" 228"/>
          <p:cNvSpPr/>
          <p:nvPr/>
        </p:nvSpPr>
        <p:spPr>
          <a:xfrm>
            <a:off x="838200" y="1390650"/>
            <a:ext cx="6575425" cy="2143760"/>
          </a:xfrm>
          <a:prstGeom prst="wedgeRectCallout">
            <a:avLst>
              <a:gd name="adj1" fmla="val -33182"/>
              <a:gd name="adj2" fmla="val 8646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en-US" altLang="zh-CN" dirty="0">
                <a:solidFill>
                  <a:srgbClr val="FFFFFF"/>
                </a:solidFill>
              </a:rPr>
              <a:t>·   </a:t>
            </a:r>
            <a:r>
              <a:rPr lang="en-US" altLang="zh-CN" dirty="0" err="1">
                <a:solidFill>
                  <a:srgbClr val="FFFFFF"/>
                </a:solidFill>
              </a:rPr>
              <a:t>Yu'E</a:t>
            </a:r>
            <a:r>
              <a:rPr lang="en-US" altLang="zh-CN" dirty="0">
                <a:solidFill>
                  <a:srgbClr val="FFFFFF"/>
                </a:solidFill>
              </a:rPr>
              <a:t> </a:t>
            </a:r>
            <a:r>
              <a:rPr lang="en-US" altLang="zh-CN" dirty="0" err="1">
                <a:solidFill>
                  <a:srgbClr val="FFFFFF"/>
                </a:solidFill>
              </a:rPr>
              <a:t>Bao</a:t>
            </a:r>
            <a:r>
              <a:rPr lang="en-US" altLang="zh-CN" dirty="0">
                <a:solidFill>
                  <a:srgbClr val="FFFFFF"/>
                </a:solidFill>
              </a:rPr>
              <a:t> provides value-added services and currency-management services.</a:t>
            </a:r>
          </a:p>
          <a:p>
            <a:pPr algn="l" eaLnBrk="1" fontAlgn="auto" hangingPunct="1">
              <a:spcBef>
                <a:spcPts val="0"/>
              </a:spcBef>
              <a:spcAft>
                <a:spcPts val="0"/>
              </a:spcAft>
              <a:defRPr/>
            </a:pPr>
            <a:r>
              <a:rPr lang="en-US" altLang="zh-CN" dirty="0">
                <a:solidFill>
                  <a:srgbClr val="FFFFFF"/>
                </a:solidFill>
              </a:rPr>
              <a:t>·   Main features: no service charge, easy operation, no entry barriers</a:t>
            </a:r>
          </a:p>
          <a:p>
            <a:pPr algn="l" eaLnBrk="1" fontAlgn="auto" hangingPunct="1">
              <a:spcBef>
                <a:spcPts val="0"/>
              </a:spcBef>
              <a:spcAft>
                <a:spcPts val="0"/>
              </a:spcAft>
              <a:defRPr/>
            </a:pPr>
            <a:r>
              <a:rPr lang="en-US" altLang="zh-CN" dirty="0">
                <a:solidFill>
                  <a:srgbClr val="FFFFFF"/>
                </a:solidFill>
              </a:rPr>
              <a:t>  </a:t>
            </a:r>
          </a:p>
        </p:txBody>
      </p:sp>
      <p:sp>
        <p:nvSpPr>
          <p:cNvPr id="168" name=" 168"/>
          <p:cNvSpPr/>
          <p:nvPr/>
        </p:nvSpPr>
        <p:spPr>
          <a:xfrm>
            <a:off x="897890" y="4373245"/>
            <a:ext cx="4962525" cy="19704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en-US" altLang="zh-CN" b="1" dirty="0">
                <a:solidFill>
                  <a:srgbClr val="C00000"/>
                </a:solidFill>
              </a:rPr>
              <a:t>TRIZ Trends:</a:t>
            </a:r>
          </a:p>
          <a:p>
            <a:pPr marL="285750" indent="-285750" algn="l" eaLnBrk="1" fontAlgn="auto" hangingPunct="1">
              <a:spcBef>
                <a:spcPts val="0"/>
              </a:spcBef>
              <a:spcAft>
                <a:spcPts val="0"/>
              </a:spcAft>
              <a:buFont typeface="Arial" panose="020B0604020202020204" pitchFamily="34" charset="0"/>
              <a:buChar char="•"/>
              <a:defRPr/>
            </a:pPr>
            <a:r>
              <a:rPr lang="en-US" altLang="zh-CN" dirty="0">
                <a:solidFill>
                  <a:srgbClr val="FFFFFF"/>
                </a:solidFill>
              </a:rPr>
              <a:t>Customer buying hierarchy</a:t>
            </a:r>
          </a:p>
          <a:p>
            <a:pPr marL="285750" indent="-285750" algn="l" eaLnBrk="1" fontAlgn="auto" hangingPunct="1">
              <a:spcBef>
                <a:spcPts val="0"/>
              </a:spcBef>
              <a:spcAft>
                <a:spcPts val="0"/>
              </a:spcAft>
              <a:buFont typeface="Arial" panose="020B0604020202020204" pitchFamily="34" charset="0"/>
              <a:buChar char="•"/>
              <a:defRPr/>
            </a:pPr>
            <a:r>
              <a:rPr lang="en-US" altLang="zh-CN" dirty="0">
                <a:solidFill>
                  <a:srgbClr val="FFFFFF"/>
                </a:solidFill>
              </a:rPr>
              <a:t>Customer expectation evolve</a:t>
            </a:r>
          </a:p>
        </p:txBody>
      </p:sp>
      <p:sp>
        <p:nvSpPr>
          <p:cNvPr id="7" name="圆角矩形 6"/>
          <p:cNvSpPr/>
          <p:nvPr/>
        </p:nvSpPr>
        <p:spPr>
          <a:xfrm>
            <a:off x="900000" y="1260000"/>
            <a:ext cx="1732576" cy="45719"/>
          </a:xfrm>
          <a:prstGeom prst="roundRect">
            <a:avLst>
              <a:gd name="adj" fmla="val 50000"/>
            </a:avLst>
          </a:prstGeom>
          <a:solidFill>
            <a:srgbClr val="F8D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2807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0160919"/>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3"/>
  <p:tag name="KSO_WM_UNIT_ID" val="diagram160808_4*r_v*1_3"/>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08_2*i*2"/>
  <p:tag name="KSO_WM_TEMPLATE_CATEGORY" val="diagram"/>
  <p:tag name="KSO_WM_TEMPLATE_INDEX" val="160808"/>
  <p:tag name="KSO_WM_UNIT_INDEX" val="2"/>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1"/>
  <p:tag name="KSO_WM_UNIT_ID" val="diagram160808_2*r_v*1_1"/>
  <p:tag name="KSO_WM_UNIT_CLEAR" val="1"/>
  <p:tag name="KSO_WM_UNIT_LAYERLEVEL" val="1_1"/>
  <p:tag name="KSO_WM_UNIT_DIAGRAM_CONTRAST_TITLE_CNT" val="2"/>
  <p:tag name="KSO_WM_UNIT_DIAGRAM_DIMENSION_TITLE_CNT" val="2"/>
  <p:tag name="KSO_WM_UNIT_VALUE" val="36"/>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3"/>
  <p:tag name="KSO_WM_UNIT_ID" val="diagram160808_2*r_v*1_3"/>
  <p:tag name="KSO_WM_UNIT_CLEAR" val="1"/>
  <p:tag name="KSO_WM_UNIT_LAYERLEVEL" val="1_1"/>
  <p:tag name="KSO_WM_UNIT_DIAGRAM_CONTRAST_TITLE_CNT" val="2"/>
  <p:tag name="KSO_WM_UNIT_DIAGRAM_DIMENSION_TITLE_CNT" val="2"/>
  <p:tag name="KSO_WM_UNIT_VALUE" val="36"/>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2"/>
  <p:tag name="KSO_WM_UNIT_ID" val="diagram160808_2*r_v*1_2"/>
  <p:tag name="KSO_WM_UNIT_CLEAR" val="1"/>
  <p:tag name="KSO_WM_UNIT_LAYERLEVEL" val="1_1"/>
  <p:tag name="KSO_WM_UNIT_DIAGRAM_CONTRAST_TITLE_CNT" val="2"/>
  <p:tag name="KSO_WM_UNIT_DIAGRAM_DIMENSION_TITLE_CNT" val="2"/>
  <p:tag name="KSO_WM_UNIT_VALUE" val="36"/>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4"/>
  <p:tag name="KSO_WM_UNIT_ID" val="diagram160808_2*r_v*1_4"/>
  <p:tag name="KSO_WM_UNIT_CLEAR" val="1"/>
  <p:tag name="KSO_WM_UNIT_LAYERLEVEL" val="1_1"/>
  <p:tag name="KSO_WM_UNIT_DIAGRAM_CONTRAST_TITLE_CNT" val="2"/>
  <p:tag name="KSO_WM_UNIT_DIAGRAM_DIMENSION_TITLE_CNT" val="2"/>
  <p:tag name="KSO_WM_UNIT_VALUE" val="36"/>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08_4*i*2"/>
  <p:tag name="KSO_WM_TEMPLATE_CATEGORY" val="diagram"/>
  <p:tag name="KSO_WM_TEMPLATE_INDEX" val="160808"/>
  <p:tag name="KSO_WM_UNIT_INDEX" val="2"/>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2"/>
  <p:tag name="KSO_WM_UNIT_ID" val="diagram160808_4*r_v*1_2"/>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6"/>
  <p:tag name="KSO_WM_UNIT_ID" val="diagram160808_4*r_v*1_6"/>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5"/>
  <p:tag name="KSO_WM_UNIT_ID" val="diagram160808_4*r_v*1_5"/>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08_4*i*2"/>
  <p:tag name="KSO_WM_TEMPLATE_CATEGORY" val="diagram"/>
  <p:tag name="KSO_WM_TEMPLATE_INDEX" val="160808"/>
  <p:tag name="KSO_WM_UNIT_INDEX" val="2"/>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8"/>
  <p:tag name="KSO_WM_UNIT_ID" val="diagram160808_4*r_v*1_8"/>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7"/>
  <p:tag name="KSO_WM_UNIT_ID" val="diagram160808_4*r_v*1_7"/>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2"/>
  <p:tag name="KSO_WM_UNIT_ID" val="diagram160808_4*r_v*1_2"/>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1"/>
  <p:tag name="KSO_WM_UNIT_ID" val="diagram160808_4*r_v*1_1"/>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4"/>
  <p:tag name="KSO_WM_UNIT_ID" val="diagram160808_4*r_v*1_4"/>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3"/>
  <p:tag name="KSO_WM_UNIT_ID" val="diagram160808_4*r_v*1_3"/>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08_4*i*2"/>
  <p:tag name="KSO_WM_TEMPLATE_CATEGORY" val="diagram"/>
  <p:tag name="KSO_WM_TEMPLATE_INDEX" val="160808"/>
  <p:tag name="KSO_WM_UNIT_INDEX" val="2"/>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2"/>
  <p:tag name="KSO_WM_UNIT_ID" val="diagram160808_4*r_v*1_2"/>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6"/>
  <p:tag name="KSO_WM_UNIT_ID" val="diagram160808_4*r_v*1_6"/>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5"/>
  <p:tag name="KSO_WM_UNIT_ID" val="diagram160808_4*r_v*1_5"/>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6"/>
  <p:tag name="KSO_WM_UNIT_ID" val="diagram160808_4*r_v*1_6"/>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8"/>
  <p:tag name="KSO_WM_UNIT_ID" val="diagram160808_4*r_v*1_8"/>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7"/>
  <p:tag name="KSO_WM_UNIT_ID" val="diagram160808_4*r_v*1_7"/>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2"/>
  <p:tag name="KSO_WM_UNIT_ID" val="diagram160808_4*r_v*1_2"/>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1"/>
  <p:tag name="KSO_WM_UNIT_ID" val="diagram160808_4*r_v*1_1"/>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4"/>
  <p:tag name="KSO_WM_UNIT_ID" val="diagram160808_4*r_v*1_4"/>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3"/>
  <p:tag name="KSO_WM_UNIT_ID" val="diagram160808_4*r_v*1_3"/>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08_4*i*2"/>
  <p:tag name="KSO_WM_TEMPLATE_CATEGORY" val="diagram"/>
  <p:tag name="KSO_WM_TEMPLATE_INDEX" val="160808"/>
  <p:tag name="KSO_WM_UNIT_INDEX" val="2"/>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2"/>
  <p:tag name="KSO_WM_UNIT_ID" val="diagram160808_4*r_v*1_2"/>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6"/>
  <p:tag name="KSO_WM_UNIT_ID" val="diagram160808_4*r_v*1_6"/>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5"/>
  <p:tag name="KSO_WM_UNIT_ID" val="diagram160808_4*r_v*1_5"/>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5"/>
  <p:tag name="KSO_WM_UNIT_ID" val="diagram160808_4*r_v*1_5"/>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8"/>
  <p:tag name="KSO_WM_UNIT_ID" val="diagram160808_4*r_v*1_8"/>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7"/>
  <p:tag name="KSO_WM_UNIT_ID" val="diagram160808_4*r_v*1_7"/>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2"/>
  <p:tag name="KSO_WM_UNIT_ID" val="diagram160808_4*r_v*1_2"/>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1"/>
  <p:tag name="KSO_WM_UNIT_ID" val="diagram160808_4*r_v*1_1"/>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4"/>
  <p:tag name="KSO_WM_UNIT_ID" val="diagram160808_4*r_v*1_4"/>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3"/>
  <p:tag name="KSO_WM_UNIT_ID" val="diagram160808_4*r_v*1_3"/>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8"/>
  <p:tag name="KSO_WM_UNIT_ID" val="diagram160808_4*r_v*1_8"/>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7"/>
  <p:tag name="KSO_WM_UNIT_ID" val="diagram160808_4*r_v*1_7"/>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2"/>
  <p:tag name="KSO_WM_UNIT_ID" val="diagram160808_4*r_v*1_2"/>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1"/>
  <p:tag name="KSO_WM_UNIT_ID" val="diagram160808_4*r_v*1_1"/>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08"/>
  <p:tag name="KSO_WM_TAG_VERSION" val="1.0"/>
  <p:tag name="KSO_WM_BEAUTIFY_FLAG" val="#wm#"/>
  <p:tag name="KSO_WM_UNIT_TYPE" val="r_v"/>
  <p:tag name="KSO_WM_UNIT_INDEX" val="1_4"/>
  <p:tag name="KSO_WM_UNIT_ID" val="diagram160808_4*r_v*1_4"/>
  <p:tag name="KSO_WM_UNIT_CLEAR" val="1"/>
  <p:tag name="KSO_WM_UNIT_LAYERLEVEL" val="1_1"/>
  <p:tag name="KSO_WM_UNIT_DIAGRAM_CONTRAST_TITLE_CNT" val="2"/>
  <p:tag name="KSO_WM_UNIT_DIAGRAM_DIMENSION_TITLE_CNT" val="4"/>
  <p:tag name="KSO_WM_UNIT_VALUE" val="39"/>
  <p:tag name="KSO_WM_UNIT_HIGHLIGHT" val="0"/>
  <p:tag name="KSO_WM_UNIT_COMPATIBLE" val="0"/>
  <p:tag name="KSO_WM_DIAGRAM_GROUP_CODE" val="r1-1"/>
  <p:tag name="KSO_WM_UNIT_PRESET_TEXT" val="点击输入本栏的具体文字简明扼要地说明分项内容"/>
  <p:tag name="KSO_WM_UNIT_TEXT_FILL_FORE_SCHEMECOLOR_INDEX" val="13"/>
  <p:tag name="KSO_WM_UNIT_TEXT_FILL_TYPE" val="1"/>
</p:tagLst>
</file>

<file path=ppt/theme/theme1.xml><?xml version="1.0" encoding="utf-8"?>
<a:theme xmlns:a="http://schemas.openxmlformats.org/drawingml/2006/main" name="Office Theme">
  <a:themeElements>
    <a:clrScheme name="Ves #2">
      <a:dk1>
        <a:sysClr val="windowText" lastClr="000000"/>
      </a:dk1>
      <a:lt1>
        <a:srgbClr val="F9F9F9"/>
      </a:lt1>
      <a:dk2>
        <a:srgbClr val="44546A"/>
      </a:dk2>
      <a:lt2>
        <a:srgbClr val="E7E6E6"/>
      </a:lt2>
      <a:accent1>
        <a:srgbClr val="03A9F4"/>
      </a:accent1>
      <a:accent2>
        <a:srgbClr val="00BCD4"/>
      </a:accent2>
      <a:accent3>
        <a:srgbClr val="009688"/>
      </a:accent3>
      <a:accent4>
        <a:srgbClr val="03A9F4"/>
      </a:accent4>
      <a:accent5>
        <a:srgbClr val="00BCD4"/>
      </a:accent5>
      <a:accent6>
        <a:srgbClr val="009688"/>
      </a:accent6>
      <a:hlink>
        <a:srgbClr val="44546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4480</TotalTime>
  <Words>1899</Words>
  <Application>Microsoft Office PowerPoint</Application>
  <PresentationFormat>Widescreen</PresentationFormat>
  <Paragraphs>235</Paragraphs>
  <Slides>28</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微软雅黑</vt:lpstr>
      <vt:lpstr>Agency FB</vt: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QR Code</vt:lpstr>
      <vt:lpstr>Integration</vt:lpstr>
      <vt:lpstr>Sesame Credit&amp; Ant Credit Pay</vt:lpstr>
      <vt:lpstr>Yu'E Bao</vt:lpstr>
      <vt:lpstr>PowerPoint Presentation</vt:lpstr>
      <vt:lpstr>PowerPoint Presentation</vt:lpstr>
      <vt:lpstr>Bank: HSBC </vt:lpstr>
      <vt:lpstr>HSBC Nudge</vt:lpstr>
      <vt:lpstr> Blockchain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Peer to Peer: Zopa</vt:lpstr>
      <vt:lpstr>PowerPoint Presentation</vt:lpstr>
      <vt:lpstr>PowerPoint Presentation</vt:lpstr>
      <vt:lpstr>PowerPoint Presentation</vt:lpstr>
      <vt:lpstr>BRAC Bank : ERP, Oracle  technology   https://www.youtube.com/watch?v=_v3xK2WChIw  </vt:lpstr>
      <vt:lpstr>BRAC Bank: Queue Management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www.tukuppt.com</dc:creator>
  <cp:keywords>tukuppt</cp:keywords>
  <cp:lastModifiedBy>GOETHALS Frank</cp:lastModifiedBy>
  <cp:revision>37</cp:revision>
  <dcterms:created xsi:type="dcterms:W3CDTF">2015-05-04T05:12:34Z</dcterms:created>
  <dcterms:modified xsi:type="dcterms:W3CDTF">2019-04-25T11:06:07Z</dcterms:modified>
</cp:coreProperties>
</file>