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71" r:id="rId6"/>
    <p:sldId id="260" r:id="rId7"/>
    <p:sldId id="261" r:id="rId8"/>
    <p:sldId id="270"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2" d="100"/>
          <a:sy n="132" d="100"/>
        </p:scale>
        <p:origin x="126" y="1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CE4144-161A-4771-A1DD-002BB9AEFDA8}" type="datetimeFigureOut">
              <a:rPr lang="en-ZA" smtClean="0"/>
              <a:t>2016/12/02</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00EE79-AACC-48FB-B14D-664C1304C24D}" type="slidenum">
              <a:rPr lang="en-ZA" smtClean="0"/>
              <a:t>‹#›</a:t>
            </a:fld>
            <a:endParaRPr lang="en-ZA"/>
          </a:p>
        </p:txBody>
      </p:sp>
    </p:spTree>
    <p:extLst>
      <p:ext uri="{BB962C8B-B14F-4D97-AF65-F5344CB8AC3E}">
        <p14:creationId xmlns:p14="http://schemas.microsoft.com/office/powerpoint/2010/main" val="12335461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FEAC67F-43FF-4C5B-9BBF-FF967AA8200F}" type="datetime1">
              <a:rPr lang="en-US" smtClean="0"/>
              <a:t>12/2/2016</a:t>
            </a:fld>
            <a:endParaRPr lang="en-US"/>
          </a:p>
        </p:txBody>
      </p:sp>
      <p:sp>
        <p:nvSpPr>
          <p:cNvPr id="5" name="Footer Placeholder 4"/>
          <p:cNvSpPr>
            <a:spLocks noGrp="1"/>
          </p:cNvSpPr>
          <p:nvPr>
            <p:ph type="ftr" sz="quarter" idx="11"/>
          </p:nvPr>
        </p:nvSpPr>
        <p:spPr/>
        <p:txBody>
          <a:bodyPr/>
          <a:lstStyle/>
          <a:p>
            <a:r>
              <a:rPr lang="en-US" smtClean="0"/>
              <a:t>DM Joubert - 13427938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F7E230-4D01-475D-A18C-A429E2C290E8}" type="datetime1">
              <a:rPr lang="en-US" smtClean="0"/>
              <a:t>12/2/2016</a:t>
            </a:fld>
            <a:endParaRPr lang="en-US"/>
          </a:p>
        </p:txBody>
      </p:sp>
      <p:sp>
        <p:nvSpPr>
          <p:cNvPr id="5" name="Footer Placeholder 4"/>
          <p:cNvSpPr>
            <a:spLocks noGrp="1"/>
          </p:cNvSpPr>
          <p:nvPr>
            <p:ph type="ftr" sz="quarter" idx="11"/>
          </p:nvPr>
        </p:nvSpPr>
        <p:spPr/>
        <p:txBody>
          <a:bodyPr/>
          <a:lstStyle/>
          <a:p>
            <a:r>
              <a:rPr lang="en-US" smtClean="0"/>
              <a:t>DM Joubert - 13427938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B792F2-1C62-4D54-A643-644D7405CE2A}" type="datetime1">
              <a:rPr lang="en-US" smtClean="0"/>
              <a:t>12/2/2016</a:t>
            </a:fld>
            <a:endParaRPr lang="en-US"/>
          </a:p>
        </p:txBody>
      </p:sp>
      <p:sp>
        <p:nvSpPr>
          <p:cNvPr id="5" name="Footer Placeholder 4"/>
          <p:cNvSpPr>
            <a:spLocks noGrp="1"/>
          </p:cNvSpPr>
          <p:nvPr>
            <p:ph type="ftr" sz="quarter" idx="11"/>
          </p:nvPr>
        </p:nvSpPr>
        <p:spPr/>
        <p:txBody>
          <a:bodyPr/>
          <a:lstStyle/>
          <a:p>
            <a:r>
              <a:rPr lang="en-US" smtClean="0"/>
              <a:t>DM Joubert - 13427938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E9566B-A636-4AFB-9085-E5AC3FA89443}" type="datetime1">
              <a:rPr lang="en-US" smtClean="0"/>
              <a:t>12/2/2016</a:t>
            </a:fld>
            <a:endParaRPr lang="en-US"/>
          </a:p>
        </p:txBody>
      </p:sp>
      <p:sp>
        <p:nvSpPr>
          <p:cNvPr id="5" name="Footer Placeholder 4"/>
          <p:cNvSpPr>
            <a:spLocks noGrp="1"/>
          </p:cNvSpPr>
          <p:nvPr>
            <p:ph type="ftr" sz="quarter" idx="11"/>
          </p:nvPr>
        </p:nvSpPr>
        <p:spPr/>
        <p:txBody>
          <a:bodyPr/>
          <a:lstStyle/>
          <a:p>
            <a:r>
              <a:rPr lang="en-US" smtClean="0"/>
              <a:t>DM Joubert - 13427938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40CCF6-91E9-4E01-A273-1640C0013488}" type="datetime1">
              <a:rPr lang="en-US" smtClean="0"/>
              <a:t>12/2/2016</a:t>
            </a:fld>
            <a:endParaRPr lang="en-US"/>
          </a:p>
        </p:txBody>
      </p:sp>
      <p:sp>
        <p:nvSpPr>
          <p:cNvPr id="5" name="Footer Placeholder 4"/>
          <p:cNvSpPr>
            <a:spLocks noGrp="1"/>
          </p:cNvSpPr>
          <p:nvPr>
            <p:ph type="ftr" sz="quarter" idx="11"/>
          </p:nvPr>
        </p:nvSpPr>
        <p:spPr/>
        <p:txBody>
          <a:bodyPr/>
          <a:lstStyle/>
          <a:p>
            <a:r>
              <a:rPr lang="en-US" smtClean="0"/>
              <a:t>DM Joubert - 13427938</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47E477-1755-4FD7-A66A-550C576B0E24}" type="datetime1">
              <a:rPr lang="en-US" smtClean="0"/>
              <a:t>12/2/2016</a:t>
            </a:fld>
            <a:endParaRPr lang="en-US"/>
          </a:p>
        </p:txBody>
      </p:sp>
      <p:sp>
        <p:nvSpPr>
          <p:cNvPr id="6" name="Footer Placeholder 5"/>
          <p:cNvSpPr>
            <a:spLocks noGrp="1"/>
          </p:cNvSpPr>
          <p:nvPr>
            <p:ph type="ftr" sz="quarter" idx="11"/>
          </p:nvPr>
        </p:nvSpPr>
        <p:spPr/>
        <p:txBody>
          <a:bodyPr/>
          <a:lstStyle/>
          <a:p>
            <a:r>
              <a:rPr lang="en-US" smtClean="0"/>
              <a:t>DM Joubert - 13427938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08F763-C14D-4888-87F0-A22BD7E6E0F4}" type="datetime1">
              <a:rPr lang="en-US" smtClean="0"/>
              <a:t>12/2/2016</a:t>
            </a:fld>
            <a:endParaRPr lang="en-US"/>
          </a:p>
        </p:txBody>
      </p:sp>
      <p:sp>
        <p:nvSpPr>
          <p:cNvPr id="8" name="Footer Placeholder 7"/>
          <p:cNvSpPr>
            <a:spLocks noGrp="1"/>
          </p:cNvSpPr>
          <p:nvPr>
            <p:ph type="ftr" sz="quarter" idx="11"/>
          </p:nvPr>
        </p:nvSpPr>
        <p:spPr/>
        <p:txBody>
          <a:bodyPr/>
          <a:lstStyle/>
          <a:p>
            <a:r>
              <a:rPr lang="en-US" smtClean="0"/>
              <a:t>DM Joubert - 13427938</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D82C7E6-CFC5-41DD-81EA-8A61824CC225}" type="datetime1">
              <a:rPr lang="en-US" smtClean="0"/>
              <a:t>12/2/2016</a:t>
            </a:fld>
            <a:endParaRPr lang="en-US"/>
          </a:p>
        </p:txBody>
      </p:sp>
      <p:sp>
        <p:nvSpPr>
          <p:cNvPr id="4" name="Footer Placeholder 3"/>
          <p:cNvSpPr>
            <a:spLocks noGrp="1"/>
          </p:cNvSpPr>
          <p:nvPr>
            <p:ph type="ftr" sz="quarter" idx="11"/>
          </p:nvPr>
        </p:nvSpPr>
        <p:spPr/>
        <p:txBody>
          <a:bodyPr/>
          <a:lstStyle/>
          <a:p>
            <a:r>
              <a:rPr lang="en-US" smtClean="0"/>
              <a:t>DM Joubert - 13427938</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203DE2-8C9D-4C03-9C9F-116DEA11A1D2}" type="datetime1">
              <a:rPr lang="en-US" smtClean="0"/>
              <a:t>12/2/2016</a:t>
            </a:fld>
            <a:endParaRPr lang="en-US"/>
          </a:p>
        </p:txBody>
      </p:sp>
      <p:sp>
        <p:nvSpPr>
          <p:cNvPr id="3" name="Footer Placeholder 2"/>
          <p:cNvSpPr>
            <a:spLocks noGrp="1"/>
          </p:cNvSpPr>
          <p:nvPr>
            <p:ph type="ftr" sz="quarter" idx="11"/>
          </p:nvPr>
        </p:nvSpPr>
        <p:spPr/>
        <p:txBody>
          <a:bodyPr/>
          <a:lstStyle/>
          <a:p>
            <a:r>
              <a:rPr lang="en-US" smtClean="0"/>
              <a:t>DM Joubert - 13427938</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2749A7C-FD65-499D-8677-BD83F75A6D25}" type="datetime1">
              <a:rPr lang="en-US" smtClean="0"/>
              <a:t>12/2/2016</a:t>
            </a:fld>
            <a:endParaRPr lang="en-US"/>
          </a:p>
        </p:txBody>
      </p:sp>
      <p:sp>
        <p:nvSpPr>
          <p:cNvPr id="6" name="Footer Placeholder 5"/>
          <p:cNvSpPr>
            <a:spLocks noGrp="1"/>
          </p:cNvSpPr>
          <p:nvPr>
            <p:ph type="ftr" sz="quarter" idx="11"/>
          </p:nvPr>
        </p:nvSpPr>
        <p:spPr/>
        <p:txBody>
          <a:bodyPr/>
          <a:lstStyle/>
          <a:p>
            <a:r>
              <a:rPr lang="en-US" smtClean="0"/>
              <a:t>DM Joubert - 13427938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CF255E-D3CC-45B2-8627-4869F4C71656}" type="datetime1">
              <a:rPr lang="en-US" smtClean="0"/>
              <a:t>12/2/2016</a:t>
            </a:fld>
            <a:endParaRPr lang="en-US"/>
          </a:p>
        </p:txBody>
      </p:sp>
      <p:sp>
        <p:nvSpPr>
          <p:cNvPr id="6" name="Footer Placeholder 5"/>
          <p:cNvSpPr>
            <a:spLocks noGrp="1"/>
          </p:cNvSpPr>
          <p:nvPr>
            <p:ph type="ftr" sz="quarter" idx="11"/>
          </p:nvPr>
        </p:nvSpPr>
        <p:spPr/>
        <p:txBody>
          <a:bodyPr/>
          <a:lstStyle/>
          <a:p>
            <a:r>
              <a:rPr lang="en-US" smtClean="0"/>
              <a:t>DM Joubert - 13427938</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36000"/>
            <a:lum/>
          </a:blip>
          <a:srcRect/>
          <a:stretch>
            <a:fillRect l="-14000" r="-14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05DCD0-1C66-4C1C-9C1D-49417234C50B}" type="datetime1">
              <a:rPr lang="en-US" smtClean="0"/>
              <a:t>12/2/2016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DM Joubert - 13427938</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Financial%20Sector%20-%20Discovery%20Insure%20-%20Tshepo.mp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Financial%20Sector%20-%20Acorns%20-%20Tshepo.mp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What%20are%20Robo%20Advisors.mp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Kasisto%20Brings%20'Siri'%20to%20Mobile%20Banking,%20Licensing%20Technology%20From%20SRI%20International.mp4"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Digital Innovations: Finance</a:t>
            </a:r>
            <a:endParaRPr lang="en-ZA" dirty="0"/>
          </a:p>
        </p:txBody>
      </p:sp>
      <p:sp>
        <p:nvSpPr>
          <p:cNvPr id="3" name="Subtitle 2"/>
          <p:cNvSpPr>
            <a:spLocks noGrp="1"/>
          </p:cNvSpPr>
          <p:nvPr>
            <p:ph type="subTitle" idx="1"/>
          </p:nvPr>
        </p:nvSpPr>
        <p:spPr/>
        <p:txBody>
          <a:bodyPr/>
          <a:lstStyle/>
          <a:p>
            <a:r>
              <a:rPr lang="en-ZA" b="1" dirty="0" smtClean="0"/>
              <a:t>Niel Joubert</a:t>
            </a:r>
          </a:p>
          <a:p>
            <a:r>
              <a:rPr lang="en-ZA" b="1" dirty="0" err="1"/>
              <a:t>Tshepo</a:t>
            </a:r>
            <a:r>
              <a:rPr lang="en-ZA" b="1" dirty="0"/>
              <a:t> </a:t>
            </a:r>
            <a:r>
              <a:rPr lang="en-ZA" b="1" dirty="0" err="1"/>
              <a:t>Masoeu</a:t>
            </a:r>
            <a:endParaRPr lang="en-ZA" b="1" dirty="0" smtClean="0"/>
          </a:p>
          <a:p>
            <a:endParaRPr lang="en-ZA" dirty="0"/>
          </a:p>
        </p:txBody>
      </p:sp>
      <p:sp>
        <p:nvSpPr>
          <p:cNvPr id="4" name="Footer Placeholder 3"/>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4282719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How it works</a:t>
            </a:r>
            <a:endParaRPr lang="en-ZA" dirty="0"/>
          </a:p>
        </p:txBody>
      </p:sp>
      <p:sp>
        <p:nvSpPr>
          <p:cNvPr id="3" name="Content Placeholder 2"/>
          <p:cNvSpPr>
            <a:spLocks noGrp="1"/>
          </p:cNvSpPr>
          <p:nvPr>
            <p:ph idx="1"/>
          </p:nvPr>
        </p:nvSpPr>
        <p:spPr/>
        <p:txBody>
          <a:bodyPr>
            <a:normAutofit fontScale="70000" lnSpcReduction="20000"/>
          </a:bodyPr>
          <a:lstStyle/>
          <a:p>
            <a:pPr algn="just"/>
            <a:r>
              <a:rPr lang="en-ZA" dirty="0">
                <a:latin typeface="Arial" panose="020B0604020202020204" pitchFamily="34" charset="0"/>
                <a:cs typeface="Arial" panose="020B0604020202020204" pitchFamily="34" charset="0"/>
              </a:rPr>
              <a:t>This smartphone-enabled DQ-Track is made up of two components – the Discovery Insure app, and the tag.</a:t>
            </a:r>
          </a:p>
          <a:p>
            <a:pPr algn="just"/>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The app, which is available for Apple and most Android smartphones, uses accelerometer, gyroscope and GPS data to measure your driving behaviour. The tag, which is placed on your car’s windscreen, will verify that you are driving your car, collect and store information when there is no </a:t>
            </a:r>
            <a:r>
              <a:rPr lang="en-ZA" dirty="0" err="1">
                <a:latin typeface="Arial" panose="020B0604020202020204" pitchFamily="34" charset="0"/>
                <a:cs typeface="Arial" panose="020B0604020202020204" pitchFamily="34" charset="0"/>
              </a:rPr>
              <a:t>cellphone</a:t>
            </a:r>
            <a:r>
              <a:rPr lang="en-ZA" dirty="0">
                <a:latin typeface="Arial" panose="020B0604020202020204" pitchFamily="34" charset="0"/>
                <a:cs typeface="Arial" panose="020B0604020202020204" pitchFamily="34" charset="0"/>
              </a:rPr>
              <a:t> reception, and create smartphone battery efficiency.</a:t>
            </a:r>
          </a:p>
          <a:p>
            <a:pPr algn="just"/>
            <a:endParaRPr lang="en-ZA" dirty="0">
              <a:latin typeface="Arial" panose="020B0604020202020204" pitchFamily="34" charset="0"/>
              <a:cs typeface="Arial" panose="020B0604020202020204" pitchFamily="34" charset="0"/>
            </a:endParaRPr>
          </a:p>
          <a:p>
            <a:pPr algn="just"/>
            <a:r>
              <a:rPr lang="en-ZA" dirty="0" err="1">
                <a:latin typeface="Arial" panose="020B0604020202020204" pitchFamily="34" charset="0"/>
                <a:cs typeface="Arial" panose="020B0604020202020204" pitchFamily="34" charset="0"/>
              </a:rPr>
              <a:t>ImpactAlert</a:t>
            </a:r>
            <a:r>
              <a:rPr lang="en-ZA" dirty="0">
                <a:latin typeface="Arial" panose="020B0604020202020204" pitchFamily="34" charset="0"/>
                <a:cs typeface="Arial" panose="020B0604020202020204" pitchFamily="34" charset="0"/>
              </a:rPr>
              <a:t> detects a severe accident and provides immediate emergency assistance, if required</a:t>
            </a:r>
            <a:r>
              <a:rPr lang="en-ZA" dirty="0" smtClean="0">
                <a:latin typeface="Arial" panose="020B0604020202020204" pitchFamily="34" charset="0"/>
                <a:cs typeface="Arial" panose="020B0604020202020204" pitchFamily="34" charset="0"/>
              </a:rPr>
              <a:t>.</a:t>
            </a:r>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Weather warnings will give you real-time weather alert SMS’s to help you avoid damage to your vehicle.</a:t>
            </a:r>
          </a:p>
          <a:p>
            <a:endParaRPr lang="en-ZA" dirty="0"/>
          </a:p>
        </p:txBody>
      </p:sp>
      <p:sp>
        <p:nvSpPr>
          <p:cNvPr id="4" name="Footer Placeholder 3"/>
          <p:cNvSpPr>
            <a:spLocks noGrp="1"/>
          </p:cNvSpPr>
          <p:nvPr>
            <p:ph type="ftr" sz="quarter" idx="11"/>
          </p:nvPr>
        </p:nvSpPr>
        <p:spPr/>
        <p:txBody>
          <a:bodyPr/>
          <a:lstStyle/>
          <a:p>
            <a:r>
              <a:rPr lang="en-ZA" b="1" dirty="0" err="1"/>
              <a:t>Tshepo</a:t>
            </a:r>
            <a:r>
              <a:rPr lang="en-ZA" b="1" dirty="0"/>
              <a:t> </a:t>
            </a:r>
            <a:r>
              <a:rPr lang="en-ZA" b="1" dirty="0" err="1"/>
              <a:t>Masoeu</a:t>
            </a:r>
            <a:r>
              <a:rPr lang="en-ZA" b="1" dirty="0"/>
              <a:t> - 17201195 </a:t>
            </a:r>
          </a:p>
        </p:txBody>
      </p:sp>
    </p:spTree>
    <p:extLst>
      <p:ext uri="{BB962C8B-B14F-4D97-AF65-F5344CB8AC3E}">
        <p14:creationId xmlns:p14="http://schemas.microsoft.com/office/powerpoint/2010/main" val="2276297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TRIZ</a:t>
            </a:r>
            <a:endParaRPr lang="en-ZA" dirty="0"/>
          </a:p>
        </p:txBody>
      </p:sp>
      <p:sp>
        <p:nvSpPr>
          <p:cNvPr id="3" name="Content Placeholder 2"/>
          <p:cNvSpPr>
            <a:spLocks noGrp="1"/>
          </p:cNvSpPr>
          <p:nvPr>
            <p:ph idx="1"/>
          </p:nvPr>
        </p:nvSpPr>
        <p:spPr/>
        <p:txBody>
          <a:bodyPr>
            <a:normAutofit fontScale="85000" lnSpcReduction="10000"/>
          </a:bodyPr>
          <a:lstStyle/>
          <a:p>
            <a:pPr algn="just"/>
            <a:r>
              <a:rPr lang="en-ZA" dirty="0">
                <a:latin typeface="Arial" panose="020B0604020202020204" pitchFamily="34" charset="0"/>
                <a:cs typeface="Arial" panose="020B0604020202020204" pitchFamily="34" charset="0"/>
              </a:rPr>
              <a:t>Customer buying hierarchy (All other things being equal, customers are likely to buy a product in the cheapest store)</a:t>
            </a:r>
          </a:p>
          <a:p>
            <a:pPr marL="0" indent="0" algn="just">
              <a:buNone/>
            </a:pPr>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Transparency (More transparency about pricing)</a:t>
            </a:r>
          </a:p>
          <a:p>
            <a:pPr marL="0" indent="0" algn="just">
              <a:buNone/>
            </a:pPr>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Segmentation (more specific information per customer)</a:t>
            </a:r>
          </a:p>
          <a:p>
            <a:pPr marL="0" indent="0" algn="just">
              <a:buNone/>
            </a:pPr>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Degrees of freedom (get more service)</a:t>
            </a:r>
          </a:p>
          <a:p>
            <a:endParaRPr lang="en-ZA" dirty="0"/>
          </a:p>
        </p:txBody>
      </p:sp>
      <p:sp>
        <p:nvSpPr>
          <p:cNvPr id="4" name="Footer Placeholder 3"/>
          <p:cNvSpPr>
            <a:spLocks noGrp="1"/>
          </p:cNvSpPr>
          <p:nvPr>
            <p:ph type="ftr" sz="quarter" idx="11"/>
          </p:nvPr>
        </p:nvSpPr>
        <p:spPr/>
        <p:txBody>
          <a:bodyPr/>
          <a:lstStyle/>
          <a:p>
            <a:r>
              <a:rPr lang="en-ZA" b="1" dirty="0" err="1"/>
              <a:t>Tshepo</a:t>
            </a:r>
            <a:r>
              <a:rPr lang="en-ZA" b="1" dirty="0"/>
              <a:t> </a:t>
            </a:r>
            <a:r>
              <a:rPr lang="en-ZA" b="1" dirty="0" err="1"/>
              <a:t>Masoeu</a:t>
            </a:r>
            <a:r>
              <a:rPr lang="en-ZA" b="1" dirty="0"/>
              <a:t> - 17201195 </a:t>
            </a:r>
          </a:p>
        </p:txBody>
      </p:sp>
    </p:spTree>
    <p:extLst>
      <p:ext uri="{BB962C8B-B14F-4D97-AF65-F5344CB8AC3E}">
        <p14:creationId xmlns:p14="http://schemas.microsoft.com/office/powerpoint/2010/main" val="22733510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hlinkClick r:id="rId2" action="ppaction://hlinkfile"/>
              </a:rPr>
              <a:t>Video – Discovery Vitality-Drive</a:t>
            </a:r>
            <a:endParaRPr lang="en-ZA" dirty="0"/>
          </a:p>
        </p:txBody>
      </p:sp>
      <p:sp>
        <p:nvSpPr>
          <p:cNvPr id="3" name="Content Placeholder 2"/>
          <p:cNvSpPr>
            <a:spLocks noGrp="1"/>
          </p:cNvSpPr>
          <p:nvPr>
            <p:ph idx="1"/>
          </p:nvPr>
        </p:nvSpPr>
        <p:spPr/>
        <p:txBody>
          <a:bodyPr/>
          <a:lstStyle/>
          <a:p>
            <a:pPr marL="0" indent="0">
              <a:buNone/>
            </a:pPr>
            <a:endParaRPr lang="en-ZA" dirty="0"/>
          </a:p>
        </p:txBody>
      </p:sp>
      <p:sp>
        <p:nvSpPr>
          <p:cNvPr id="4" name="Footer Placeholder 3"/>
          <p:cNvSpPr>
            <a:spLocks noGrp="1"/>
          </p:cNvSpPr>
          <p:nvPr>
            <p:ph type="ftr" sz="quarter" idx="11"/>
          </p:nvPr>
        </p:nvSpPr>
        <p:spPr/>
        <p:txBody>
          <a:bodyPr/>
          <a:lstStyle/>
          <a:p>
            <a:r>
              <a:rPr lang="en-ZA" b="1" dirty="0" err="1"/>
              <a:t>Tshepo</a:t>
            </a:r>
            <a:r>
              <a:rPr lang="en-ZA" b="1" dirty="0"/>
              <a:t> </a:t>
            </a:r>
            <a:r>
              <a:rPr lang="en-ZA" b="1" dirty="0" err="1"/>
              <a:t>Masoeu</a:t>
            </a:r>
            <a:r>
              <a:rPr lang="en-ZA" b="1" dirty="0"/>
              <a:t> - 17201195 </a:t>
            </a:r>
          </a:p>
        </p:txBody>
      </p:sp>
    </p:spTree>
    <p:extLst>
      <p:ext uri="{BB962C8B-B14F-4D97-AF65-F5344CB8AC3E}">
        <p14:creationId xmlns:p14="http://schemas.microsoft.com/office/powerpoint/2010/main" val="3759965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What is the technology</a:t>
            </a:r>
            <a:endParaRPr lang="en-ZA" dirty="0"/>
          </a:p>
        </p:txBody>
      </p:sp>
      <p:sp>
        <p:nvSpPr>
          <p:cNvPr id="3" name="Content Placeholder 2"/>
          <p:cNvSpPr>
            <a:spLocks noGrp="1"/>
          </p:cNvSpPr>
          <p:nvPr>
            <p:ph idx="1"/>
          </p:nvPr>
        </p:nvSpPr>
        <p:spPr/>
        <p:txBody>
          <a:bodyPr/>
          <a:lstStyle/>
          <a:p>
            <a:pPr algn="just"/>
            <a:r>
              <a:rPr lang="en-ZA" b="1" dirty="0"/>
              <a:t>Acorns Saving App (USA)</a:t>
            </a:r>
            <a:endParaRPr lang="en-ZA" i="1" dirty="0"/>
          </a:p>
          <a:p>
            <a:pPr algn="just"/>
            <a:r>
              <a:rPr lang="en-ZA" dirty="0"/>
              <a:t>Acorns is an investment App that allows users to “round up” their purchases and invest the spare change into various portfolio structures.</a:t>
            </a:r>
          </a:p>
          <a:p>
            <a:pPr algn="just"/>
            <a:r>
              <a:rPr lang="en-ZA" dirty="0"/>
              <a:t>The idea is to create an easy entry into the stock market for younger, new investors, removing traditional entry barriers such as high fees and buy in prices.</a:t>
            </a:r>
          </a:p>
          <a:p>
            <a:endParaRPr lang="en-ZA" dirty="0"/>
          </a:p>
        </p:txBody>
      </p:sp>
      <p:sp>
        <p:nvSpPr>
          <p:cNvPr id="4" name="Footer Placeholder 3"/>
          <p:cNvSpPr>
            <a:spLocks noGrp="1"/>
          </p:cNvSpPr>
          <p:nvPr>
            <p:ph type="ftr" sz="quarter" idx="11"/>
          </p:nvPr>
        </p:nvSpPr>
        <p:spPr/>
        <p:txBody>
          <a:bodyPr/>
          <a:lstStyle/>
          <a:p>
            <a:r>
              <a:rPr lang="en-ZA" b="1" dirty="0" err="1"/>
              <a:t>Tshepo</a:t>
            </a:r>
            <a:r>
              <a:rPr lang="en-ZA" b="1" dirty="0"/>
              <a:t> </a:t>
            </a:r>
            <a:r>
              <a:rPr lang="en-ZA" b="1" dirty="0" err="1"/>
              <a:t>Masoeu</a:t>
            </a:r>
            <a:r>
              <a:rPr lang="en-ZA" b="1" dirty="0"/>
              <a:t> - 17201195 </a:t>
            </a:r>
          </a:p>
        </p:txBody>
      </p:sp>
    </p:spTree>
    <p:extLst>
      <p:ext uri="{BB962C8B-B14F-4D97-AF65-F5344CB8AC3E}">
        <p14:creationId xmlns:p14="http://schemas.microsoft.com/office/powerpoint/2010/main" val="9962481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How it works</a:t>
            </a:r>
            <a:endParaRPr lang="en-ZA" dirty="0"/>
          </a:p>
        </p:txBody>
      </p:sp>
      <p:sp>
        <p:nvSpPr>
          <p:cNvPr id="3" name="Content Placeholder 2"/>
          <p:cNvSpPr>
            <a:spLocks noGrp="1"/>
          </p:cNvSpPr>
          <p:nvPr>
            <p:ph idx="1"/>
          </p:nvPr>
        </p:nvSpPr>
        <p:spPr/>
        <p:txBody>
          <a:bodyPr>
            <a:normAutofit fontScale="70000" lnSpcReduction="20000"/>
          </a:bodyPr>
          <a:lstStyle/>
          <a:p>
            <a:pPr algn="just"/>
            <a:r>
              <a:rPr lang="en-ZA" dirty="0">
                <a:latin typeface="Arial" panose="020B0604020202020204" pitchFamily="34" charset="0"/>
                <a:cs typeface="Arial" panose="020B0604020202020204" pitchFamily="34" charset="0"/>
              </a:rPr>
              <a:t>The Round-Up transfers come from monitoring your linked account and rounding up the purchases to the nearest dollar.</a:t>
            </a:r>
          </a:p>
          <a:p>
            <a:pPr algn="just"/>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For example, if you spent R22.43 at the petrol station this week, R0.57 will be added to your Round-Up balance. Once the total reaches R5, the money is withdrawn from my bank account and added to my Acorns investment.</a:t>
            </a:r>
          </a:p>
          <a:p>
            <a:pPr algn="just"/>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Acorns constructs and optimizes 5 diversified portfolios with help from the Nobel Prize winning economist Harry Markowitz</a:t>
            </a:r>
            <a:r>
              <a:rPr lang="en-ZA" dirty="0" smtClean="0">
                <a:latin typeface="Arial" panose="020B0604020202020204" pitchFamily="34" charset="0"/>
                <a:cs typeface="Arial" panose="020B0604020202020204" pitchFamily="34" charset="0"/>
              </a:rPr>
              <a:t>.</a:t>
            </a:r>
          </a:p>
          <a:p>
            <a:pPr marL="0" indent="0" algn="just">
              <a:buNone/>
            </a:pPr>
            <a:r>
              <a:rPr lang="en-ZA" dirty="0" smtClean="0">
                <a:latin typeface="Arial" panose="020B0604020202020204" pitchFamily="34" charset="0"/>
                <a:cs typeface="Arial" panose="020B0604020202020204" pitchFamily="34" charset="0"/>
              </a:rPr>
              <a:t> </a:t>
            </a:r>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It costs significantly less than a stockbroker and easy to use. </a:t>
            </a:r>
          </a:p>
          <a:p>
            <a:pPr marL="0" indent="0">
              <a:buNone/>
            </a:pPr>
            <a:endParaRPr lang="en-ZA" dirty="0"/>
          </a:p>
        </p:txBody>
      </p:sp>
      <p:sp>
        <p:nvSpPr>
          <p:cNvPr id="4" name="Footer Placeholder 3"/>
          <p:cNvSpPr>
            <a:spLocks noGrp="1"/>
          </p:cNvSpPr>
          <p:nvPr>
            <p:ph type="ftr" sz="quarter" idx="11"/>
          </p:nvPr>
        </p:nvSpPr>
        <p:spPr/>
        <p:txBody>
          <a:bodyPr/>
          <a:lstStyle/>
          <a:p>
            <a:r>
              <a:rPr lang="en-ZA" b="1" dirty="0" err="1"/>
              <a:t>Tshepo</a:t>
            </a:r>
            <a:r>
              <a:rPr lang="en-ZA" b="1" dirty="0"/>
              <a:t> </a:t>
            </a:r>
            <a:r>
              <a:rPr lang="en-ZA" b="1" dirty="0" err="1"/>
              <a:t>Masoeu</a:t>
            </a:r>
            <a:r>
              <a:rPr lang="en-ZA" b="1" dirty="0"/>
              <a:t> - 17201195 </a:t>
            </a:r>
          </a:p>
        </p:txBody>
      </p:sp>
    </p:spTree>
    <p:extLst>
      <p:ext uri="{BB962C8B-B14F-4D97-AF65-F5344CB8AC3E}">
        <p14:creationId xmlns:p14="http://schemas.microsoft.com/office/powerpoint/2010/main" val="14633772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TRIZ</a:t>
            </a:r>
            <a:endParaRPr lang="en-ZA" dirty="0"/>
          </a:p>
        </p:txBody>
      </p:sp>
      <p:sp>
        <p:nvSpPr>
          <p:cNvPr id="3" name="Content Placeholder 2"/>
          <p:cNvSpPr>
            <a:spLocks noGrp="1"/>
          </p:cNvSpPr>
          <p:nvPr>
            <p:ph idx="1"/>
          </p:nvPr>
        </p:nvSpPr>
        <p:spPr/>
        <p:txBody>
          <a:bodyPr>
            <a:normAutofit fontScale="85000" lnSpcReduction="20000"/>
          </a:bodyPr>
          <a:lstStyle/>
          <a:p>
            <a:pPr algn="just"/>
            <a:r>
              <a:rPr lang="en-ZA" dirty="0">
                <a:latin typeface="Arial" panose="020B0604020202020204" pitchFamily="34" charset="0"/>
                <a:cs typeface="Arial" panose="020B0604020202020204" pitchFamily="34" charset="0"/>
              </a:rPr>
              <a:t>Customer buying hierarchy (All other things being equal, customers are likely to buy a product in the cheapest store)</a:t>
            </a:r>
          </a:p>
          <a:p>
            <a:pPr marL="0" indent="0" algn="just">
              <a:buNone/>
            </a:pPr>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Trimming (We can for example create convenience for the customer through trimming)</a:t>
            </a:r>
          </a:p>
          <a:p>
            <a:pPr marL="0" indent="0" algn="just">
              <a:buNone/>
            </a:pPr>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Segmentation (more specific information per customer)</a:t>
            </a:r>
          </a:p>
          <a:p>
            <a:pPr marL="0" indent="0" algn="just">
              <a:buNone/>
            </a:pPr>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Decrease human involvement (saving made easy)</a:t>
            </a:r>
          </a:p>
          <a:p>
            <a:endParaRPr lang="en-ZA" dirty="0"/>
          </a:p>
        </p:txBody>
      </p:sp>
      <p:sp>
        <p:nvSpPr>
          <p:cNvPr id="4" name="Footer Placeholder 3"/>
          <p:cNvSpPr>
            <a:spLocks noGrp="1"/>
          </p:cNvSpPr>
          <p:nvPr>
            <p:ph type="ftr" sz="quarter" idx="11"/>
          </p:nvPr>
        </p:nvSpPr>
        <p:spPr/>
        <p:txBody>
          <a:bodyPr/>
          <a:lstStyle/>
          <a:p>
            <a:r>
              <a:rPr lang="en-ZA" b="1" dirty="0" err="1"/>
              <a:t>Tshepo</a:t>
            </a:r>
            <a:r>
              <a:rPr lang="en-ZA" b="1" dirty="0"/>
              <a:t> </a:t>
            </a:r>
            <a:r>
              <a:rPr lang="en-ZA" b="1" dirty="0" err="1"/>
              <a:t>Masoeu</a:t>
            </a:r>
            <a:r>
              <a:rPr lang="en-ZA" b="1" dirty="0"/>
              <a:t> - 17201195 </a:t>
            </a:r>
          </a:p>
        </p:txBody>
      </p:sp>
    </p:spTree>
    <p:extLst>
      <p:ext uri="{BB962C8B-B14F-4D97-AF65-F5344CB8AC3E}">
        <p14:creationId xmlns:p14="http://schemas.microsoft.com/office/powerpoint/2010/main" val="24346716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hlinkClick r:id="rId2" action="ppaction://hlinkfile"/>
              </a:rPr>
              <a:t>Video – Acorns</a:t>
            </a:r>
            <a:endParaRPr lang="en-ZA" dirty="0"/>
          </a:p>
        </p:txBody>
      </p:sp>
      <p:sp>
        <p:nvSpPr>
          <p:cNvPr id="3" name="Content Placeholder 2"/>
          <p:cNvSpPr>
            <a:spLocks noGrp="1"/>
          </p:cNvSpPr>
          <p:nvPr>
            <p:ph idx="1"/>
          </p:nvPr>
        </p:nvSpPr>
        <p:spPr/>
        <p:txBody>
          <a:bodyPr/>
          <a:lstStyle/>
          <a:p>
            <a:endParaRPr lang="en-ZA"/>
          </a:p>
        </p:txBody>
      </p:sp>
      <p:sp>
        <p:nvSpPr>
          <p:cNvPr id="4" name="Footer Placeholder 3"/>
          <p:cNvSpPr>
            <a:spLocks noGrp="1"/>
          </p:cNvSpPr>
          <p:nvPr>
            <p:ph type="ftr" sz="quarter" idx="11"/>
          </p:nvPr>
        </p:nvSpPr>
        <p:spPr/>
        <p:txBody>
          <a:bodyPr/>
          <a:lstStyle/>
          <a:p>
            <a:r>
              <a:rPr lang="en-ZA" b="1" dirty="0" err="1"/>
              <a:t>Tshepo</a:t>
            </a:r>
            <a:r>
              <a:rPr lang="en-ZA" b="1" dirty="0"/>
              <a:t> </a:t>
            </a:r>
            <a:r>
              <a:rPr lang="en-ZA" b="1" dirty="0" err="1" smtClean="0"/>
              <a:t>Masoeu</a:t>
            </a:r>
            <a:r>
              <a:rPr lang="en-ZA" b="1" dirty="0" smtClean="0"/>
              <a:t> - 17201195 </a:t>
            </a:r>
            <a:endParaRPr lang="en-ZA" b="1" dirty="0"/>
          </a:p>
        </p:txBody>
      </p:sp>
    </p:spTree>
    <p:extLst>
      <p:ext uri="{BB962C8B-B14F-4D97-AF65-F5344CB8AC3E}">
        <p14:creationId xmlns:p14="http://schemas.microsoft.com/office/powerpoint/2010/main" val="2938290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ZA" sz="3600" dirty="0" err="1" smtClean="0"/>
              <a:t>Robo</a:t>
            </a:r>
            <a:r>
              <a:rPr lang="en-ZA" sz="3600" dirty="0" smtClean="0"/>
              <a:t>-advice: </a:t>
            </a:r>
            <a:r>
              <a:rPr lang="en-ZA" sz="3600" dirty="0" err="1" smtClean="0"/>
              <a:t>Sygnia</a:t>
            </a:r>
            <a:r>
              <a:rPr lang="en-ZA" sz="3600" dirty="0" smtClean="0"/>
              <a:t> Asset Management </a:t>
            </a:r>
            <a:endParaRPr lang="en-ZA" sz="3600" dirty="0"/>
          </a:p>
        </p:txBody>
      </p:sp>
      <p:sp>
        <p:nvSpPr>
          <p:cNvPr id="3" name="Content Placeholder 2"/>
          <p:cNvSpPr>
            <a:spLocks noGrp="1"/>
          </p:cNvSpPr>
          <p:nvPr>
            <p:ph idx="1"/>
          </p:nvPr>
        </p:nvSpPr>
        <p:spPr/>
        <p:txBody>
          <a:bodyPr/>
          <a:lstStyle/>
          <a:p>
            <a:r>
              <a:rPr lang="en-GB" dirty="0"/>
              <a:t>Financial advisors and analysts are </a:t>
            </a:r>
            <a:r>
              <a:rPr lang="en-GB" dirty="0" smtClean="0"/>
              <a:t>replaced </a:t>
            </a:r>
            <a:r>
              <a:rPr lang="en-GB" dirty="0"/>
              <a:t>by </a:t>
            </a:r>
            <a:r>
              <a:rPr lang="en-GB" dirty="0" err="1"/>
              <a:t>robo</a:t>
            </a:r>
            <a:r>
              <a:rPr lang="en-GB" dirty="0"/>
              <a:t>-advisors that have the data needed to make split-second, informed decisions. </a:t>
            </a:r>
            <a:endParaRPr lang="en-GB" dirty="0" smtClean="0"/>
          </a:p>
          <a:p>
            <a:endParaRPr lang="en-GB" dirty="0" smtClean="0"/>
          </a:p>
          <a:p>
            <a:r>
              <a:rPr lang="en-ZA" dirty="0"/>
              <a:t>What </a:t>
            </a:r>
            <a:r>
              <a:rPr lang="en-ZA" dirty="0" smtClean="0"/>
              <a:t>is a </a:t>
            </a:r>
            <a:r>
              <a:rPr lang="en-ZA" dirty="0" err="1" smtClean="0"/>
              <a:t>Robo</a:t>
            </a:r>
            <a:r>
              <a:rPr lang="en-ZA" dirty="0" smtClean="0"/>
              <a:t>-Advisor? </a:t>
            </a:r>
          </a:p>
          <a:p>
            <a:r>
              <a:rPr lang="en-ZA" u="sng" dirty="0" smtClean="0">
                <a:hlinkClick r:id="rId2" action="ppaction://hlinkfile"/>
              </a:rPr>
              <a:t>&lt;VIDEO&gt;</a:t>
            </a:r>
            <a:endParaRPr lang="en-ZA" u="sng" dirty="0"/>
          </a:p>
          <a:p>
            <a:pPr marL="0" indent="0">
              <a:buNone/>
            </a:pPr>
            <a:endParaRPr lang="en-ZA" u="sng" dirty="0" smtClean="0"/>
          </a:p>
          <a:p>
            <a:endParaRPr lang="en-ZA" dirty="0"/>
          </a:p>
        </p:txBody>
      </p:sp>
      <p:sp>
        <p:nvSpPr>
          <p:cNvPr id="4" name="Footer Placeholder 3"/>
          <p:cNvSpPr>
            <a:spLocks noGrp="1"/>
          </p:cNvSpPr>
          <p:nvPr>
            <p:ph type="ftr" sz="quarter" idx="11"/>
          </p:nvPr>
        </p:nvSpPr>
        <p:spPr/>
        <p:txBody>
          <a:bodyPr/>
          <a:lstStyle/>
          <a:p>
            <a:r>
              <a:rPr lang="en-US" dirty="0" smtClean="0"/>
              <a:t>DM Joubert - 13427938</a:t>
            </a:r>
            <a:endParaRPr lang="en-US" dirty="0"/>
          </a:p>
        </p:txBody>
      </p:sp>
    </p:spTree>
    <p:extLst>
      <p:ext uri="{BB962C8B-B14F-4D97-AF65-F5344CB8AC3E}">
        <p14:creationId xmlns:p14="http://schemas.microsoft.com/office/powerpoint/2010/main" val="3115813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How does it work?</a:t>
            </a:r>
            <a:endParaRPr lang="en-ZA"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447800"/>
            <a:ext cx="8229600" cy="3362773"/>
          </a:xfrm>
        </p:spPr>
      </p:pic>
      <p:sp>
        <p:nvSpPr>
          <p:cNvPr id="4" name="Footer Placeholder 3"/>
          <p:cNvSpPr>
            <a:spLocks noGrp="1"/>
          </p:cNvSpPr>
          <p:nvPr>
            <p:ph type="ftr" sz="quarter" idx="11"/>
          </p:nvPr>
        </p:nvSpPr>
        <p:spPr/>
        <p:txBody>
          <a:bodyPr/>
          <a:lstStyle/>
          <a:p>
            <a:r>
              <a:rPr lang="en-US" smtClean="0"/>
              <a:t>DM Joubert - 13427938</a:t>
            </a:r>
            <a:endParaRPr lang="en-US"/>
          </a:p>
        </p:txBody>
      </p:sp>
      <p:sp>
        <p:nvSpPr>
          <p:cNvPr id="6" name="TextBox 5"/>
          <p:cNvSpPr txBox="1"/>
          <p:nvPr/>
        </p:nvSpPr>
        <p:spPr>
          <a:xfrm>
            <a:off x="838200" y="5029200"/>
            <a:ext cx="7315200" cy="1200329"/>
          </a:xfrm>
          <a:prstGeom prst="rect">
            <a:avLst/>
          </a:prstGeom>
          <a:noFill/>
        </p:spPr>
        <p:txBody>
          <a:bodyPr wrap="square" rtlCol="0">
            <a:spAutoFit/>
          </a:bodyPr>
          <a:lstStyle/>
          <a:p>
            <a:pPr marL="285750" indent="-285750">
              <a:buFont typeface="Arial" panose="020B0604020202020204" pitchFamily="34" charset="0"/>
              <a:buChar char="•"/>
            </a:pPr>
            <a:r>
              <a:rPr lang="en-ZA" dirty="0" smtClean="0"/>
              <a:t>Everything online</a:t>
            </a:r>
          </a:p>
          <a:p>
            <a:pPr marL="285750" indent="-285750">
              <a:buFont typeface="Arial" panose="020B0604020202020204" pitchFamily="34" charset="0"/>
              <a:buChar char="•"/>
            </a:pPr>
            <a:r>
              <a:rPr lang="en-ZA" dirty="0" smtClean="0"/>
              <a:t>Provide </a:t>
            </a:r>
            <a:r>
              <a:rPr lang="en-ZA" dirty="0" err="1" smtClean="0"/>
              <a:t>Sygnia</a:t>
            </a:r>
            <a:r>
              <a:rPr lang="en-ZA" dirty="0" smtClean="0"/>
              <a:t> with user information, goals and risk tolerance</a:t>
            </a:r>
          </a:p>
          <a:p>
            <a:pPr marL="285750" indent="-285750">
              <a:buFont typeface="Arial" panose="020B0604020202020204" pitchFamily="34" charset="0"/>
              <a:buChar char="•"/>
            </a:pPr>
            <a:r>
              <a:rPr lang="en-ZA" dirty="0" err="1" smtClean="0"/>
              <a:t>Robo</a:t>
            </a:r>
            <a:r>
              <a:rPr lang="en-ZA" dirty="0" smtClean="0"/>
              <a:t>-advisor uses algorithms and AI to construct </a:t>
            </a:r>
            <a:r>
              <a:rPr lang="en-ZA" dirty="0" err="1" smtClean="0"/>
              <a:t>porfolio</a:t>
            </a:r>
            <a:endParaRPr lang="en-ZA" dirty="0"/>
          </a:p>
          <a:p>
            <a:pPr marL="285750" indent="-285750">
              <a:buFont typeface="Arial" panose="020B0604020202020204" pitchFamily="34" charset="0"/>
              <a:buChar char="•"/>
            </a:pPr>
            <a:r>
              <a:rPr lang="en-ZA" dirty="0" smtClean="0"/>
              <a:t>Constant management of portfolio</a:t>
            </a:r>
            <a:endParaRPr lang="en-ZA" dirty="0"/>
          </a:p>
        </p:txBody>
      </p:sp>
    </p:spTree>
    <p:extLst>
      <p:ext uri="{BB962C8B-B14F-4D97-AF65-F5344CB8AC3E}">
        <p14:creationId xmlns:p14="http://schemas.microsoft.com/office/powerpoint/2010/main" val="198924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Problems / Opportunities</a:t>
            </a:r>
            <a:endParaRPr lang="en-ZA" dirty="0"/>
          </a:p>
        </p:txBody>
      </p:sp>
      <p:sp>
        <p:nvSpPr>
          <p:cNvPr id="3" name="Content Placeholder 2"/>
          <p:cNvSpPr>
            <a:spLocks noGrp="1"/>
          </p:cNvSpPr>
          <p:nvPr>
            <p:ph idx="1"/>
          </p:nvPr>
        </p:nvSpPr>
        <p:spPr/>
        <p:txBody>
          <a:bodyPr>
            <a:normAutofit/>
          </a:bodyPr>
          <a:lstStyle/>
          <a:p>
            <a:r>
              <a:rPr lang="en-ZA" dirty="0" smtClean="0"/>
              <a:t>Accessible to anyone</a:t>
            </a:r>
          </a:p>
          <a:p>
            <a:r>
              <a:rPr lang="en-ZA" dirty="0" smtClean="0"/>
              <a:t>Low cost</a:t>
            </a:r>
          </a:p>
          <a:p>
            <a:r>
              <a:rPr lang="en-ZA" dirty="0" smtClean="0"/>
              <a:t>Easy to understand</a:t>
            </a:r>
          </a:p>
          <a:p>
            <a:pPr lvl="0"/>
            <a:r>
              <a:rPr lang="en-ZA" dirty="0"/>
              <a:t>Technology instead of </a:t>
            </a:r>
            <a:r>
              <a:rPr lang="en-ZA" dirty="0" smtClean="0"/>
              <a:t>emotions</a:t>
            </a:r>
            <a:endParaRPr lang="en-ZA" dirty="0"/>
          </a:p>
          <a:p>
            <a:pPr lvl="0"/>
            <a:r>
              <a:rPr lang="en-ZA" dirty="0" smtClean="0"/>
              <a:t>Transparency</a:t>
            </a:r>
            <a:endParaRPr lang="en-ZA" dirty="0"/>
          </a:p>
        </p:txBody>
      </p:sp>
      <p:sp>
        <p:nvSpPr>
          <p:cNvPr id="4" name="Footer Placeholder 3"/>
          <p:cNvSpPr>
            <a:spLocks noGrp="1"/>
          </p:cNvSpPr>
          <p:nvPr>
            <p:ph type="ftr" sz="quarter" idx="11"/>
          </p:nvPr>
        </p:nvSpPr>
        <p:spPr/>
        <p:txBody>
          <a:bodyPr/>
          <a:lstStyle/>
          <a:p>
            <a:r>
              <a:rPr lang="en-US" smtClean="0"/>
              <a:t>DM Joubert - 13427938</a:t>
            </a:r>
            <a:endParaRPr lang="en-US"/>
          </a:p>
        </p:txBody>
      </p:sp>
    </p:spTree>
    <p:extLst>
      <p:ext uri="{BB962C8B-B14F-4D97-AF65-F5344CB8AC3E}">
        <p14:creationId xmlns:p14="http://schemas.microsoft.com/office/powerpoint/2010/main" val="1511838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TRIZ	</a:t>
            </a:r>
            <a:endParaRPr lang="en-ZA" dirty="0"/>
          </a:p>
        </p:txBody>
      </p:sp>
      <p:sp>
        <p:nvSpPr>
          <p:cNvPr id="3" name="Content Placeholder 2"/>
          <p:cNvSpPr>
            <a:spLocks noGrp="1"/>
          </p:cNvSpPr>
          <p:nvPr>
            <p:ph idx="1"/>
          </p:nvPr>
        </p:nvSpPr>
        <p:spPr/>
        <p:txBody>
          <a:bodyPr/>
          <a:lstStyle/>
          <a:p>
            <a:pPr algn="just"/>
            <a:r>
              <a:rPr lang="en-ZA" dirty="0">
                <a:latin typeface="Arial" panose="020B0604020202020204" pitchFamily="34" charset="0"/>
                <a:cs typeface="Arial" panose="020B0604020202020204" pitchFamily="34" charset="0"/>
              </a:rPr>
              <a:t>Segmentation (more specific information per </a:t>
            </a:r>
            <a:r>
              <a:rPr lang="en-ZA" dirty="0" smtClean="0">
                <a:latin typeface="Arial" panose="020B0604020202020204" pitchFamily="34" charset="0"/>
                <a:cs typeface="Arial" panose="020B0604020202020204" pitchFamily="34" charset="0"/>
              </a:rPr>
              <a:t>customer)</a:t>
            </a:r>
          </a:p>
          <a:p>
            <a:pPr algn="just"/>
            <a:r>
              <a:rPr lang="en-ZA" dirty="0" smtClean="0">
                <a:latin typeface="Arial" panose="020B0604020202020204" pitchFamily="34" charset="0"/>
                <a:cs typeface="Arial" panose="020B0604020202020204" pitchFamily="34" charset="0"/>
              </a:rPr>
              <a:t>Decrease </a:t>
            </a:r>
            <a:r>
              <a:rPr lang="en-ZA" dirty="0">
                <a:latin typeface="Arial" panose="020B0604020202020204" pitchFamily="34" charset="0"/>
                <a:cs typeface="Arial" panose="020B0604020202020204" pitchFamily="34" charset="0"/>
              </a:rPr>
              <a:t>human </a:t>
            </a:r>
            <a:r>
              <a:rPr lang="en-ZA" dirty="0" smtClean="0">
                <a:latin typeface="Arial" panose="020B0604020202020204" pitchFamily="34" charset="0"/>
                <a:cs typeface="Arial" panose="020B0604020202020204" pitchFamily="34" charset="0"/>
              </a:rPr>
              <a:t>involvement</a:t>
            </a:r>
          </a:p>
          <a:p>
            <a:pPr algn="just"/>
            <a:r>
              <a:rPr lang="en-ZA" dirty="0" smtClean="0">
                <a:latin typeface="Arial" panose="020B0604020202020204" pitchFamily="34" charset="0"/>
                <a:cs typeface="Arial" panose="020B0604020202020204" pitchFamily="34" charset="0"/>
              </a:rPr>
              <a:t>Increasing Asymmetry</a:t>
            </a:r>
          </a:p>
          <a:p>
            <a:pPr algn="just"/>
            <a:r>
              <a:rPr lang="en-ZA" dirty="0" smtClean="0">
                <a:latin typeface="Arial" panose="020B0604020202020204" pitchFamily="34" charset="0"/>
                <a:cs typeface="Arial" panose="020B0604020202020204" pitchFamily="34" charset="0"/>
              </a:rPr>
              <a:t>Increasing Transparency</a:t>
            </a:r>
          </a:p>
          <a:p>
            <a:pPr algn="just"/>
            <a:r>
              <a:rPr lang="en-ZA" dirty="0" smtClean="0">
                <a:latin typeface="Arial" panose="020B0604020202020204" pitchFamily="34" charset="0"/>
                <a:cs typeface="Arial" panose="020B0604020202020204" pitchFamily="34" charset="0"/>
              </a:rPr>
              <a:t>Trimming complexity</a:t>
            </a:r>
          </a:p>
          <a:p>
            <a:pPr algn="just"/>
            <a:endParaRPr lang="en-ZA" dirty="0" smtClean="0">
              <a:latin typeface="Arial" panose="020B0604020202020204" pitchFamily="34" charset="0"/>
              <a:cs typeface="Arial" panose="020B0604020202020204" pitchFamily="34" charset="0"/>
            </a:endParaRPr>
          </a:p>
          <a:p>
            <a:pPr algn="just"/>
            <a:endParaRPr lang="en-ZA" dirty="0">
              <a:latin typeface="Arial" panose="020B0604020202020204" pitchFamily="34" charset="0"/>
              <a:cs typeface="Arial" panose="020B0604020202020204" pitchFamily="34" charset="0"/>
            </a:endParaRPr>
          </a:p>
          <a:p>
            <a:endParaRPr lang="en-ZA" dirty="0"/>
          </a:p>
        </p:txBody>
      </p:sp>
      <p:sp>
        <p:nvSpPr>
          <p:cNvPr id="4" name="Footer Placeholder 3"/>
          <p:cNvSpPr>
            <a:spLocks noGrp="1"/>
          </p:cNvSpPr>
          <p:nvPr>
            <p:ph type="ftr" sz="quarter" idx="11"/>
          </p:nvPr>
        </p:nvSpPr>
        <p:spPr/>
        <p:txBody>
          <a:bodyPr/>
          <a:lstStyle/>
          <a:p>
            <a:r>
              <a:rPr lang="en-US" smtClean="0"/>
              <a:t>DM Joubert - 13427938</a:t>
            </a:r>
            <a:endParaRPr lang="en-US"/>
          </a:p>
        </p:txBody>
      </p:sp>
    </p:spTree>
    <p:extLst>
      <p:ext uri="{BB962C8B-B14F-4D97-AF65-F5344CB8AC3E}">
        <p14:creationId xmlns:p14="http://schemas.microsoft.com/office/powerpoint/2010/main" val="30287145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err="1" smtClean="0"/>
              <a:t>Chatbots</a:t>
            </a:r>
            <a:r>
              <a:rPr lang="en-ZA" dirty="0" smtClean="0"/>
              <a:t>: </a:t>
            </a:r>
            <a:r>
              <a:rPr lang="en-ZA" dirty="0" err="1" smtClean="0"/>
              <a:t>Mastercard</a:t>
            </a:r>
            <a:endParaRPr lang="en-ZA" dirty="0"/>
          </a:p>
        </p:txBody>
      </p:sp>
      <p:sp>
        <p:nvSpPr>
          <p:cNvPr id="3" name="Content Placeholder 2"/>
          <p:cNvSpPr>
            <a:spLocks noGrp="1"/>
          </p:cNvSpPr>
          <p:nvPr>
            <p:ph idx="1"/>
          </p:nvPr>
        </p:nvSpPr>
        <p:spPr/>
        <p:txBody>
          <a:bodyPr>
            <a:normAutofit lnSpcReduction="10000"/>
          </a:bodyPr>
          <a:lstStyle/>
          <a:p>
            <a:r>
              <a:rPr lang="en-ZA" dirty="0" err="1"/>
              <a:t>Chatbots</a:t>
            </a:r>
            <a:r>
              <a:rPr lang="en-ZA" dirty="0"/>
              <a:t> use artificial intelligence (AI) to simulate intelligent conversation through written or spoken </a:t>
            </a:r>
            <a:r>
              <a:rPr lang="en-ZA" dirty="0" smtClean="0"/>
              <a:t>text</a:t>
            </a:r>
          </a:p>
          <a:p>
            <a:r>
              <a:rPr lang="en-ZA" dirty="0" smtClean="0"/>
              <a:t>Do basic banking on chat platforms like WeChat, Slack, Facebook Messenger and WhatsApp</a:t>
            </a:r>
          </a:p>
          <a:p>
            <a:r>
              <a:rPr lang="en-ZA" dirty="0" smtClean="0"/>
              <a:t>Check bank balances, pay accounts, see where money was spent</a:t>
            </a:r>
          </a:p>
          <a:p>
            <a:r>
              <a:rPr lang="en-ZA" dirty="0" smtClean="0">
                <a:hlinkClick r:id="rId2" action="ppaction://hlinkfile"/>
              </a:rPr>
              <a:t>&lt;VIDEO&gt;</a:t>
            </a:r>
            <a:endParaRPr lang="en-ZA" dirty="0"/>
          </a:p>
          <a:p>
            <a:endParaRPr lang="en-ZA" dirty="0"/>
          </a:p>
        </p:txBody>
      </p:sp>
      <p:sp>
        <p:nvSpPr>
          <p:cNvPr id="4" name="Footer Placeholder 3"/>
          <p:cNvSpPr>
            <a:spLocks noGrp="1"/>
          </p:cNvSpPr>
          <p:nvPr>
            <p:ph type="ftr" sz="quarter" idx="11"/>
          </p:nvPr>
        </p:nvSpPr>
        <p:spPr/>
        <p:txBody>
          <a:bodyPr/>
          <a:lstStyle/>
          <a:p>
            <a:r>
              <a:rPr lang="en-US" smtClean="0"/>
              <a:t>DM Joubert - 13427938</a:t>
            </a:r>
            <a:endParaRPr lang="en-US"/>
          </a:p>
        </p:txBody>
      </p:sp>
    </p:spTree>
    <p:extLst>
      <p:ext uri="{BB962C8B-B14F-4D97-AF65-F5344CB8AC3E}">
        <p14:creationId xmlns:p14="http://schemas.microsoft.com/office/powerpoint/2010/main" val="2796533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Problems / Opportunities</a:t>
            </a:r>
            <a:endParaRPr lang="en-ZA" dirty="0"/>
          </a:p>
        </p:txBody>
      </p:sp>
      <p:sp>
        <p:nvSpPr>
          <p:cNvPr id="3" name="Content Placeholder 2"/>
          <p:cNvSpPr>
            <a:spLocks noGrp="1"/>
          </p:cNvSpPr>
          <p:nvPr>
            <p:ph idx="1"/>
          </p:nvPr>
        </p:nvSpPr>
        <p:spPr/>
        <p:txBody>
          <a:bodyPr>
            <a:normAutofit/>
          </a:bodyPr>
          <a:lstStyle/>
          <a:p>
            <a:r>
              <a:rPr lang="en-ZA" dirty="0"/>
              <a:t>C</a:t>
            </a:r>
            <a:r>
              <a:rPr lang="en-ZA" dirty="0" smtClean="0"/>
              <a:t>onnect to customers </a:t>
            </a:r>
            <a:r>
              <a:rPr lang="en-ZA" dirty="0"/>
              <a:t>through channels they are actively </a:t>
            </a:r>
            <a:r>
              <a:rPr lang="en-ZA" dirty="0" smtClean="0"/>
              <a:t>using</a:t>
            </a:r>
            <a:endParaRPr lang="en-ZA" dirty="0"/>
          </a:p>
          <a:p>
            <a:r>
              <a:rPr lang="en-ZA" dirty="0"/>
              <a:t>P</a:t>
            </a:r>
            <a:r>
              <a:rPr lang="en-ZA" dirty="0" smtClean="0"/>
              <a:t>rovide </a:t>
            </a:r>
            <a:r>
              <a:rPr lang="en-ZA" dirty="0"/>
              <a:t>immediate </a:t>
            </a:r>
            <a:r>
              <a:rPr lang="en-ZA" dirty="0" smtClean="0"/>
              <a:t>and 24/7 response</a:t>
            </a:r>
          </a:p>
          <a:p>
            <a:r>
              <a:rPr lang="en-ZA" dirty="0" smtClean="0"/>
              <a:t>Free up </a:t>
            </a:r>
            <a:r>
              <a:rPr lang="en-ZA" dirty="0"/>
              <a:t>staff to focus on more complex customer issues that require deeper human </a:t>
            </a:r>
            <a:r>
              <a:rPr lang="en-ZA" dirty="0" smtClean="0"/>
              <a:t>insight</a:t>
            </a:r>
            <a:endParaRPr lang="en-ZA" dirty="0"/>
          </a:p>
          <a:p>
            <a:r>
              <a:rPr lang="en-ZA" dirty="0"/>
              <a:t>B</a:t>
            </a:r>
            <a:r>
              <a:rPr lang="en-ZA" dirty="0" smtClean="0"/>
              <a:t>ank </a:t>
            </a:r>
            <a:r>
              <a:rPr lang="en-ZA" dirty="0"/>
              <a:t>can learn what individual customers regularly ask </a:t>
            </a:r>
            <a:r>
              <a:rPr lang="en-ZA" dirty="0" smtClean="0"/>
              <a:t>for</a:t>
            </a:r>
            <a:endParaRPr lang="en-ZA" dirty="0"/>
          </a:p>
        </p:txBody>
      </p:sp>
      <p:sp>
        <p:nvSpPr>
          <p:cNvPr id="4" name="Footer Placeholder 3"/>
          <p:cNvSpPr>
            <a:spLocks noGrp="1"/>
          </p:cNvSpPr>
          <p:nvPr>
            <p:ph type="ftr" sz="quarter" idx="11"/>
          </p:nvPr>
        </p:nvSpPr>
        <p:spPr/>
        <p:txBody>
          <a:bodyPr/>
          <a:lstStyle/>
          <a:p>
            <a:r>
              <a:rPr lang="en-US" smtClean="0"/>
              <a:t>DM Joubert - 13427938</a:t>
            </a:r>
            <a:endParaRPr lang="en-US"/>
          </a:p>
        </p:txBody>
      </p:sp>
    </p:spTree>
    <p:extLst>
      <p:ext uri="{BB962C8B-B14F-4D97-AF65-F5344CB8AC3E}">
        <p14:creationId xmlns:p14="http://schemas.microsoft.com/office/powerpoint/2010/main" val="2308656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TRIZ</a:t>
            </a:r>
            <a:endParaRPr lang="en-ZA" dirty="0"/>
          </a:p>
        </p:txBody>
      </p:sp>
      <p:sp>
        <p:nvSpPr>
          <p:cNvPr id="3" name="Content Placeholder 2"/>
          <p:cNvSpPr>
            <a:spLocks noGrp="1"/>
          </p:cNvSpPr>
          <p:nvPr>
            <p:ph idx="1"/>
          </p:nvPr>
        </p:nvSpPr>
        <p:spPr/>
        <p:txBody>
          <a:bodyPr>
            <a:normAutofit fontScale="92500" lnSpcReduction="20000"/>
          </a:bodyPr>
          <a:lstStyle/>
          <a:p>
            <a:pPr algn="just"/>
            <a:r>
              <a:rPr lang="en-ZA" dirty="0">
                <a:latin typeface="Arial" panose="020B0604020202020204" pitchFamily="34" charset="0"/>
                <a:cs typeface="Arial" panose="020B0604020202020204" pitchFamily="34" charset="0"/>
              </a:rPr>
              <a:t>Segmentation (more specific information per customer)</a:t>
            </a:r>
          </a:p>
          <a:p>
            <a:pPr marL="0" indent="0" algn="just">
              <a:buNone/>
            </a:pPr>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Decrease human </a:t>
            </a:r>
            <a:r>
              <a:rPr lang="en-ZA" dirty="0" smtClean="0">
                <a:latin typeface="Arial" panose="020B0604020202020204" pitchFamily="34" charset="0"/>
                <a:cs typeface="Arial" panose="020B0604020202020204" pitchFamily="34" charset="0"/>
              </a:rPr>
              <a:t>involvement</a:t>
            </a:r>
          </a:p>
          <a:p>
            <a:pPr algn="just"/>
            <a:endParaRPr lang="en-ZA" dirty="0">
              <a:latin typeface="Arial" panose="020B0604020202020204" pitchFamily="34" charset="0"/>
              <a:cs typeface="Arial" panose="020B0604020202020204" pitchFamily="34" charset="0"/>
            </a:endParaRPr>
          </a:p>
          <a:p>
            <a:pPr algn="just"/>
            <a:r>
              <a:rPr lang="en-ZA" dirty="0" smtClean="0">
                <a:latin typeface="Arial" panose="020B0604020202020204" pitchFamily="34" charset="0"/>
                <a:cs typeface="Arial" panose="020B0604020202020204" pitchFamily="34" charset="0"/>
              </a:rPr>
              <a:t>Boundary Breakdown</a:t>
            </a:r>
          </a:p>
          <a:p>
            <a:pPr algn="just"/>
            <a:endParaRPr lang="en-ZA" dirty="0">
              <a:latin typeface="Arial" panose="020B0604020202020204" pitchFamily="34" charset="0"/>
              <a:cs typeface="Arial" panose="020B0604020202020204" pitchFamily="34" charset="0"/>
            </a:endParaRPr>
          </a:p>
          <a:p>
            <a:pPr algn="just"/>
            <a:r>
              <a:rPr lang="en-ZA" dirty="0" smtClean="0">
                <a:latin typeface="Arial" panose="020B0604020202020204" pitchFamily="34" charset="0"/>
                <a:cs typeface="Arial" panose="020B0604020202020204" pitchFamily="34" charset="0"/>
              </a:rPr>
              <a:t>Nesting</a:t>
            </a:r>
          </a:p>
          <a:p>
            <a:pPr algn="just"/>
            <a:endParaRPr lang="en-ZA" dirty="0" smtClean="0">
              <a:latin typeface="Arial" panose="020B0604020202020204" pitchFamily="34" charset="0"/>
              <a:cs typeface="Arial" panose="020B0604020202020204" pitchFamily="34" charset="0"/>
            </a:endParaRPr>
          </a:p>
          <a:p>
            <a:pPr algn="just"/>
            <a:r>
              <a:rPr lang="en-ZA" dirty="0" smtClean="0">
                <a:latin typeface="Arial" panose="020B0604020202020204" pitchFamily="34" charset="0"/>
                <a:cs typeface="Arial" panose="020B0604020202020204" pitchFamily="34" charset="0"/>
              </a:rPr>
              <a:t>Listening / Communication</a:t>
            </a:r>
            <a:endParaRPr lang="en-ZA" dirty="0">
              <a:latin typeface="Arial" panose="020B0604020202020204" pitchFamily="34" charset="0"/>
              <a:cs typeface="Arial" panose="020B0604020202020204" pitchFamily="34" charset="0"/>
            </a:endParaRPr>
          </a:p>
          <a:p>
            <a:endParaRPr lang="en-ZA" dirty="0"/>
          </a:p>
        </p:txBody>
      </p:sp>
      <p:sp>
        <p:nvSpPr>
          <p:cNvPr id="4" name="Footer Placeholder 3"/>
          <p:cNvSpPr>
            <a:spLocks noGrp="1"/>
          </p:cNvSpPr>
          <p:nvPr>
            <p:ph type="ftr" sz="quarter" idx="11"/>
          </p:nvPr>
        </p:nvSpPr>
        <p:spPr/>
        <p:txBody>
          <a:bodyPr/>
          <a:lstStyle/>
          <a:p>
            <a:r>
              <a:rPr lang="en-US" smtClean="0"/>
              <a:t>DM Joubert - 13427938</a:t>
            </a:r>
            <a:endParaRPr lang="en-US"/>
          </a:p>
        </p:txBody>
      </p:sp>
    </p:spTree>
    <p:extLst>
      <p:ext uri="{BB962C8B-B14F-4D97-AF65-F5344CB8AC3E}">
        <p14:creationId xmlns:p14="http://schemas.microsoft.com/office/powerpoint/2010/main" val="9825926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a:t>What is the technology</a:t>
            </a:r>
            <a:endParaRPr lang="en-ZA" dirty="0"/>
          </a:p>
        </p:txBody>
      </p:sp>
      <p:sp>
        <p:nvSpPr>
          <p:cNvPr id="3" name="Content Placeholder 2"/>
          <p:cNvSpPr>
            <a:spLocks noGrp="1"/>
          </p:cNvSpPr>
          <p:nvPr>
            <p:ph idx="1"/>
          </p:nvPr>
        </p:nvSpPr>
        <p:spPr/>
        <p:txBody>
          <a:bodyPr>
            <a:normAutofit fontScale="62500" lnSpcReduction="20000"/>
          </a:bodyPr>
          <a:lstStyle/>
          <a:p>
            <a:pPr algn="just"/>
            <a:r>
              <a:rPr lang="en-ZA" b="1" dirty="0">
                <a:latin typeface="Arial" panose="020B0604020202020204" pitchFamily="34" charset="0"/>
                <a:cs typeface="Arial" panose="020B0604020202020204" pitchFamily="34" charset="0"/>
              </a:rPr>
              <a:t>Discovery </a:t>
            </a:r>
            <a:r>
              <a:rPr lang="en-ZA" b="1" dirty="0" err="1">
                <a:latin typeface="Arial" panose="020B0604020202020204" pitchFamily="34" charset="0"/>
                <a:cs typeface="Arial" panose="020B0604020202020204" pitchFamily="34" charset="0"/>
              </a:rPr>
              <a:t>VitalityDrive</a:t>
            </a:r>
            <a:r>
              <a:rPr lang="en-ZA" i="1" dirty="0">
                <a:latin typeface="Arial" panose="020B0604020202020204" pitchFamily="34" charset="0"/>
                <a:cs typeface="Arial" panose="020B0604020202020204" pitchFamily="34" charset="0"/>
              </a:rPr>
              <a:t> </a:t>
            </a:r>
          </a:p>
          <a:p>
            <a:pPr algn="just"/>
            <a:r>
              <a:rPr lang="en-ZA" dirty="0">
                <a:latin typeface="Arial" panose="020B0604020202020204" pitchFamily="34" charset="0"/>
                <a:cs typeface="Arial" panose="020B0604020202020204" pitchFamily="34" charset="0"/>
              </a:rPr>
              <a:t>It is a unique driver behaviour programme that rewards for driving well. The better you drive, the greater your rewards. </a:t>
            </a:r>
          </a:p>
          <a:p>
            <a:pPr algn="just"/>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Once you join, you will have to install DQ-Track which uses the latest technology to measure your driving behaviour and provide you with a range of state-of-the-art vehicle and passenger safety features.</a:t>
            </a:r>
          </a:p>
          <a:p>
            <a:pPr algn="just"/>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Your DQ-Track will measure your braking, acceleration, cornering, speeding, distance, late-night driving and </a:t>
            </a:r>
            <a:r>
              <a:rPr lang="en-ZA" dirty="0" err="1">
                <a:latin typeface="Arial" panose="020B0604020202020204" pitchFamily="34" charset="0"/>
                <a:cs typeface="Arial" panose="020B0604020202020204" pitchFamily="34" charset="0"/>
              </a:rPr>
              <a:t>cellphone</a:t>
            </a:r>
            <a:r>
              <a:rPr lang="en-ZA" dirty="0">
                <a:latin typeface="Arial" panose="020B0604020202020204" pitchFamily="34" charset="0"/>
                <a:cs typeface="Arial" panose="020B0604020202020204" pitchFamily="34" charset="0"/>
              </a:rPr>
              <a:t> use. The prices of securities fully reflect available information. </a:t>
            </a:r>
          </a:p>
          <a:p>
            <a:pPr algn="just"/>
            <a:endParaRPr lang="en-ZA" dirty="0">
              <a:latin typeface="Arial" panose="020B0604020202020204" pitchFamily="34" charset="0"/>
              <a:cs typeface="Arial" panose="020B0604020202020204" pitchFamily="34" charset="0"/>
            </a:endParaRPr>
          </a:p>
          <a:p>
            <a:pPr algn="just"/>
            <a:r>
              <a:rPr lang="en-ZA" dirty="0">
                <a:latin typeface="Arial" panose="020B0604020202020204" pitchFamily="34" charset="0"/>
                <a:cs typeface="Arial" panose="020B0604020202020204" pitchFamily="34" charset="0"/>
              </a:rPr>
              <a:t>They says they will not use DQ-Track information in the event of a claim, other than to confirm the time and place of an incident</a:t>
            </a:r>
          </a:p>
          <a:p>
            <a:endParaRPr lang="en-ZA" dirty="0"/>
          </a:p>
        </p:txBody>
      </p:sp>
      <p:sp>
        <p:nvSpPr>
          <p:cNvPr id="4" name="Footer Placeholder 3"/>
          <p:cNvSpPr>
            <a:spLocks noGrp="1"/>
          </p:cNvSpPr>
          <p:nvPr>
            <p:ph type="ftr" sz="quarter" idx="11"/>
          </p:nvPr>
        </p:nvSpPr>
        <p:spPr/>
        <p:txBody>
          <a:bodyPr/>
          <a:lstStyle/>
          <a:p>
            <a:r>
              <a:rPr lang="en-ZA" b="1" dirty="0" err="1"/>
              <a:t>Tshepo</a:t>
            </a:r>
            <a:r>
              <a:rPr lang="en-ZA" b="1" dirty="0"/>
              <a:t> </a:t>
            </a:r>
            <a:r>
              <a:rPr lang="en-ZA" b="1" dirty="0" err="1"/>
              <a:t>Masoeu</a:t>
            </a:r>
            <a:r>
              <a:rPr lang="en-ZA" b="1" dirty="0"/>
              <a:t> - 17201195 </a:t>
            </a:r>
          </a:p>
        </p:txBody>
      </p:sp>
    </p:spTree>
    <p:extLst>
      <p:ext uri="{BB962C8B-B14F-4D97-AF65-F5344CB8AC3E}">
        <p14:creationId xmlns:p14="http://schemas.microsoft.com/office/powerpoint/2010/main" val="730941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709</TotalTime>
  <Words>777</Words>
  <Application>Microsoft Office PowerPoint</Application>
  <PresentationFormat>On-screen Show (4:3)</PresentationFormat>
  <Paragraphs>107</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Digital Innovations: Finance</vt:lpstr>
      <vt:lpstr>Robo-advice: Sygnia Asset Management </vt:lpstr>
      <vt:lpstr>How does it work?</vt:lpstr>
      <vt:lpstr>Problems / Opportunities</vt:lpstr>
      <vt:lpstr>TRIZ </vt:lpstr>
      <vt:lpstr>Chatbots: Mastercard</vt:lpstr>
      <vt:lpstr>Problems / Opportunities</vt:lpstr>
      <vt:lpstr>TRIZ</vt:lpstr>
      <vt:lpstr>What is the technology</vt:lpstr>
      <vt:lpstr>How it works</vt:lpstr>
      <vt:lpstr>TRIZ</vt:lpstr>
      <vt:lpstr>Video – Discovery Vitality-Drive</vt:lpstr>
      <vt:lpstr>What is the technology</vt:lpstr>
      <vt:lpstr>How it works</vt:lpstr>
      <vt:lpstr>TRIZ</vt:lpstr>
      <vt:lpstr>Video – Acorns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Innovations: Finance</dc:title>
  <dc:creator>Niel Joubert</dc:creator>
  <cp:lastModifiedBy>GOETHALS Frank</cp:lastModifiedBy>
  <cp:revision>14</cp:revision>
  <dcterms:created xsi:type="dcterms:W3CDTF">2006-08-16T00:00:00Z</dcterms:created>
  <dcterms:modified xsi:type="dcterms:W3CDTF">2016-12-02T16:00:03Z</dcterms:modified>
</cp:coreProperties>
</file>