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70" r:id="rId3"/>
    <p:sldId id="278" r:id="rId4"/>
    <p:sldId id="275" r:id="rId5"/>
    <p:sldId id="276" r:id="rId6"/>
    <p:sldId id="277" r:id="rId7"/>
    <p:sldId id="271" r:id="rId8"/>
    <p:sldId id="272" r:id="rId9"/>
    <p:sldId id="273" r:id="rId10"/>
    <p:sldId id="279" r:id="rId11"/>
    <p:sldId id="257" r:id="rId12"/>
    <p:sldId id="258" r:id="rId13"/>
    <p:sldId id="259" r:id="rId14"/>
    <p:sldId id="260" r:id="rId15"/>
    <p:sldId id="261" r:id="rId16"/>
    <p:sldId id="262" r:id="rId17"/>
    <p:sldId id="280" r:id="rId18"/>
    <p:sldId id="263" r:id="rId19"/>
    <p:sldId id="264" r:id="rId20"/>
    <p:sldId id="265" r:id="rId21"/>
    <p:sldId id="266" r:id="rId22"/>
    <p:sldId id="268" r:id="rId23"/>
    <p:sldId id="269" r:id="rId2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FCCCF86-E96A-49ED-9B84-FA54EF82A765}">
  <a:tblStyle styleId="{4FCCCF86-E96A-49ED-9B84-FA54EF82A765}" styleName="Table_0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7"/>
    <p:restoredTop sz="88593"/>
  </p:normalViewPr>
  <p:slideViewPr>
    <p:cSldViewPr snapToGrid="0" snapToObjects="1">
      <p:cViewPr>
        <p:scale>
          <a:sx n="92" d="100"/>
          <a:sy n="92" d="100"/>
        </p:scale>
        <p:origin x="704" y="3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4655F7-438B-E04A-9B7F-CBD311A1DE54}" type="doc">
      <dgm:prSet loTypeId="urn:microsoft.com/office/officeart/2005/8/layout/lProcess3" loCatId="process" qsTypeId="urn:microsoft.com/office/officeart/2005/8/quickstyle/simple4" qsCatId="simple" csTypeId="urn:microsoft.com/office/officeart/2005/8/colors/accent2_4" csCatId="accent2" phldr="1"/>
      <dgm:spPr/>
      <dgm:t>
        <a:bodyPr/>
        <a:lstStyle/>
        <a:p>
          <a:endParaRPr lang="fr-FR"/>
        </a:p>
      </dgm:t>
    </dgm:pt>
    <dgm:pt modelId="{62F3C45F-2A90-3E41-A49C-44E6BC90A404}">
      <dgm:prSet/>
      <dgm:spPr/>
      <dgm:t>
        <a:bodyPr/>
        <a:lstStyle/>
        <a:p>
          <a:r>
            <a:rPr lang="fr-FR" dirty="0" smtClean="0"/>
            <a:t>Policy </a:t>
          </a:r>
          <a:r>
            <a:rPr lang="fr-FR" dirty="0" err="1" smtClean="0"/>
            <a:t>owners</a:t>
          </a:r>
          <a:r>
            <a:rPr lang="fr-FR" dirty="0" smtClean="0"/>
            <a:t> </a:t>
          </a:r>
          <a:r>
            <a:rPr lang="fr-FR" dirty="0" err="1" smtClean="0"/>
            <a:t>with</a:t>
          </a:r>
          <a:r>
            <a:rPr lang="fr-FR" dirty="0" smtClean="0"/>
            <a:t> </a:t>
          </a:r>
          <a:r>
            <a:rPr lang="fr-FR" dirty="0" err="1" smtClean="0"/>
            <a:t>same</a:t>
          </a:r>
          <a:r>
            <a:rPr lang="fr-FR" dirty="0" smtClean="0"/>
            <a:t> </a:t>
          </a:r>
          <a:r>
            <a:rPr lang="fr-FR" dirty="0" err="1" smtClean="0"/>
            <a:t>insurance</a:t>
          </a:r>
          <a:r>
            <a:rPr lang="fr-FR" dirty="0" smtClean="0"/>
            <a:t> type </a:t>
          </a:r>
          <a:r>
            <a:rPr lang="fr-FR" dirty="0" err="1" smtClean="0"/>
            <a:t>gather</a:t>
          </a:r>
          <a:r>
            <a:rPr lang="fr-FR" dirty="0" smtClean="0"/>
            <a:t> </a:t>
          </a:r>
          <a:r>
            <a:rPr lang="fr-FR" dirty="0" err="1" smtClean="0"/>
            <a:t>together</a:t>
          </a:r>
          <a:endParaRPr lang="fr-FR" dirty="0"/>
        </a:p>
      </dgm:t>
    </dgm:pt>
    <dgm:pt modelId="{CED1BFDB-DBEC-774B-A6C9-E2B5A6E55B0C}" type="parTrans" cxnId="{1D238FE8-23A6-CA4B-BA78-EB58813BA7AD}">
      <dgm:prSet/>
      <dgm:spPr/>
      <dgm:t>
        <a:bodyPr/>
        <a:lstStyle/>
        <a:p>
          <a:endParaRPr lang="fr-FR"/>
        </a:p>
      </dgm:t>
    </dgm:pt>
    <dgm:pt modelId="{C395D798-9B8C-D74F-A5AF-86B2FD1838CF}" type="sibTrans" cxnId="{1D238FE8-23A6-CA4B-BA78-EB58813BA7AD}">
      <dgm:prSet/>
      <dgm:spPr/>
      <dgm:t>
        <a:bodyPr/>
        <a:lstStyle/>
        <a:p>
          <a:endParaRPr lang="fr-FR"/>
        </a:p>
      </dgm:t>
    </dgm:pt>
    <dgm:pt modelId="{B31844D2-36C4-2546-9B12-6E00FE188BB7}">
      <dgm:prSet/>
      <dgm:spPr/>
      <dgm:t>
        <a:bodyPr/>
        <a:lstStyle/>
        <a:p>
          <a:r>
            <a:rPr lang="fr-FR" dirty="0" smtClean="0"/>
            <a:t>Part of </a:t>
          </a:r>
          <a:r>
            <a:rPr lang="fr-FR" dirty="0" err="1" smtClean="0"/>
            <a:t>their</a:t>
          </a:r>
          <a:r>
            <a:rPr lang="fr-FR" dirty="0" smtClean="0"/>
            <a:t> premium </a:t>
          </a:r>
          <a:r>
            <a:rPr lang="fr-FR" dirty="0" err="1" smtClean="0"/>
            <a:t>is</a:t>
          </a:r>
          <a:r>
            <a:rPr lang="fr-FR" dirty="0" smtClean="0"/>
            <a:t> </a:t>
          </a:r>
          <a:r>
            <a:rPr lang="fr-FR" dirty="0" err="1" smtClean="0"/>
            <a:t>paid</a:t>
          </a:r>
          <a:r>
            <a:rPr lang="fr-FR" dirty="0" smtClean="0"/>
            <a:t> </a:t>
          </a:r>
          <a:r>
            <a:rPr lang="fr-FR" dirty="0" err="1" smtClean="0"/>
            <a:t>into</a:t>
          </a:r>
          <a:r>
            <a:rPr lang="fr-FR" dirty="0" smtClean="0"/>
            <a:t> a cash pool</a:t>
          </a:r>
        </a:p>
      </dgm:t>
    </dgm:pt>
    <dgm:pt modelId="{29B692C7-0820-F74D-BF3B-8BA8AF2046BD}" type="parTrans" cxnId="{56CB679E-FF19-874F-B1ED-F7CAB7F749FD}">
      <dgm:prSet/>
      <dgm:spPr/>
      <dgm:t>
        <a:bodyPr/>
        <a:lstStyle/>
        <a:p>
          <a:endParaRPr lang="fr-FR"/>
        </a:p>
      </dgm:t>
    </dgm:pt>
    <dgm:pt modelId="{CDC35046-D346-954D-9FEB-6B9CA60B24B1}" type="sibTrans" cxnId="{56CB679E-FF19-874F-B1ED-F7CAB7F749FD}">
      <dgm:prSet/>
      <dgm:spPr/>
      <dgm:t>
        <a:bodyPr/>
        <a:lstStyle/>
        <a:p>
          <a:endParaRPr lang="fr-FR"/>
        </a:p>
      </dgm:t>
    </dgm:pt>
    <dgm:pt modelId="{554C50C9-051D-5448-B6BA-EE0223AA30FD}">
      <dgm:prSet/>
      <dgm:spPr/>
      <dgm:t>
        <a:bodyPr/>
        <a:lstStyle/>
        <a:p>
          <a:r>
            <a:rPr lang="fr-FR" dirty="0" smtClean="0"/>
            <a:t>No claims, </a:t>
          </a:r>
          <a:r>
            <a:rPr lang="fr-FR" dirty="0" err="1" smtClean="0"/>
            <a:t>get</a:t>
          </a:r>
          <a:r>
            <a:rPr lang="fr-FR" dirty="0" smtClean="0"/>
            <a:t> the money back</a:t>
          </a:r>
          <a:endParaRPr lang="fr-FR" dirty="0"/>
        </a:p>
      </dgm:t>
    </dgm:pt>
    <dgm:pt modelId="{7733453D-1E64-EB49-8220-9D59EE4A78C7}" type="parTrans" cxnId="{D16CC807-374F-CD4A-9068-0042CD643BC5}">
      <dgm:prSet/>
      <dgm:spPr/>
      <dgm:t>
        <a:bodyPr/>
        <a:lstStyle/>
        <a:p>
          <a:endParaRPr lang="fr-FR"/>
        </a:p>
      </dgm:t>
    </dgm:pt>
    <dgm:pt modelId="{2FAC9E60-52DA-0E40-A129-72E80C4557CD}" type="sibTrans" cxnId="{D16CC807-374F-CD4A-9068-0042CD643BC5}">
      <dgm:prSet/>
      <dgm:spPr/>
      <dgm:t>
        <a:bodyPr/>
        <a:lstStyle/>
        <a:p>
          <a:endParaRPr lang="fr-FR"/>
        </a:p>
      </dgm:t>
    </dgm:pt>
    <dgm:pt modelId="{1AA6B8E5-70D5-1C49-90A5-BD02CFE85E1D}">
      <dgm:prSet/>
      <dgm:spPr/>
      <dgm:t>
        <a:bodyPr/>
        <a:lstStyle/>
        <a:p>
          <a:r>
            <a:rPr lang="fr-FR" dirty="0" smtClean="0"/>
            <a:t>Small claim, claim free bonus </a:t>
          </a:r>
          <a:r>
            <a:rPr lang="fr-FR" dirty="0" err="1" smtClean="0"/>
            <a:t>decrease</a:t>
          </a:r>
          <a:r>
            <a:rPr lang="fr-FR" dirty="0" smtClean="0"/>
            <a:t> for </a:t>
          </a:r>
          <a:r>
            <a:rPr lang="fr-FR" dirty="0" err="1" smtClean="0"/>
            <a:t>everyone</a:t>
          </a:r>
          <a:endParaRPr lang="fr-FR" dirty="0"/>
        </a:p>
      </dgm:t>
    </dgm:pt>
    <dgm:pt modelId="{DA79A272-057B-9D42-9778-E1081C97D63B}" type="parTrans" cxnId="{C2BECC2B-EF80-2346-B40C-CEE18FAE9AC9}">
      <dgm:prSet/>
      <dgm:spPr/>
      <dgm:t>
        <a:bodyPr/>
        <a:lstStyle/>
        <a:p>
          <a:endParaRPr lang="fr-FR"/>
        </a:p>
      </dgm:t>
    </dgm:pt>
    <dgm:pt modelId="{912EB943-2B76-D346-AAAE-86C8EBD3EEE2}" type="sibTrans" cxnId="{C2BECC2B-EF80-2346-B40C-CEE18FAE9AC9}">
      <dgm:prSet/>
      <dgm:spPr/>
      <dgm:t>
        <a:bodyPr/>
        <a:lstStyle/>
        <a:p>
          <a:endParaRPr lang="fr-FR"/>
        </a:p>
      </dgm:t>
    </dgm:pt>
    <dgm:pt modelId="{9873F065-7A15-BE43-80CE-441043EC44A9}" type="pres">
      <dgm:prSet presAssocID="{2E4655F7-438B-E04A-9B7F-CBD311A1DE54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D06FDAD8-018B-9249-AE63-4274BE18BFB8}" type="pres">
      <dgm:prSet presAssocID="{62F3C45F-2A90-3E41-A49C-44E6BC90A404}" presName="horFlow" presStyleCnt="0"/>
      <dgm:spPr/>
    </dgm:pt>
    <dgm:pt modelId="{7C15A52A-AAE1-0143-8576-8362FD1D64B2}" type="pres">
      <dgm:prSet presAssocID="{62F3C45F-2A90-3E41-A49C-44E6BC90A404}" presName="bigChev" presStyleLbl="node1" presStyleIdx="0" presStyleCnt="3" custScaleX="149746"/>
      <dgm:spPr/>
      <dgm:t>
        <a:bodyPr/>
        <a:lstStyle/>
        <a:p>
          <a:endParaRPr lang="fr-FR"/>
        </a:p>
      </dgm:t>
    </dgm:pt>
    <dgm:pt modelId="{800A62DC-182B-2045-8104-08EA0A382ACF}" type="pres">
      <dgm:prSet presAssocID="{62F3C45F-2A90-3E41-A49C-44E6BC90A404}" presName="vSp" presStyleCnt="0"/>
      <dgm:spPr/>
    </dgm:pt>
    <dgm:pt modelId="{496B1048-DD1F-B243-9D97-AD98DFF948F6}" type="pres">
      <dgm:prSet presAssocID="{B31844D2-36C4-2546-9B12-6E00FE188BB7}" presName="horFlow" presStyleCnt="0"/>
      <dgm:spPr/>
    </dgm:pt>
    <dgm:pt modelId="{226DBF0B-EEFA-3D45-A610-DB91BC48D346}" type="pres">
      <dgm:prSet presAssocID="{B31844D2-36C4-2546-9B12-6E00FE188BB7}" presName="bigChev" presStyleLbl="node1" presStyleIdx="1" presStyleCnt="3" custScaleX="152100"/>
      <dgm:spPr/>
      <dgm:t>
        <a:bodyPr/>
        <a:lstStyle/>
        <a:p>
          <a:endParaRPr lang="fr-FR"/>
        </a:p>
      </dgm:t>
    </dgm:pt>
    <dgm:pt modelId="{D15D7184-63BE-AA4A-92C9-DA8C4134A68D}" type="pres">
      <dgm:prSet presAssocID="{B31844D2-36C4-2546-9B12-6E00FE188BB7}" presName="vSp" presStyleCnt="0"/>
      <dgm:spPr/>
    </dgm:pt>
    <dgm:pt modelId="{996A3425-B64C-F64D-A8DC-2266C25E32A7}" type="pres">
      <dgm:prSet presAssocID="{554C50C9-051D-5448-B6BA-EE0223AA30FD}" presName="horFlow" presStyleCnt="0"/>
      <dgm:spPr/>
    </dgm:pt>
    <dgm:pt modelId="{4CFA4871-3D28-5848-AE2A-58784EB1EFDB}" type="pres">
      <dgm:prSet presAssocID="{554C50C9-051D-5448-B6BA-EE0223AA30FD}" presName="bigChev" presStyleLbl="node1" presStyleIdx="2" presStyleCnt="3"/>
      <dgm:spPr/>
      <dgm:t>
        <a:bodyPr/>
        <a:lstStyle/>
        <a:p>
          <a:endParaRPr lang="fr-FR"/>
        </a:p>
      </dgm:t>
    </dgm:pt>
    <dgm:pt modelId="{7767EA43-4051-D14D-A34A-D4FA5AF418A6}" type="pres">
      <dgm:prSet presAssocID="{DA79A272-057B-9D42-9778-E1081C97D63B}" presName="parTrans" presStyleCnt="0"/>
      <dgm:spPr/>
    </dgm:pt>
    <dgm:pt modelId="{1619A22D-2CF6-F24B-8B3F-1A29713B710C}" type="pres">
      <dgm:prSet presAssocID="{1AA6B8E5-70D5-1C49-90A5-BD02CFE85E1D}" presName="node" presStyleLbl="alignAccFollowNode1" presStyleIdx="0" presStyleCnt="1" custScaleX="135909">
        <dgm:presLayoutVars>
          <dgm:bulletEnabled val="1"/>
        </dgm:presLayoutVars>
      </dgm:prSet>
      <dgm:spPr/>
    </dgm:pt>
  </dgm:ptLst>
  <dgm:cxnLst>
    <dgm:cxn modelId="{1D238FE8-23A6-CA4B-BA78-EB58813BA7AD}" srcId="{2E4655F7-438B-E04A-9B7F-CBD311A1DE54}" destId="{62F3C45F-2A90-3E41-A49C-44E6BC90A404}" srcOrd="0" destOrd="0" parTransId="{CED1BFDB-DBEC-774B-A6C9-E2B5A6E55B0C}" sibTransId="{C395D798-9B8C-D74F-A5AF-86B2FD1838CF}"/>
    <dgm:cxn modelId="{C2BECC2B-EF80-2346-B40C-CEE18FAE9AC9}" srcId="{554C50C9-051D-5448-B6BA-EE0223AA30FD}" destId="{1AA6B8E5-70D5-1C49-90A5-BD02CFE85E1D}" srcOrd="0" destOrd="0" parTransId="{DA79A272-057B-9D42-9778-E1081C97D63B}" sibTransId="{912EB943-2B76-D346-AAAE-86C8EBD3EEE2}"/>
    <dgm:cxn modelId="{66377621-A97A-D64F-A117-DAFD8D6F43F5}" type="presOf" srcId="{62F3C45F-2A90-3E41-A49C-44E6BC90A404}" destId="{7C15A52A-AAE1-0143-8576-8362FD1D64B2}" srcOrd="0" destOrd="0" presId="urn:microsoft.com/office/officeart/2005/8/layout/lProcess3"/>
    <dgm:cxn modelId="{D83513F5-0B6E-6046-AF47-F16D0BEDB5B4}" type="presOf" srcId="{B31844D2-36C4-2546-9B12-6E00FE188BB7}" destId="{226DBF0B-EEFA-3D45-A610-DB91BC48D346}" srcOrd="0" destOrd="0" presId="urn:microsoft.com/office/officeart/2005/8/layout/lProcess3"/>
    <dgm:cxn modelId="{56CB679E-FF19-874F-B1ED-F7CAB7F749FD}" srcId="{2E4655F7-438B-E04A-9B7F-CBD311A1DE54}" destId="{B31844D2-36C4-2546-9B12-6E00FE188BB7}" srcOrd="1" destOrd="0" parTransId="{29B692C7-0820-F74D-BF3B-8BA8AF2046BD}" sibTransId="{CDC35046-D346-954D-9FEB-6B9CA60B24B1}"/>
    <dgm:cxn modelId="{4B00DE0B-CFE4-604D-A461-A093D762C076}" type="presOf" srcId="{1AA6B8E5-70D5-1C49-90A5-BD02CFE85E1D}" destId="{1619A22D-2CF6-F24B-8B3F-1A29713B710C}" srcOrd="0" destOrd="0" presId="urn:microsoft.com/office/officeart/2005/8/layout/lProcess3"/>
    <dgm:cxn modelId="{D16CC807-374F-CD4A-9068-0042CD643BC5}" srcId="{2E4655F7-438B-E04A-9B7F-CBD311A1DE54}" destId="{554C50C9-051D-5448-B6BA-EE0223AA30FD}" srcOrd="2" destOrd="0" parTransId="{7733453D-1E64-EB49-8220-9D59EE4A78C7}" sibTransId="{2FAC9E60-52DA-0E40-A129-72E80C4557CD}"/>
    <dgm:cxn modelId="{FE107284-6CB3-C84C-8E5A-136E2BA2CF38}" type="presOf" srcId="{554C50C9-051D-5448-B6BA-EE0223AA30FD}" destId="{4CFA4871-3D28-5848-AE2A-58784EB1EFDB}" srcOrd="0" destOrd="0" presId="urn:microsoft.com/office/officeart/2005/8/layout/lProcess3"/>
    <dgm:cxn modelId="{4A565FAC-6540-CF46-81E0-3DDC6284DCBE}" type="presOf" srcId="{2E4655F7-438B-E04A-9B7F-CBD311A1DE54}" destId="{9873F065-7A15-BE43-80CE-441043EC44A9}" srcOrd="0" destOrd="0" presId="urn:microsoft.com/office/officeart/2005/8/layout/lProcess3"/>
    <dgm:cxn modelId="{8FE76F40-EEC0-E441-9E3A-DC2C4001BFEB}" type="presParOf" srcId="{9873F065-7A15-BE43-80CE-441043EC44A9}" destId="{D06FDAD8-018B-9249-AE63-4274BE18BFB8}" srcOrd="0" destOrd="0" presId="urn:microsoft.com/office/officeart/2005/8/layout/lProcess3"/>
    <dgm:cxn modelId="{19CFDCD2-9DCE-FD48-9C10-FEC04C637E49}" type="presParOf" srcId="{D06FDAD8-018B-9249-AE63-4274BE18BFB8}" destId="{7C15A52A-AAE1-0143-8576-8362FD1D64B2}" srcOrd="0" destOrd="0" presId="urn:microsoft.com/office/officeart/2005/8/layout/lProcess3"/>
    <dgm:cxn modelId="{A236CB28-8225-DB48-B1FB-C5E08CFA4302}" type="presParOf" srcId="{9873F065-7A15-BE43-80CE-441043EC44A9}" destId="{800A62DC-182B-2045-8104-08EA0A382ACF}" srcOrd="1" destOrd="0" presId="urn:microsoft.com/office/officeart/2005/8/layout/lProcess3"/>
    <dgm:cxn modelId="{6EFD3EE6-FC61-134E-A41A-E3B173EEDB4D}" type="presParOf" srcId="{9873F065-7A15-BE43-80CE-441043EC44A9}" destId="{496B1048-DD1F-B243-9D97-AD98DFF948F6}" srcOrd="2" destOrd="0" presId="urn:microsoft.com/office/officeart/2005/8/layout/lProcess3"/>
    <dgm:cxn modelId="{ADB5A776-10F8-194A-BF48-C383F2ED0858}" type="presParOf" srcId="{496B1048-DD1F-B243-9D97-AD98DFF948F6}" destId="{226DBF0B-EEFA-3D45-A610-DB91BC48D346}" srcOrd="0" destOrd="0" presId="urn:microsoft.com/office/officeart/2005/8/layout/lProcess3"/>
    <dgm:cxn modelId="{FC79EEB6-6964-E347-9E40-C882268084AD}" type="presParOf" srcId="{9873F065-7A15-BE43-80CE-441043EC44A9}" destId="{D15D7184-63BE-AA4A-92C9-DA8C4134A68D}" srcOrd="3" destOrd="0" presId="urn:microsoft.com/office/officeart/2005/8/layout/lProcess3"/>
    <dgm:cxn modelId="{ABEDDA66-2894-CA42-B6CA-5475A7754621}" type="presParOf" srcId="{9873F065-7A15-BE43-80CE-441043EC44A9}" destId="{996A3425-B64C-F64D-A8DC-2266C25E32A7}" srcOrd="4" destOrd="0" presId="urn:microsoft.com/office/officeart/2005/8/layout/lProcess3"/>
    <dgm:cxn modelId="{C4BF6DA1-D526-C043-B011-137D5769C98C}" type="presParOf" srcId="{996A3425-B64C-F64D-A8DC-2266C25E32A7}" destId="{4CFA4871-3D28-5848-AE2A-58784EB1EFDB}" srcOrd="0" destOrd="0" presId="urn:microsoft.com/office/officeart/2005/8/layout/lProcess3"/>
    <dgm:cxn modelId="{1C228500-B638-6F43-8413-11BA264206F5}" type="presParOf" srcId="{996A3425-B64C-F64D-A8DC-2266C25E32A7}" destId="{7767EA43-4051-D14D-A34A-D4FA5AF418A6}" srcOrd="1" destOrd="0" presId="urn:microsoft.com/office/officeart/2005/8/layout/lProcess3"/>
    <dgm:cxn modelId="{C03AD65B-BA66-C44B-B058-F159FE2C952E}" type="presParOf" srcId="{996A3425-B64C-F64D-A8DC-2266C25E32A7}" destId="{1619A22D-2CF6-F24B-8B3F-1A29713B710C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15A52A-AAE1-0143-8576-8362FD1D64B2}">
      <dsp:nvSpPr>
        <dsp:cNvPr id="0" name=""/>
        <dsp:cNvSpPr/>
      </dsp:nvSpPr>
      <dsp:spPr>
        <a:xfrm>
          <a:off x="13852" y="502"/>
          <a:ext cx="3525210" cy="941650"/>
        </a:xfrm>
        <a:prstGeom prst="chevron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Policy </a:t>
          </a:r>
          <a:r>
            <a:rPr lang="fr-FR" sz="2000" kern="1200" dirty="0" err="1" smtClean="0"/>
            <a:t>owners</a:t>
          </a:r>
          <a:r>
            <a:rPr lang="fr-FR" sz="2000" kern="1200" dirty="0" smtClean="0"/>
            <a:t> </a:t>
          </a:r>
          <a:r>
            <a:rPr lang="fr-FR" sz="2000" kern="1200" dirty="0" err="1" smtClean="0"/>
            <a:t>with</a:t>
          </a:r>
          <a:r>
            <a:rPr lang="fr-FR" sz="2000" kern="1200" dirty="0" smtClean="0"/>
            <a:t> </a:t>
          </a:r>
          <a:r>
            <a:rPr lang="fr-FR" sz="2000" kern="1200" dirty="0" err="1" smtClean="0"/>
            <a:t>same</a:t>
          </a:r>
          <a:r>
            <a:rPr lang="fr-FR" sz="2000" kern="1200" dirty="0" smtClean="0"/>
            <a:t> </a:t>
          </a:r>
          <a:r>
            <a:rPr lang="fr-FR" sz="2000" kern="1200" dirty="0" err="1" smtClean="0"/>
            <a:t>insurance</a:t>
          </a:r>
          <a:r>
            <a:rPr lang="fr-FR" sz="2000" kern="1200" dirty="0" smtClean="0"/>
            <a:t> type </a:t>
          </a:r>
          <a:r>
            <a:rPr lang="fr-FR" sz="2000" kern="1200" dirty="0" err="1" smtClean="0"/>
            <a:t>gather</a:t>
          </a:r>
          <a:r>
            <a:rPr lang="fr-FR" sz="2000" kern="1200" dirty="0" smtClean="0"/>
            <a:t> </a:t>
          </a:r>
          <a:r>
            <a:rPr lang="fr-FR" sz="2000" kern="1200" dirty="0" err="1" smtClean="0"/>
            <a:t>together</a:t>
          </a:r>
          <a:endParaRPr lang="fr-FR" sz="2000" kern="1200" dirty="0"/>
        </a:p>
      </dsp:txBody>
      <dsp:txXfrm>
        <a:off x="484677" y="502"/>
        <a:ext cx="2583560" cy="941650"/>
      </dsp:txXfrm>
    </dsp:sp>
    <dsp:sp modelId="{226DBF0B-EEFA-3D45-A610-DB91BC48D346}">
      <dsp:nvSpPr>
        <dsp:cNvPr id="0" name=""/>
        <dsp:cNvSpPr/>
      </dsp:nvSpPr>
      <dsp:spPr>
        <a:xfrm>
          <a:off x="13852" y="1073983"/>
          <a:ext cx="3580626" cy="941650"/>
        </a:xfrm>
        <a:prstGeom prst="chevron">
          <a:avLst/>
        </a:prstGeom>
        <a:gradFill rotWithShape="0">
          <a:gsLst>
            <a:gs pos="0">
              <a:schemeClr val="accent2">
                <a:shade val="50000"/>
                <a:hueOff val="155942"/>
                <a:satOff val="-16946"/>
                <a:lumOff val="3361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shade val="50000"/>
                <a:hueOff val="155942"/>
                <a:satOff val="-16946"/>
                <a:lumOff val="3361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Part of </a:t>
          </a:r>
          <a:r>
            <a:rPr lang="fr-FR" sz="2000" kern="1200" dirty="0" err="1" smtClean="0"/>
            <a:t>their</a:t>
          </a:r>
          <a:r>
            <a:rPr lang="fr-FR" sz="2000" kern="1200" dirty="0" smtClean="0"/>
            <a:t> premium </a:t>
          </a:r>
          <a:r>
            <a:rPr lang="fr-FR" sz="2000" kern="1200" dirty="0" err="1" smtClean="0"/>
            <a:t>is</a:t>
          </a:r>
          <a:r>
            <a:rPr lang="fr-FR" sz="2000" kern="1200" dirty="0" smtClean="0"/>
            <a:t> </a:t>
          </a:r>
          <a:r>
            <a:rPr lang="fr-FR" sz="2000" kern="1200" dirty="0" err="1" smtClean="0"/>
            <a:t>paid</a:t>
          </a:r>
          <a:r>
            <a:rPr lang="fr-FR" sz="2000" kern="1200" dirty="0" smtClean="0"/>
            <a:t> </a:t>
          </a:r>
          <a:r>
            <a:rPr lang="fr-FR" sz="2000" kern="1200" dirty="0" err="1" smtClean="0"/>
            <a:t>into</a:t>
          </a:r>
          <a:r>
            <a:rPr lang="fr-FR" sz="2000" kern="1200" dirty="0" smtClean="0"/>
            <a:t> a cash pool</a:t>
          </a:r>
        </a:p>
      </dsp:txBody>
      <dsp:txXfrm>
        <a:off x="484677" y="1073983"/>
        <a:ext cx="2638976" cy="941650"/>
      </dsp:txXfrm>
    </dsp:sp>
    <dsp:sp modelId="{4CFA4871-3D28-5848-AE2A-58784EB1EFDB}">
      <dsp:nvSpPr>
        <dsp:cNvPr id="0" name=""/>
        <dsp:cNvSpPr/>
      </dsp:nvSpPr>
      <dsp:spPr>
        <a:xfrm>
          <a:off x="13852" y="2147465"/>
          <a:ext cx="2354126" cy="941650"/>
        </a:xfrm>
        <a:prstGeom prst="chevron">
          <a:avLst/>
        </a:prstGeom>
        <a:gradFill rotWithShape="0">
          <a:gsLst>
            <a:gs pos="0">
              <a:schemeClr val="accent2">
                <a:shade val="50000"/>
                <a:hueOff val="155942"/>
                <a:satOff val="-16946"/>
                <a:lumOff val="3361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shade val="50000"/>
                <a:hueOff val="155942"/>
                <a:satOff val="-16946"/>
                <a:lumOff val="3361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No claims, </a:t>
          </a:r>
          <a:r>
            <a:rPr lang="fr-FR" sz="2000" kern="1200" dirty="0" err="1" smtClean="0"/>
            <a:t>get</a:t>
          </a:r>
          <a:r>
            <a:rPr lang="fr-FR" sz="2000" kern="1200" dirty="0" smtClean="0"/>
            <a:t> the money back</a:t>
          </a:r>
          <a:endParaRPr lang="fr-FR" sz="2000" kern="1200" dirty="0"/>
        </a:p>
      </dsp:txBody>
      <dsp:txXfrm>
        <a:off x="484677" y="2147465"/>
        <a:ext cx="1412476" cy="941650"/>
      </dsp:txXfrm>
    </dsp:sp>
    <dsp:sp modelId="{1619A22D-2CF6-F24B-8B3F-1A29713B710C}">
      <dsp:nvSpPr>
        <dsp:cNvPr id="0" name=""/>
        <dsp:cNvSpPr/>
      </dsp:nvSpPr>
      <dsp:spPr>
        <a:xfrm>
          <a:off x="2061942" y="2227505"/>
          <a:ext cx="2655559" cy="781569"/>
        </a:xfrm>
        <a:prstGeom prst="chevron">
          <a:avLst/>
        </a:prstGeom>
        <a:solidFill>
          <a:schemeClr val="accent2">
            <a:alpha val="90000"/>
            <a:tint val="55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Small claim, claim free bonus </a:t>
          </a:r>
          <a:r>
            <a:rPr lang="fr-FR" sz="1600" kern="1200" dirty="0" err="1" smtClean="0"/>
            <a:t>decrease</a:t>
          </a:r>
          <a:r>
            <a:rPr lang="fr-FR" sz="1600" kern="1200" dirty="0" smtClean="0"/>
            <a:t> for </a:t>
          </a:r>
          <a:r>
            <a:rPr lang="fr-FR" sz="1600" kern="1200" dirty="0" err="1" smtClean="0"/>
            <a:t>everyone</a:t>
          </a:r>
          <a:endParaRPr lang="fr-FR" sz="1600" kern="1200" dirty="0"/>
        </a:p>
      </dsp:txBody>
      <dsp:txXfrm>
        <a:off x="2452727" y="2227505"/>
        <a:ext cx="1873990" cy="7815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11856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64902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015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0684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76869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182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1779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8820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7496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964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4540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5675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9124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2739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hape 10"/>
          <p:cNvGrpSpPr/>
          <p:nvPr/>
        </p:nvGrpSpPr>
        <p:grpSpPr>
          <a:xfrm>
            <a:off x="6098378" y="4"/>
            <a:ext cx="3045625" cy="2030570"/>
            <a:chOff x="6098378" y="4"/>
            <a:chExt cx="3045625" cy="2030570"/>
          </a:xfrm>
        </p:grpSpPr>
        <p:sp>
          <p:nvSpPr>
            <p:cNvPr id="11" name="Shape 11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 rot="10800000" flipH="1">
              <a:off x="7113588" y="106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598088" y="2715912"/>
            <a:ext cx="8222100" cy="432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pPr lvl="0">
                <a:spcBef>
                  <a:spcPts val="0"/>
                </a:spcBef>
                <a:buNone/>
              </a:pPr>
              <a:t>‹#›</a:t>
            </a:fld>
            <a:endParaRPr lang="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>
                <a:solidFill>
                  <a:schemeClr val="dk2"/>
                </a:solidFill>
              </a:rPr>
              <a:pPr lvl="0">
                <a:spcBef>
                  <a:spcPts val="0"/>
                </a:spcBef>
                <a:buNone/>
              </a:pPr>
              <a:t>‹#›</a:t>
            </a:fld>
            <a:endParaRPr lang="es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Shape 29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Shape 30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" name="Shape 31"/>
            <p:cNvSpPr/>
            <p:nvPr/>
          </p:nvSpPr>
          <p:spPr>
            <a:xfrm flipH="1">
              <a:off x="6181162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" name="Shape 3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pPr lvl="0">
                <a:spcBef>
                  <a:spcPts val="0"/>
                </a:spcBef>
                <a:buNone/>
              </a:pPr>
              <a:t>‹#›</a:t>
            </a:fld>
            <a:endParaRPr lang="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>
                <a:solidFill>
                  <a:schemeClr val="dk2"/>
                </a:solidFill>
              </a:rPr>
              <a:pPr lvl="0">
                <a:spcBef>
                  <a:spcPts val="0"/>
                </a:spcBef>
                <a:buNone/>
              </a:pPr>
              <a:t>‹#›</a:t>
            </a:fld>
            <a:endParaRPr lang="es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>
                <a:solidFill>
                  <a:schemeClr val="dk2"/>
                </a:solidFill>
              </a:rPr>
              <a:pPr lvl="0">
                <a:spcBef>
                  <a:spcPts val="0"/>
                </a:spcBef>
                <a:buNone/>
              </a:pPr>
              <a:t>‹#›</a:t>
            </a:fld>
            <a:endParaRPr lang="es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>
                <a:solidFill>
                  <a:schemeClr val="dk2"/>
                </a:solidFill>
              </a:rPr>
              <a:pPr lvl="0">
                <a:spcBef>
                  <a:spcPts val="0"/>
                </a:spcBef>
                <a:buNone/>
              </a:pPr>
              <a:t>‹#›</a:t>
            </a:fld>
            <a:endParaRPr lang="es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4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Shape 51"/>
          <p:cNvGrpSpPr/>
          <p:nvPr/>
        </p:nvGrpSpPr>
        <p:grpSpPr>
          <a:xfrm>
            <a:off x="6098378" y="4"/>
            <a:ext cx="3045625" cy="2030570"/>
            <a:chOff x="6098378" y="4"/>
            <a:chExt cx="3045625" cy="2030570"/>
          </a:xfrm>
        </p:grpSpPr>
        <p:sp>
          <p:nvSpPr>
            <p:cNvPr id="52" name="Shape 52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3" name="Shape 53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" name="Shape 54"/>
            <p:cNvSpPr/>
            <p:nvPr/>
          </p:nvSpPr>
          <p:spPr>
            <a:xfrm rot="10800000" flipH="1">
              <a:off x="7113588" y="106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" name="Shape 55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" name="Shape 56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pPr lvl="0">
                <a:spcBef>
                  <a:spcPts val="0"/>
                </a:spcBef>
                <a:buNone/>
              </a:pPr>
              <a:t>‹#›</a:t>
            </a:fld>
            <a:endParaRPr lang="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61" name="Shape 6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pPr lvl="0">
                <a:spcBef>
                  <a:spcPts val="0"/>
                </a:spcBef>
                <a:buNone/>
              </a:pPr>
              <a:t>‹#›</a:t>
            </a:fld>
            <a:endParaRPr lang="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>
                <a:solidFill>
                  <a:schemeClr val="dk2"/>
                </a:solidFill>
              </a:rPr>
              <a:pPr lvl="0">
                <a:spcBef>
                  <a:spcPts val="0"/>
                </a:spcBef>
                <a:buNone/>
              </a:pPr>
              <a:t>‹#›</a:t>
            </a:fld>
            <a:endParaRPr lang="es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bg>
      <p:bgPr>
        <a:solidFill>
          <a:schemeClr val="dk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Shape 70"/>
          <p:cNvGrpSpPr/>
          <p:nvPr/>
        </p:nvGrpSpPr>
        <p:grpSpPr>
          <a:xfrm>
            <a:off x="6098378" y="4"/>
            <a:ext cx="3045625" cy="2030570"/>
            <a:chOff x="6098378" y="4"/>
            <a:chExt cx="3045625" cy="2030570"/>
          </a:xfrm>
        </p:grpSpPr>
        <p:sp>
          <p:nvSpPr>
            <p:cNvPr id="71" name="Shape 71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2" name="Shape 72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3" name="Shape 73"/>
            <p:cNvSpPr/>
            <p:nvPr/>
          </p:nvSpPr>
          <p:spPr>
            <a:xfrm rot="10800000" flipH="1">
              <a:off x="7113588" y="106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4" name="Shape 74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5" name="Shape 7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pPr lvl="0">
                <a:spcBef>
                  <a:spcPts val="0"/>
                </a:spcBef>
                <a:buNone/>
              </a:pPr>
              <a:t>‹#›</a:t>
            </a:fld>
            <a:endParaRPr lang="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Roboto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s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s"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1.png"/><Relationship Id="rId6" Type="http://schemas.openxmlformats.org/officeDocument/2006/relationships/image" Target="../media/image1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microsoft.com/office/2007/relationships/media" Target="file://localhost/C:/Users/Anna%20Sannino/Downloads/ebankIT%20-%20Voice%20Banking.mp4" TargetMode="External"/><Relationship Id="rId2" Type="http://schemas.openxmlformats.org/officeDocument/2006/relationships/video" Target="file://localhost/C:/Users/Anna%20Sannino/Downloads/ebankIT%20-%20Voice%20Banking.mp4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3.png"/><Relationship Id="rId6" Type="http://schemas.openxmlformats.org/officeDocument/2006/relationships/image" Target="../media/image21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rumi.com/" TargetMode="External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5.jp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 dirty="0">
                <a:latin typeface="Times New Roman" charset="0"/>
                <a:ea typeface="Times New Roman" charset="0"/>
                <a:cs typeface="Times New Roman" charset="0"/>
              </a:rPr>
              <a:t>Digital Innovations in </a:t>
            </a:r>
            <a:r>
              <a:rPr lang="es" dirty="0" smtClean="0">
                <a:latin typeface="Times New Roman" charset="0"/>
                <a:ea typeface="Times New Roman" charset="0"/>
                <a:cs typeface="Times New Roman" charset="0"/>
              </a:rPr>
              <a:t>Finance</a:t>
            </a:r>
            <a:endParaRPr lang="e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6" name="Shape 86"/>
          <p:cNvSpPr txBox="1">
            <a:spLocks noGrp="1"/>
          </p:cNvSpPr>
          <p:nvPr>
            <p:ph type="subTitle" idx="1"/>
          </p:nvPr>
        </p:nvSpPr>
        <p:spPr>
          <a:xfrm>
            <a:off x="598088" y="2715912"/>
            <a:ext cx="8222100" cy="133488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 dirty="0">
                <a:latin typeface="Times New Roman" charset="0"/>
                <a:ea typeface="Times New Roman" charset="0"/>
                <a:cs typeface="Times New Roman" charset="0"/>
              </a:rPr>
              <a:t>Karla Alejandra Gonzalez Bejarano</a:t>
            </a:r>
          </a:p>
          <a:p>
            <a:pPr lvl="0">
              <a:spcBef>
                <a:spcPts val="0"/>
              </a:spcBef>
              <a:buNone/>
            </a:pPr>
            <a:r>
              <a:rPr lang="es" dirty="0" smtClean="0">
                <a:latin typeface="Times New Roman" charset="0"/>
                <a:ea typeface="Times New Roman" charset="0"/>
                <a:cs typeface="Times New Roman" charset="0"/>
              </a:rPr>
              <a:t>Anna</a:t>
            </a:r>
            <a:r>
              <a:rPr lang="fr-FR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fr-FR" dirty="0" err="1" smtClean="0">
                <a:latin typeface="Times New Roman" charset="0"/>
                <a:ea typeface="Times New Roman" charset="0"/>
                <a:cs typeface="Times New Roman" charset="0"/>
              </a:rPr>
              <a:t>Sannino</a:t>
            </a:r>
            <a:endParaRPr lang="e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0">
              <a:spcBef>
                <a:spcPts val="0"/>
              </a:spcBef>
              <a:buNone/>
            </a:pPr>
            <a:r>
              <a:rPr lang="es" dirty="0" smtClean="0">
                <a:latin typeface="Times New Roman" charset="0"/>
                <a:ea typeface="Times New Roman" charset="0"/>
                <a:cs typeface="Times New Roman" charset="0"/>
              </a:rPr>
              <a:t>Raphael</a:t>
            </a:r>
            <a:r>
              <a:rPr lang="fr-FR" dirty="0" smtClean="0">
                <a:latin typeface="Times New Roman" charset="0"/>
                <a:ea typeface="Times New Roman" charset="0"/>
                <a:cs typeface="Times New Roman" charset="0"/>
              </a:rPr>
              <a:t> Levi</a:t>
            </a:r>
            <a:endParaRPr lang="e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Banking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373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311700" y="233800"/>
            <a:ext cx="5788500" cy="1167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Customers’ expectations challenges in the Banking Field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5612100" cy="3339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14350" lvl="0" indent="-285750" rtl="0">
              <a:spcBef>
                <a:spcPts val="0"/>
              </a:spcBef>
              <a:buFont typeface="Arial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Real time-responses</a:t>
            </a:r>
            <a:b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514350" lvl="0" indent="-285750">
              <a:spcBef>
                <a:spcPts val="0"/>
              </a:spcBef>
              <a:buFont typeface="Arial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Personalization and convenience</a:t>
            </a:r>
            <a:b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514350" lvl="0" indent="-285750" rtl="0">
              <a:spcBef>
                <a:spcPts val="0"/>
              </a:spcBef>
              <a:buFont typeface="Arial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Faster and easier online banking transactions in business-to-business, business-to-consumer and consumer-to-consumer interactions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93" name="Shape 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0937" y="184825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85800" y="2238476"/>
            <a:ext cx="2492024" cy="1655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41950" y="1418050"/>
            <a:ext cx="5588100" cy="3251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302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Application for swift transactions between clients of the same or different banks, in a social network format. </a:t>
            </a:r>
          </a:p>
          <a:p>
            <a:pPr marL="457200" lvl="0" indent="-228600" rtl="0">
              <a:spcBef>
                <a:spcPts val="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Simple, fast and secure			</a:t>
            </a:r>
          </a:p>
          <a:p>
            <a:pPr marL="457200" lvl="0" indent="-3302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Unrestricted Network</a:t>
            </a:r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400" b="1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Registration</a:t>
            </a:r>
            <a:r>
              <a:rPr lang="en-US" sz="14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: Mobile Number, IBAN, Defining PIN</a:t>
            </a:r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400" b="1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Activation</a:t>
            </a:r>
            <a:r>
              <a:rPr lang="en-US" sz="14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: Code via SMS</a:t>
            </a:r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400" b="1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Authentication</a:t>
            </a:r>
            <a:r>
              <a:rPr lang="en-US" sz="14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: Unique PIN </a:t>
            </a:r>
          </a:p>
          <a:p>
            <a:pPr marL="171450" lvl="0" indent="-171450">
              <a:spcBef>
                <a:spcPts val="0"/>
              </a:spcBef>
              <a:buFont typeface="Arial"/>
              <a:buChar char="•"/>
            </a:pPr>
            <a:endParaRPr lang="en-US" sz="12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  <a:sym typeface="Arial"/>
            </a:endParaRPr>
          </a:p>
        </p:txBody>
      </p:sp>
      <p:pic>
        <p:nvPicPr>
          <p:cNvPr id="101" name="Shape 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08822" y="71875"/>
            <a:ext cx="3874475" cy="125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bankIT - Social Bank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39258" y="2106082"/>
            <a:ext cx="5004742" cy="2815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Threats in mobile and online banking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311700" y="1229975"/>
            <a:ext cx="3999900" cy="3703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Font typeface="Arial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New account fraud 		</a:t>
            </a:r>
          </a:p>
          <a:p>
            <a:pPr marL="5143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Font typeface="Arial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Need to verify identity in high-risk transactions like Log in, Transactions or password resets</a:t>
            </a:r>
          </a:p>
          <a:p>
            <a:pPr marL="514350" lvl="0" indent="-285750" rtl="0">
              <a:spcBef>
                <a:spcPts val="0"/>
              </a:spcBef>
              <a:buFont typeface="Arial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Account fraud or Account takeover through Remote Access Tools</a:t>
            </a:r>
          </a:p>
          <a:p>
            <a:pPr marL="971550" lvl="1" indent="-285750" rtl="0">
              <a:spcBef>
                <a:spcPts val="0"/>
              </a:spcBef>
              <a:buFont typeface="Arial"/>
              <a:buChar char="•"/>
            </a:pPr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Man-in-the-Browser and Man-in-the-App attacks</a:t>
            </a:r>
          </a:p>
          <a:p>
            <a:pPr marL="914400" lvl="1" indent="-298450" rtl="0">
              <a:spcBef>
                <a:spcPts val="0"/>
              </a:spcBef>
              <a:buClr>
                <a:srgbClr val="000000"/>
              </a:buClr>
              <a:buSzPct val="78571"/>
              <a:buFont typeface="Arial"/>
              <a:buChar char="•"/>
            </a:pPr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Data manipulation</a:t>
            </a:r>
          </a:p>
          <a:p>
            <a:pPr marL="914400" lvl="1" indent="-298450" rtl="0">
              <a:spcBef>
                <a:spcPts val="0"/>
              </a:spcBef>
              <a:buClr>
                <a:srgbClr val="000000"/>
              </a:buClr>
              <a:buSzPct val="78571"/>
              <a:buFont typeface="Arial"/>
              <a:buChar char="•"/>
            </a:pPr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Spoofing</a:t>
            </a:r>
            <a:r>
              <a:rPr lang="en-US" sz="11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	</a:t>
            </a:r>
          </a:p>
          <a:p>
            <a:pPr marL="285750" lvl="0" indent="-285750">
              <a:spcBef>
                <a:spcPts val="0"/>
              </a:spcBef>
              <a:buFont typeface="Arial"/>
              <a:buChar char="•"/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08" name="Shape 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1150" y="1058350"/>
            <a:ext cx="1905000" cy="204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2800" y="3146799"/>
            <a:ext cx="3366100" cy="1892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5">
            <a:alphaModFix/>
          </a:blip>
          <a:srcRect l="4586" t="4035" r="4586" b="4035"/>
          <a:stretch/>
        </p:blipFill>
        <p:spPr>
          <a:xfrm>
            <a:off x="6208675" y="1720375"/>
            <a:ext cx="2173199" cy="142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600" b="1" dirty="0" smtClean="0">
                <a:latin typeface="Times New Roman" charset="0"/>
                <a:ea typeface="Times New Roman" charset="0"/>
                <a:cs typeface="Times New Roman" charset="0"/>
                <a:sym typeface="Impact"/>
              </a:rPr>
              <a:t>VOICE</a:t>
            </a:r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  <a:sym typeface="Impact"/>
              </a:rPr>
              <a:t> </a:t>
            </a:r>
            <a:r>
              <a:rPr lang="en-US" sz="3600" b="1" dirty="0" smtClean="0">
                <a:latin typeface="Times New Roman" charset="0"/>
                <a:ea typeface="Times New Roman" charset="0"/>
                <a:cs typeface="Times New Roman" charset="0"/>
                <a:sym typeface="Impact"/>
              </a:rPr>
              <a:t>BANKING</a:t>
            </a:r>
            <a:endParaRPr lang="en-US" sz="3600" b="1" dirty="0">
              <a:latin typeface="Times New Roman" charset="0"/>
              <a:ea typeface="Times New Roman" charset="0"/>
              <a:cs typeface="Times New Roman" charset="0"/>
              <a:sym typeface="Impact"/>
            </a:endParaRPr>
          </a:p>
        </p:txBody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dk1"/>
                </a:solidFill>
                <a:highlight>
                  <a:srgbClr val="FFFFFF"/>
                </a:highlight>
                <a:latin typeface="Times New Roman" charset="0"/>
                <a:ea typeface="Times New Roman" charset="0"/>
                <a:cs typeface="Times New Roman" charset="0"/>
                <a:sym typeface="Arial"/>
              </a:rPr>
              <a:t>In a simple, intuitive way, customers can give instructions and receive feedback by voice to interact with their finances, integrated with their car software and mobile apps.</a:t>
            </a:r>
            <a:endParaRPr lang="en-US" sz="2400" dirty="0">
              <a:solidFill>
                <a:schemeClr val="dk1"/>
              </a:solidFill>
              <a:highlight>
                <a:srgbClr val="FFFFFF"/>
              </a:highlight>
              <a:latin typeface="Times New Roman" charset="0"/>
              <a:ea typeface="Times New Roman" charset="0"/>
              <a:cs typeface="Times New Roman" charset="0"/>
              <a:sym typeface="Arial"/>
            </a:endParaRPr>
          </a:p>
        </p:txBody>
      </p:sp>
      <p:pic>
        <p:nvPicPr>
          <p:cNvPr id="118" name="Shape 118" descr="IMG_0309.PNG"/>
          <p:cNvPicPr preferRelativeResize="0"/>
          <p:nvPr/>
        </p:nvPicPr>
        <p:blipFill rotWithShape="1">
          <a:blip r:embed="rId3">
            <a:alphaModFix/>
          </a:blip>
          <a:srcRect t="12770" r="2152"/>
          <a:stretch/>
        </p:blipFill>
        <p:spPr>
          <a:xfrm>
            <a:off x="5057275" y="809500"/>
            <a:ext cx="3473698" cy="412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 descr="bigstock-hand-holding-mobile-smart-phon-121016177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0472" y="0"/>
            <a:ext cx="2013349" cy="113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Shape 1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-185350"/>
            <a:ext cx="5525175" cy="23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Shape 125"/>
          <p:cNvSpPr txBox="1"/>
          <p:nvPr/>
        </p:nvSpPr>
        <p:spPr>
          <a:xfrm>
            <a:off x="190837" y="1875488"/>
            <a:ext cx="4197000" cy="2775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Clr>
                <a:schemeClr val="accent2"/>
              </a:buClr>
              <a:buSzPct val="100000"/>
              <a:buChar char="●"/>
            </a:pPr>
            <a:r>
              <a:rPr lang="en-US" sz="1800" b="1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Quick and convenient login procedure  </a:t>
            </a:r>
          </a:p>
          <a:p>
            <a:pPr marL="457200" lvl="0" indent="-342900" rtl="0">
              <a:spcBef>
                <a:spcPts val="0"/>
              </a:spcBef>
              <a:buClr>
                <a:schemeClr val="accent2"/>
              </a:buClr>
              <a:buSzPct val="100000"/>
              <a:buChar char="●"/>
            </a:pPr>
            <a:r>
              <a:rPr lang="en-US" sz="1800" b="1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Shorter time and lower costs of customer service  </a:t>
            </a:r>
          </a:p>
          <a:p>
            <a:pPr marL="457200" lvl="0" indent="-342900" rtl="0">
              <a:spcBef>
                <a:spcPts val="0"/>
              </a:spcBef>
              <a:buClr>
                <a:schemeClr val="accent2"/>
              </a:buClr>
              <a:buSzPct val="100000"/>
              <a:buChar char="●"/>
            </a:pPr>
            <a:r>
              <a:rPr lang="en-US" sz="1800" b="1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Unified verification process </a:t>
            </a:r>
          </a:p>
          <a:p>
            <a:pPr marL="457200" lvl="0" indent="-342900" rtl="0">
              <a:spcBef>
                <a:spcPts val="0"/>
              </a:spcBef>
              <a:buClr>
                <a:schemeClr val="accent2"/>
              </a:buClr>
              <a:buSzPct val="100000"/>
              <a:buChar char="●"/>
            </a:pPr>
            <a:r>
              <a:rPr lang="en-US" sz="1800" b="1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The highest level of security </a:t>
            </a:r>
          </a:p>
          <a:p>
            <a:pPr marL="457200" lvl="0" indent="-342900" rtl="0">
              <a:spcBef>
                <a:spcPts val="0"/>
              </a:spcBef>
              <a:buClr>
                <a:schemeClr val="accent2"/>
              </a:buClr>
              <a:buSzPct val="100000"/>
              <a:buChar char="●"/>
            </a:pPr>
            <a:r>
              <a:rPr lang="en-US" sz="1800" b="1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Allows customers to verify their identity simply by speaking, making it easier and faster to gain access to secure banking services</a:t>
            </a:r>
            <a:endParaRPr lang="en-US" sz="1800" b="1" dirty="0">
              <a:solidFill>
                <a:schemeClr val="accent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ebankIT - Voice Banking.mp4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1999" y="1723040"/>
            <a:ext cx="4183117" cy="3137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4833025" y="1401250"/>
            <a:ext cx="3849600" cy="3642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Cognitive traits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typical of eye-hand coordination, behavior patterns, usage preferences, device interaction patterns, and responsiveness to Invisible Cognitive Challenges</a:t>
            </a:r>
            <a:b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457200" lvl="0" indent="-228600" rtl="0">
              <a:spcBef>
                <a:spcPts val="0"/>
              </a:spcBef>
            </a:pP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Physiological factors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include left/right handedness, press-size, hand tremor, arm size, and muscle usage.</a:t>
            </a:r>
            <a:b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457200" lvl="0" indent="-228600" rtl="0">
              <a:spcBef>
                <a:spcPts val="0"/>
              </a:spcBef>
            </a:pP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Contextual factors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like device ID, network, geolocation, transaction and navigation behaviors.</a:t>
            </a:r>
          </a:p>
          <a:p>
            <a:pPr lvl="0">
              <a:spcBef>
                <a:spcPts val="0"/>
              </a:spcBef>
              <a:buNone/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1" name="Shape 131"/>
          <p:cNvSpPr txBox="1"/>
          <p:nvPr/>
        </p:nvSpPr>
        <p:spPr>
          <a:xfrm>
            <a:off x="114658" y="850960"/>
            <a:ext cx="3844694" cy="190138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100" dirty="0" smtClean="0">
                <a:latin typeface="Times New Roman" charset="0"/>
                <a:ea typeface="Times New Roman" charset="0"/>
                <a:cs typeface="Times New Roman" charset="0"/>
              </a:rPr>
              <a:t>					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  <a:sym typeface="Calibri"/>
              </a:rPr>
              <a:t>BioCatch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  <a:sym typeface="Calibri"/>
              </a:rPr>
              <a:t> Protects Over 33 Million Global Banking Customers </a:t>
            </a:r>
            <a:r>
              <a:rPr lang="en-US" sz="1100" dirty="0" smtClean="0">
                <a:latin typeface="Times New Roman" charset="0"/>
                <a:ea typeface="Times New Roman" charset="0"/>
                <a:cs typeface="Times New Roman" charset="0"/>
              </a:rPr>
              <a:t>					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200" dirty="0" err="1" smtClean="0">
                <a:solidFill>
                  <a:srgbClr val="535353"/>
                </a:solidFill>
                <a:latin typeface="Times New Roman" charset="0"/>
                <a:ea typeface="Times New Roman" charset="0"/>
                <a:cs typeface="Times New Roman" charset="0"/>
              </a:rPr>
              <a:t>BioCatch</a:t>
            </a:r>
            <a:r>
              <a:rPr lang="en-US" sz="1200" dirty="0" smtClean="0">
                <a:solidFill>
                  <a:srgbClr val="535353"/>
                </a:solidFill>
                <a:latin typeface="Times New Roman" charset="0"/>
                <a:ea typeface="Times New Roman" charset="0"/>
                <a:cs typeface="Times New Roman" charset="0"/>
              </a:rPr>
              <a:t> analyzes over 500 parameters to create a unique user profile that cannot be lost, stolen, or imitated.  </a:t>
            </a:r>
            <a:endParaRPr lang="en-US" sz="1200" dirty="0">
              <a:solidFill>
                <a:srgbClr val="535353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34" name="Shape 1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56300" y="247475"/>
            <a:ext cx="3012299" cy="988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BioCatch 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658" y="2592913"/>
            <a:ext cx="4935094" cy="24405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Stock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385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232900" y="213850"/>
            <a:ext cx="7510500" cy="1091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1100" b="1" i="1" u="sng" dirty="0" smtClean="0"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TECHNOLOGY TO POWER OPEN FINANCE</a:t>
            </a:r>
          </a:p>
          <a:p>
            <a:pPr lvl="0">
              <a:spcBef>
                <a:spcPts val="0"/>
              </a:spcBef>
              <a:buNone/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232900" y="1041525"/>
            <a:ext cx="4125900" cy="1922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Char char="●"/>
            </a:pPr>
            <a:r>
              <a:rPr lang="en-US" sz="1400" dirty="0" smtClean="0">
                <a:solidFill>
                  <a:schemeClr val="accent1"/>
                </a:solidFill>
                <a:highlight>
                  <a:srgbClr val="FFFFFF"/>
                </a:highlight>
                <a:latin typeface="Times New Roman" charset="0"/>
                <a:ea typeface="Times New Roman" charset="0"/>
                <a:cs typeface="Times New Roman" charset="0"/>
                <a:sym typeface="Arial"/>
              </a:rPr>
              <a:t>Distributed database that keeps track of what happens in the bitcoin market and to avoid fraud. </a:t>
            </a: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●"/>
            </a:pPr>
            <a:r>
              <a:rPr lang="en-US" sz="1400" dirty="0" smtClean="0">
                <a:solidFill>
                  <a:schemeClr val="accent1"/>
                </a:solidFill>
                <a:highlight>
                  <a:srgbClr val="FFFFFF"/>
                </a:highlight>
                <a:latin typeface="Times New Roman" charset="0"/>
                <a:ea typeface="Times New Roman" charset="0"/>
                <a:cs typeface="Times New Roman" charset="0"/>
                <a:sym typeface="Arial"/>
              </a:rPr>
              <a:t>Each transaction represents a chain block.</a:t>
            </a: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●"/>
            </a:pPr>
            <a:r>
              <a:rPr lang="en-US" sz="1400" dirty="0" smtClean="0">
                <a:solidFill>
                  <a:schemeClr val="accent1"/>
                </a:solidFill>
                <a:highlight>
                  <a:srgbClr val="FFFFFF"/>
                </a:highlight>
                <a:latin typeface="Times New Roman" charset="0"/>
                <a:ea typeface="Times New Roman" charset="0"/>
                <a:cs typeface="Times New Roman" charset="0"/>
                <a:sym typeface="Arial"/>
              </a:rPr>
              <a:t>It uses peer-to-peer technology and anyone can download it from the web, making it a network node.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accent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1" name="Shape 141"/>
          <p:cNvSpPr txBox="1"/>
          <p:nvPr/>
        </p:nvSpPr>
        <p:spPr>
          <a:xfrm>
            <a:off x="4490700" y="213850"/>
            <a:ext cx="4029300" cy="3230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600" dirty="0" smtClean="0"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         </a:t>
            </a:r>
          </a:p>
          <a:p>
            <a:pPr lvl="0">
              <a:spcBef>
                <a:spcPts val="0"/>
              </a:spcBef>
              <a:buNone/>
            </a:pPr>
            <a:endParaRPr lang="en-US" sz="3600" dirty="0" smtClean="0">
              <a:solidFill>
                <a:schemeClr val="accent3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lvl="0">
              <a:spcBef>
                <a:spcPts val="0"/>
              </a:spcBef>
              <a:buNone/>
            </a:pPr>
            <a:r>
              <a:rPr lang="en-US" sz="3600" dirty="0" smtClean="0"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         Simple </a:t>
            </a:r>
          </a:p>
          <a:p>
            <a:pPr lvl="0">
              <a:spcBef>
                <a:spcPts val="0"/>
              </a:spcBef>
              <a:buNone/>
            </a:pPr>
            <a:endParaRPr lang="en-US" sz="3600" dirty="0" smtClean="0">
              <a:solidFill>
                <a:schemeClr val="accent3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lvl="0">
              <a:spcBef>
                <a:spcPts val="0"/>
              </a:spcBef>
              <a:buNone/>
            </a:pPr>
            <a:r>
              <a:rPr lang="en-US" sz="3600" dirty="0" smtClean="0"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         Secure</a:t>
            </a:r>
          </a:p>
          <a:p>
            <a:pPr lvl="0">
              <a:spcBef>
                <a:spcPts val="0"/>
              </a:spcBef>
              <a:buNone/>
            </a:pPr>
            <a:endParaRPr lang="en-US" sz="3600" dirty="0" smtClean="0">
              <a:solidFill>
                <a:schemeClr val="accent3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lvl="0">
              <a:spcBef>
                <a:spcPts val="0"/>
              </a:spcBef>
              <a:buNone/>
            </a:pPr>
            <a:r>
              <a:rPr lang="en-US" sz="3600" dirty="0" smtClean="0">
                <a:solidFill>
                  <a:schemeClr val="accent3"/>
                </a:solidFill>
                <a:latin typeface="Times New Roman" charset="0"/>
                <a:ea typeface="Times New Roman" charset="0"/>
                <a:cs typeface="Times New Roman" charset="0"/>
              </a:rPr>
              <a:t>          Safe</a:t>
            </a:r>
            <a:endParaRPr lang="en-US" sz="3600" dirty="0">
              <a:solidFill>
                <a:schemeClr val="accent3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42" name="Shape 142" descr="screen-shot-2016-03-04-at-42158-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1175" y="2823575"/>
            <a:ext cx="4249250" cy="205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 descr="Blockchain-Logo-Blue6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6273" y="76849"/>
            <a:ext cx="3968499" cy="11645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72225" y="73725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 sz="2400" i="1"/>
              <a:t>How Blockchain works</a:t>
            </a:r>
          </a:p>
        </p:txBody>
      </p:sp>
      <p:pic>
        <p:nvPicPr>
          <p:cNvPr id="149" name="Shape 149" descr="infographic-how-blockchain-work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25" y="605324"/>
            <a:ext cx="8981824" cy="431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P2P insurance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Using </a:t>
            </a:r>
            <a:r>
              <a:rPr lang="en-US" dirty="0" err="1" smtClean="0"/>
              <a:t>IoT</a:t>
            </a:r>
            <a:r>
              <a:rPr lang="en-US" dirty="0" smtClean="0"/>
              <a:t> in the insurance industry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Social banking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Safety measures for online banking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Blockchain</a:t>
            </a:r>
            <a:r>
              <a:rPr lang="en-US" dirty="0" smtClean="0"/>
              <a:t> technology</a:t>
            </a:r>
          </a:p>
        </p:txBody>
      </p:sp>
      <p:pic>
        <p:nvPicPr>
          <p:cNvPr id="5" name="Shape 10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60777" y="1800679"/>
            <a:ext cx="2033361" cy="748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143" descr="Blockchain-Logo-Blue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3352" y="3201420"/>
            <a:ext cx="1872336" cy="575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1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3993" y="2549584"/>
            <a:ext cx="2440648" cy="699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624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361525" y="2590425"/>
            <a:ext cx="6313800" cy="1816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 dirty="0" smtClean="0">
              <a:solidFill>
                <a:srgbClr val="222222"/>
              </a:solidFill>
              <a:highlight>
                <a:srgbClr val="FFFFFF"/>
              </a:highlight>
              <a:latin typeface="Times New Roman" charset="0"/>
              <a:ea typeface="Times New Roman" charset="0"/>
              <a:cs typeface="Times New Roman" charset="0"/>
              <a:sym typeface="Arial"/>
            </a:endParaRPr>
          </a:p>
          <a:p>
            <a:pPr lvl="0">
              <a:spcBef>
                <a:spcPts val="0"/>
              </a:spcBef>
              <a:buNone/>
            </a:pPr>
            <a:r>
              <a:rPr lang="en-US" sz="1400" b="1" i="1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“Insurance for the sharing economy needs to be flexible and responsive to customer needs. Our distributed ledger approach, developed by Z/Yen Group, offers the opportunity to coordinate the provision of products between counter-parties in near real-time and to radically cut the cost of this coordination.” </a:t>
            </a:r>
          </a:p>
          <a:p>
            <a:pPr lvl="0">
              <a:spcBef>
                <a:spcPts val="0"/>
              </a:spcBef>
              <a:buNone/>
            </a:pPr>
            <a:r>
              <a:rPr lang="en-US" sz="1050" b="1" i="1" dirty="0" smtClean="0">
                <a:solidFill>
                  <a:schemeClr val="accent4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Alex </a:t>
            </a:r>
            <a:r>
              <a:rPr lang="en-US" sz="1050" b="1" i="1" dirty="0" err="1" smtClean="0">
                <a:solidFill>
                  <a:schemeClr val="accent4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Steinart</a:t>
            </a:r>
            <a:r>
              <a:rPr lang="en-US" sz="1050" b="1" i="1" dirty="0" smtClean="0">
                <a:solidFill>
                  <a:schemeClr val="accent4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, </a:t>
            </a:r>
            <a:r>
              <a:rPr lang="en-US" sz="1050" b="1" i="1" dirty="0" err="1" smtClean="0">
                <a:solidFill>
                  <a:schemeClr val="accent4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SafeShare</a:t>
            </a:r>
            <a:r>
              <a:rPr lang="en-US" sz="1050" b="1" i="1" dirty="0" smtClean="0">
                <a:solidFill>
                  <a:schemeClr val="accent4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 Global Co-Founder states</a:t>
            </a:r>
            <a:endParaRPr lang="en-US" sz="1050" b="1" i="1" dirty="0">
              <a:solidFill>
                <a:schemeClr val="accent4"/>
              </a:solidFill>
              <a:latin typeface="Times New Roman" charset="0"/>
              <a:ea typeface="Times New Roman" charset="0"/>
              <a:cs typeface="Times New Roman" charset="0"/>
              <a:sym typeface="Arial"/>
            </a:endParaRPr>
          </a:p>
        </p:txBody>
      </p:sp>
      <p:pic>
        <p:nvPicPr>
          <p:cNvPr id="155" name="Shape 155" descr="CzGKzc2N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6799" y="87200"/>
            <a:ext cx="4333999" cy="312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>
            <a:off x="240625" y="1151100"/>
            <a:ext cx="4045200" cy="3344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marL="457200" lvl="0" indent="-381000" rtl="0">
              <a:spcBef>
                <a:spcPts val="0"/>
              </a:spcBef>
              <a:buClr>
                <a:schemeClr val="accent3"/>
              </a:buClr>
              <a:buSzPct val="171428"/>
              <a:buFont typeface="Arial"/>
              <a:buChar char="➢"/>
            </a:pPr>
            <a:r>
              <a:rPr lang="en-US" sz="1350" b="1" i="1" dirty="0" smtClean="0">
                <a:solidFill>
                  <a:schemeClr val="accent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1" dirty="0" smtClean="0">
                <a:solidFill>
                  <a:schemeClr val="accent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Reduce the probability of frauds</a:t>
            </a:r>
          </a:p>
          <a:p>
            <a:pPr lvl="0" rtl="0">
              <a:spcBef>
                <a:spcPts val="0"/>
              </a:spcBef>
              <a:buNone/>
            </a:pPr>
            <a:endParaRPr lang="en-US" sz="2400" b="1" i="1" dirty="0" smtClean="0">
              <a:solidFill>
                <a:schemeClr val="accent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rtl="0">
              <a:spcBef>
                <a:spcPts val="0"/>
              </a:spcBef>
              <a:buClr>
                <a:schemeClr val="accent3"/>
              </a:buClr>
              <a:buSzPct val="100000"/>
              <a:buFont typeface="Arial"/>
              <a:buChar char="➢"/>
            </a:pPr>
            <a:r>
              <a:rPr lang="en-US" sz="2400" b="1" i="1" dirty="0" smtClean="0">
                <a:solidFill>
                  <a:schemeClr val="accent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Automate the process</a:t>
            </a:r>
          </a:p>
          <a:p>
            <a:pPr lvl="0" rtl="0">
              <a:spcBef>
                <a:spcPts val="0"/>
              </a:spcBef>
              <a:buNone/>
            </a:pPr>
            <a:endParaRPr lang="en-US" sz="2400" b="1" i="1" dirty="0" smtClean="0">
              <a:solidFill>
                <a:schemeClr val="accent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rtl="0">
              <a:spcBef>
                <a:spcPts val="0"/>
              </a:spcBef>
              <a:buClr>
                <a:schemeClr val="accent3"/>
              </a:buClr>
              <a:buSzPct val="100000"/>
              <a:buFont typeface="Arial"/>
              <a:buChar char="➢"/>
            </a:pPr>
            <a:r>
              <a:rPr lang="en-US" sz="2400" b="1" i="1" dirty="0" smtClean="0">
                <a:solidFill>
                  <a:schemeClr val="accent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Lower costs</a:t>
            </a:r>
          </a:p>
          <a:p>
            <a:pPr lvl="0" rtl="0">
              <a:spcBef>
                <a:spcPts val="0"/>
              </a:spcBef>
              <a:buNone/>
            </a:pPr>
            <a:endParaRPr lang="en-US" sz="2400" b="1" i="1" dirty="0" smtClean="0">
              <a:solidFill>
                <a:schemeClr val="accent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rtl="0">
              <a:spcBef>
                <a:spcPts val="0"/>
              </a:spcBef>
              <a:buClr>
                <a:schemeClr val="accent3"/>
              </a:buClr>
              <a:buSzPct val="100000"/>
              <a:buFont typeface="Arial"/>
              <a:buChar char="➢"/>
            </a:pPr>
            <a:r>
              <a:rPr lang="en-US" sz="2400" b="1" i="1" dirty="0" smtClean="0">
                <a:solidFill>
                  <a:schemeClr val="accent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Increase the speed</a:t>
            </a:r>
          </a:p>
          <a:p>
            <a:pPr lvl="0" rtl="0">
              <a:spcBef>
                <a:spcPts val="0"/>
              </a:spcBef>
              <a:buNone/>
            </a:pPr>
            <a:endParaRPr lang="en-US" sz="2400" b="1" i="1" dirty="0" smtClean="0">
              <a:solidFill>
                <a:schemeClr val="accent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buClr>
                <a:schemeClr val="accent3"/>
              </a:buClr>
              <a:buSzPct val="100000"/>
              <a:buFont typeface="Arial"/>
              <a:buChar char="➢"/>
            </a:pPr>
            <a:r>
              <a:rPr lang="en-US" sz="2400" b="1" i="1" dirty="0" smtClean="0">
                <a:solidFill>
                  <a:schemeClr val="accent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Strengthen security</a:t>
            </a:r>
          </a:p>
          <a:p>
            <a:pPr lvl="0" rtl="0">
              <a:spcBef>
                <a:spcPts val="0"/>
              </a:spcBef>
              <a:buNone/>
            </a:pPr>
            <a:endParaRPr lang="en-US" sz="1350" dirty="0">
              <a:solidFill>
                <a:srgbClr val="666666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Shape 161"/>
          <p:cNvSpPr txBox="1">
            <a:spLocks noGrp="1"/>
          </p:cNvSpPr>
          <p:nvPr>
            <p:ph type="body" idx="2"/>
          </p:nvPr>
        </p:nvSpPr>
        <p:spPr>
          <a:xfrm>
            <a:off x="5001775" y="64125"/>
            <a:ext cx="3579000" cy="27879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i="1" dirty="0" err="1" smtClean="0">
                <a:latin typeface="Arial"/>
                <a:ea typeface="Arial"/>
                <a:cs typeface="Arial"/>
                <a:sym typeface="Arial"/>
              </a:rPr>
              <a:t>SafeShare</a:t>
            </a:r>
            <a:r>
              <a:rPr lang="en-US" i="1" dirty="0" smtClean="0">
                <a:latin typeface="Arial"/>
                <a:ea typeface="Arial"/>
                <a:cs typeface="Arial"/>
                <a:sym typeface="Arial"/>
              </a:rPr>
              <a:t> uses </a:t>
            </a:r>
            <a:r>
              <a:rPr lang="en-US" i="1" dirty="0" err="1" smtClean="0">
                <a:latin typeface="Arial"/>
                <a:ea typeface="Arial"/>
                <a:cs typeface="Arial"/>
                <a:sym typeface="Arial"/>
              </a:rPr>
              <a:t>blockchain</a:t>
            </a:r>
            <a:r>
              <a:rPr lang="en-US" i="1" dirty="0" smtClean="0">
                <a:latin typeface="Arial"/>
                <a:ea typeface="Arial"/>
                <a:cs typeface="Arial"/>
                <a:sym typeface="Arial"/>
              </a:rPr>
              <a:t> technology to offer coverage to the users of </a:t>
            </a:r>
            <a:r>
              <a:rPr lang="en-US" i="1" dirty="0" smtClean="0">
                <a:latin typeface="Arial"/>
                <a:ea typeface="Arial"/>
                <a:cs typeface="Arial"/>
                <a:sym typeface="Arial"/>
                <a:hlinkClick r:id="rId3"/>
              </a:rPr>
              <a:t>Vrumi</a:t>
            </a:r>
            <a:r>
              <a:rPr lang="en-US" i="1" dirty="0" smtClean="0">
                <a:latin typeface="Arial"/>
                <a:ea typeface="Arial"/>
                <a:cs typeface="Arial"/>
                <a:sym typeface="Arial"/>
              </a:rPr>
              <a:t>, a startup that allows people to rent out spare rooms in their houses for businesses to set up an office.</a:t>
            </a:r>
            <a:endParaRPr lang="en-US" i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Shape 162" descr="blockchain-consensus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9500" y="2980649"/>
            <a:ext cx="3748675" cy="203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" name="Shape 174"/>
          <p:cNvGraphicFramePr/>
          <p:nvPr>
            <p:extLst>
              <p:ext uri="{D42A27DB-BD31-4B8C-83A1-F6EECF244321}">
                <p14:modId xmlns:p14="http://schemas.microsoft.com/office/powerpoint/2010/main" val="198852013"/>
              </p:ext>
            </p:extLst>
          </p:nvPr>
        </p:nvGraphicFramePr>
        <p:xfrm>
          <a:off x="531605" y="0"/>
          <a:ext cx="7880875" cy="5150790"/>
        </p:xfrm>
        <a:graphic>
          <a:graphicData uri="http://schemas.openxmlformats.org/drawingml/2006/table">
            <a:tbl>
              <a:tblPr>
                <a:noFill/>
                <a:tableStyleId>{4FCCCF86-E96A-49ED-9B84-FA54EF82A765}</a:tableStyleId>
              </a:tblPr>
              <a:tblGrid>
                <a:gridCol w="2302893"/>
                <a:gridCol w="884105"/>
                <a:gridCol w="884105"/>
                <a:gridCol w="884105"/>
                <a:gridCol w="1085847"/>
                <a:gridCol w="617287"/>
                <a:gridCol w="1222533"/>
              </a:tblGrid>
              <a:tr h="57595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000" b="1" dirty="0">
                          <a:solidFill>
                            <a:srgbClr val="FFFFFF"/>
                          </a:solidFill>
                        </a:rPr>
                        <a:t> 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3154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fr-FR" sz="1300" b="1" dirty="0" smtClean="0">
                          <a:solidFill>
                            <a:srgbClr val="FFFFFF"/>
                          </a:solidFill>
                        </a:rPr>
                        <a:t>P2P </a:t>
                      </a:r>
                      <a:r>
                        <a:rPr lang="fr-FR" sz="1300" b="1" dirty="0" err="1" smtClean="0">
                          <a:solidFill>
                            <a:srgbClr val="FFFFFF"/>
                          </a:solidFill>
                        </a:rPr>
                        <a:t>Insurance</a:t>
                      </a:r>
                      <a:endParaRPr lang="es" sz="1300" b="1" dirty="0">
                        <a:solidFill>
                          <a:srgbClr val="FFFFFF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3154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fr-FR" sz="1300" b="1" dirty="0" err="1" smtClean="0">
                          <a:solidFill>
                            <a:srgbClr val="FFFFFF"/>
                          </a:solidFill>
                        </a:rPr>
                        <a:t>IoT</a:t>
                      </a:r>
                      <a:r>
                        <a:rPr lang="fr-FR" sz="1300" b="1" baseline="0" dirty="0" smtClean="0">
                          <a:solidFill>
                            <a:srgbClr val="FFFFFF"/>
                          </a:solidFill>
                        </a:rPr>
                        <a:t> in </a:t>
                      </a:r>
                      <a:r>
                        <a:rPr lang="fr-FR" sz="1300" b="1" baseline="0" dirty="0" err="1" smtClean="0">
                          <a:solidFill>
                            <a:srgbClr val="FFFFFF"/>
                          </a:solidFill>
                        </a:rPr>
                        <a:t>Insurance</a:t>
                      </a:r>
                      <a:endParaRPr lang="es" sz="1300" b="1" dirty="0">
                        <a:solidFill>
                          <a:srgbClr val="FFFFFF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3154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300" b="1" dirty="0">
                          <a:solidFill>
                            <a:srgbClr val="FFFFFF"/>
                          </a:solidFill>
                        </a:rPr>
                        <a:t>Social banking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3154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300" b="1">
                          <a:solidFill>
                            <a:srgbClr val="FFFFFF"/>
                          </a:solidFill>
                        </a:rPr>
                        <a:t>Biocatch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3154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000"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s" sz="1000" b="1" dirty="0" smtClean="0">
                          <a:solidFill>
                            <a:srgbClr val="FFFFFF"/>
                          </a:solidFill>
                        </a:rPr>
                        <a:t>Voice Banking</a:t>
                      </a:r>
                      <a:endParaRPr lang="es" sz="1000" b="1" dirty="0">
                        <a:solidFill>
                          <a:srgbClr val="FFFFFF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3154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000"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s" sz="1000" b="1" dirty="0" smtClean="0">
                          <a:solidFill>
                            <a:srgbClr val="FFFFFF"/>
                          </a:solidFill>
                        </a:rPr>
                        <a:t>Blockchain</a:t>
                      </a:r>
                      <a:endParaRPr lang="es" sz="1000" b="1" dirty="0">
                        <a:solidFill>
                          <a:srgbClr val="FFFFFF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3154"/>
                    </a:solidFill>
                  </a:tcPr>
                </a:tc>
              </a:tr>
              <a:tr h="3791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300" b="1">
                          <a:solidFill>
                            <a:srgbClr val="FFFFFF"/>
                          </a:solidFill>
                        </a:rPr>
                        <a:t>Boundary Breakdown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fr-FR" sz="1200" dirty="0" smtClean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e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lang="e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" sz="1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kumimoji="0" lang="es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 X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</a:tr>
              <a:tr h="3791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300" b="1">
                          <a:solidFill>
                            <a:srgbClr val="FFFFFF"/>
                          </a:solidFill>
                        </a:rPr>
                        <a:t>Customer buying hierarchy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lang="e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lang="e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>
                          <a:solidFill>
                            <a:schemeClr val="bg1"/>
                          </a:solidFill>
                        </a:rPr>
                        <a:t>X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>
                          <a:solidFill>
                            <a:schemeClr val="bg1"/>
                          </a:solidFill>
                        </a:rPr>
                        <a:t>X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</a:tr>
              <a:tr h="3791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300" b="1">
                          <a:solidFill>
                            <a:srgbClr val="FFFFFF"/>
                          </a:solidFill>
                        </a:rPr>
                        <a:t>Dynamization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lang="e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fr-FR" sz="1200" dirty="0" smtClean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e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>
                          <a:solidFill>
                            <a:schemeClr val="bg1"/>
                          </a:solidFill>
                        </a:rPr>
                        <a:t>X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" sz="1200" dirty="0" smtClean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e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</a:tr>
              <a:tr h="3791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300" b="1">
                          <a:solidFill>
                            <a:srgbClr val="FFFFFF"/>
                          </a:solidFill>
                        </a:rPr>
                        <a:t>Increasing Dimensionality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lang="e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lang="e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</a:tr>
              <a:tr h="3791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300" b="1">
                          <a:solidFill>
                            <a:srgbClr val="FFFFFF"/>
                          </a:solidFill>
                        </a:rPr>
                        <a:t>Increasing Asymmetry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lang="e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lang="e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 dirty="0">
                          <a:solidFill>
                            <a:schemeClr val="bg1"/>
                          </a:solidFill>
                        </a:rPr>
                        <a:t>X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>
                          <a:solidFill>
                            <a:schemeClr val="bg1"/>
                          </a:solidFill>
                        </a:rPr>
                        <a:t>X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</a:tr>
              <a:tr h="3791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300" b="1" dirty="0" smtClean="0">
                          <a:solidFill>
                            <a:srgbClr val="FFFFFF"/>
                          </a:solidFill>
                        </a:rPr>
                        <a:t>Increasin</a:t>
                      </a:r>
                      <a:r>
                        <a:rPr lang="fr-FR" sz="1300" b="1" dirty="0" smtClean="0">
                          <a:solidFill>
                            <a:srgbClr val="FFFFFF"/>
                          </a:solidFill>
                        </a:rPr>
                        <a:t>g</a:t>
                      </a:r>
                      <a:r>
                        <a:rPr lang="es" sz="1300" b="1" dirty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s" sz="1300" b="1" dirty="0">
                          <a:solidFill>
                            <a:srgbClr val="FFFFFF"/>
                          </a:solidFill>
                        </a:rPr>
                        <a:t>Transparancy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fr-FR" sz="1200" dirty="0" smtClean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e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lang="e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 dirty="0">
                          <a:solidFill>
                            <a:schemeClr val="bg1"/>
                          </a:solidFill>
                        </a:rPr>
                        <a:t>X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s" sz="12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" sz="1200" dirty="0" smtClean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e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</a:tr>
              <a:tr h="3791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300" b="1">
                          <a:solidFill>
                            <a:srgbClr val="FFFFFF"/>
                          </a:solidFill>
                        </a:rPr>
                        <a:t>Trimming/reducing complexity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fr-FR" sz="1200" dirty="0" smtClean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e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fr-FR" sz="1200" dirty="0" smtClean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e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>
                          <a:solidFill>
                            <a:schemeClr val="bg1"/>
                          </a:solidFill>
                        </a:rPr>
                        <a:t>X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" sz="1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kumimoji="0" lang="es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 X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 X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</a:tr>
              <a:tr h="3791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300" b="1">
                          <a:solidFill>
                            <a:srgbClr val="FFFFFF"/>
                          </a:solidFill>
                        </a:rPr>
                        <a:t>Decrease human involvement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lang="es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fr-FR" sz="1200" b="1" dirty="0" smtClean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es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>
                          <a:solidFill>
                            <a:schemeClr val="bg1"/>
                          </a:solidFill>
                        </a:rPr>
                        <a:t>X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</a:tr>
              <a:tr h="3791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300" b="1">
                          <a:solidFill>
                            <a:srgbClr val="FFFFFF"/>
                          </a:solidFill>
                        </a:rPr>
                        <a:t>Customer expectation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fr-FR" sz="1200" dirty="0" smtClean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e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lang="e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>
                          <a:solidFill>
                            <a:schemeClr val="bg1"/>
                          </a:solidFill>
                        </a:rPr>
                        <a:t>X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" sz="1200" dirty="0" smtClean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e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</a:tr>
              <a:tr h="3791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300" b="1">
                          <a:solidFill>
                            <a:srgbClr val="FFFFFF"/>
                          </a:solidFill>
                        </a:rPr>
                        <a:t>Rhythm co-ordination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lang="e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lang="e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</a:tr>
            </a:tbl>
          </a:graphicData>
        </a:graphic>
      </p:graphicFrame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725042" y="0"/>
            <a:ext cx="3747000" cy="77242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"/>
              <a:t>Trends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0" name="Shape 180"/>
          <p:cNvGraphicFramePr/>
          <p:nvPr>
            <p:extLst>
              <p:ext uri="{D42A27DB-BD31-4B8C-83A1-F6EECF244321}">
                <p14:modId xmlns:p14="http://schemas.microsoft.com/office/powerpoint/2010/main" val="1921209956"/>
              </p:ext>
            </p:extLst>
          </p:nvPr>
        </p:nvGraphicFramePr>
        <p:xfrm>
          <a:off x="143883" y="263982"/>
          <a:ext cx="8824850" cy="4586910"/>
        </p:xfrm>
        <a:graphic>
          <a:graphicData uri="http://schemas.openxmlformats.org/drawingml/2006/table">
            <a:tbl>
              <a:tblPr>
                <a:noFill/>
                <a:tableStyleId>{4FCCCF86-E96A-49ED-9B84-FA54EF82A765}</a:tableStyleId>
              </a:tblPr>
              <a:tblGrid>
                <a:gridCol w="2418923"/>
                <a:gridCol w="928653"/>
                <a:gridCol w="928653"/>
                <a:gridCol w="928653"/>
                <a:gridCol w="1140565"/>
                <a:gridCol w="648388"/>
                <a:gridCol w="1831015"/>
              </a:tblGrid>
              <a:tr h="57595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000" b="1" dirty="0">
                          <a:solidFill>
                            <a:srgbClr val="FFFFFF"/>
                          </a:solidFill>
                        </a:rPr>
                        <a:t> 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3154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fr-FR" sz="1300" b="1" dirty="0" smtClean="0">
                          <a:solidFill>
                            <a:srgbClr val="FFFFFF"/>
                          </a:solidFill>
                        </a:rPr>
                        <a:t>P2P </a:t>
                      </a:r>
                      <a:r>
                        <a:rPr lang="fr-FR" sz="1300" b="1" dirty="0" err="1" smtClean="0">
                          <a:solidFill>
                            <a:srgbClr val="FFFFFF"/>
                          </a:solidFill>
                        </a:rPr>
                        <a:t>Insurance</a:t>
                      </a:r>
                      <a:endParaRPr lang="es" sz="1300" b="1" dirty="0">
                        <a:solidFill>
                          <a:srgbClr val="FFFFFF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3154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fr-FR" sz="1300" b="1" dirty="0" err="1" smtClean="0">
                          <a:solidFill>
                            <a:srgbClr val="FFFFFF"/>
                          </a:solidFill>
                        </a:rPr>
                        <a:t>IoT</a:t>
                      </a:r>
                      <a:r>
                        <a:rPr lang="fr-FR" sz="1300" b="1" baseline="0" dirty="0" smtClean="0">
                          <a:solidFill>
                            <a:srgbClr val="FFFFFF"/>
                          </a:solidFill>
                        </a:rPr>
                        <a:t> in </a:t>
                      </a:r>
                      <a:r>
                        <a:rPr lang="fr-FR" sz="1300" b="1" baseline="0" dirty="0" err="1" smtClean="0">
                          <a:solidFill>
                            <a:srgbClr val="FFFFFF"/>
                          </a:solidFill>
                        </a:rPr>
                        <a:t>Insurance</a:t>
                      </a:r>
                      <a:endParaRPr lang="es" sz="1300" b="1" dirty="0">
                        <a:solidFill>
                          <a:srgbClr val="FFFFFF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3154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300" b="1" dirty="0">
                          <a:solidFill>
                            <a:srgbClr val="FFFFFF"/>
                          </a:solidFill>
                        </a:rPr>
                        <a:t>Social banking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3154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300" b="1">
                          <a:solidFill>
                            <a:srgbClr val="FFFFFF"/>
                          </a:solidFill>
                        </a:rPr>
                        <a:t>Biocatch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3154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000"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s" sz="1000" b="1" dirty="0" smtClean="0">
                          <a:solidFill>
                            <a:srgbClr val="FFFFFF"/>
                          </a:solidFill>
                        </a:rPr>
                        <a:t>Voice Banking</a:t>
                      </a:r>
                      <a:endParaRPr lang="es" sz="1000" b="1" dirty="0">
                        <a:solidFill>
                          <a:srgbClr val="FFFFFF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3154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000"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s" sz="1000" b="1" dirty="0" smtClean="0">
                          <a:solidFill>
                            <a:srgbClr val="FFFFFF"/>
                          </a:solidFill>
                        </a:rPr>
                        <a:t>Blockchain</a:t>
                      </a:r>
                      <a:endParaRPr lang="es" sz="1000" b="1" dirty="0">
                        <a:solidFill>
                          <a:srgbClr val="FFFFFF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3154"/>
                    </a:solidFill>
                  </a:tcPr>
                </a:tc>
              </a:tr>
              <a:tr h="3791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300" b="1">
                          <a:solidFill>
                            <a:srgbClr val="FFFFFF"/>
                          </a:solidFill>
                        </a:rPr>
                        <a:t>Segmentation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lang="e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lang="es" sz="120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</a:tr>
              <a:tr h="3791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300" b="1">
                          <a:solidFill>
                            <a:srgbClr val="FFFFFF"/>
                          </a:solidFill>
                        </a:rPr>
                        <a:t>Increasing use of senses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lang="e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lang="e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</a:tr>
              <a:tr h="3791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300" b="1">
                          <a:solidFill>
                            <a:srgbClr val="FFFFFF"/>
                          </a:solidFill>
                        </a:rPr>
                        <a:t>Action Coordination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fr-FR" sz="1200" dirty="0" smtClean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e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lang="e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" sz="1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kumimoji="0" lang="es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 X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</a:tr>
              <a:tr h="3791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300" b="1">
                          <a:solidFill>
                            <a:srgbClr val="FFFFFF"/>
                          </a:solidFill>
                        </a:rPr>
                        <a:t>Mono-Bi-Poly Various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lang="es" sz="120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lang="es" sz="120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</a:tr>
              <a:tr h="3791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300" b="1">
                          <a:solidFill>
                            <a:srgbClr val="FFFFFF"/>
                          </a:solidFill>
                        </a:rPr>
                        <a:t>Mono-Bi-Poly Similar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lang="es" sz="120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lang="es" sz="120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 dirty="0">
                          <a:solidFill>
                            <a:schemeClr val="bg1"/>
                          </a:solidFill>
                        </a:rPr>
                        <a:t>X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</a:tr>
              <a:tr h="3791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300" b="1">
                          <a:solidFill>
                            <a:srgbClr val="FFFFFF"/>
                          </a:solidFill>
                        </a:rPr>
                        <a:t>Mono-Bi-Poly(increasing differences)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lang="es" sz="120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lang="es" sz="120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</a:tr>
              <a:tr h="3791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300" b="1">
                          <a:solidFill>
                            <a:srgbClr val="FFFFFF"/>
                          </a:solidFill>
                        </a:rPr>
                        <a:t>Design point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lang="es" sz="120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lang="es" sz="120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>
                          <a:solidFill>
                            <a:schemeClr val="bg1"/>
                          </a:solidFill>
                        </a:rPr>
                        <a:t>X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</a:tr>
              <a:tr h="3791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300" b="1">
                          <a:solidFill>
                            <a:srgbClr val="FFFFFF"/>
                          </a:solidFill>
                        </a:rPr>
                        <a:t>Degrees of freedom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fr-FR" sz="1200" dirty="0" smtClean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e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lang="e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" sz="1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kumimoji="0" lang="es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 X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</a:tr>
              <a:tr h="3791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300" b="1">
                          <a:solidFill>
                            <a:srgbClr val="FFFFFF"/>
                          </a:solidFill>
                        </a:rPr>
                        <a:t>Nesting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lang="es" sz="120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lang="es" sz="120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</a:tr>
              <a:tr h="3791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300" b="1">
                          <a:solidFill>
                            <a:srgbClr val="FFFFFF"/>
                          </a:solidFill>
                        </a:rPr>
                        <a:t>Listening/communication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lang="e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lang="e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>
                          <a:solidFill>
                            <a:schemeClr val="bg1"/>
                          </a:solidFill>
                        </a:rPr>
                        <a:t>X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s" sz="120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BEE"/>
                    </a:solidFill>
                  </a:tcPr>
                </a:tc>
              </a:tr>
            </a:tbl>
          </a:graphicData>
        </a:graphic>
      </p:graphicFrame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390771" y="163398"/>
            <a:ext cx="3747000" cy="68098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"/>
              <a:t>Trends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Insurance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021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P2P </a:t>
            </a:r>
            <a:r>
              <a:rPr lang="fr-FR" dirty="0" err="1" smtClean="0"/>
              <a:t>Insurance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fr-FR" dirty="0" smtClean="0"/>
              <a:t>In </a:t>
            </a:r>
            <a:r>
              <a:rPr lang="fr-FR" dirty="0" err="1" smtClean="0"/>
              <a:t>some</a:t>
            </a:r>
            <a:r>
              <a:rPr lang="fr-FR" dirty="0" smtClean="0"/>
              <a:t> countries, </a:t>
            </a:r>
            <a:r>
              <a:rPr lang="fr-FR" dirty="0" err="1" smtClean="0"/>
              <a:t>health</a:t>
            </a:r>
            <a:r>
              <a:rPr lang="fr-FR" dirty="0" smtClean="0"/>
              <a:t> care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complicated</a:t>
            </a:r>
            <a:endParaRPr lang="fr-FR" dirty="0" smtClean="0"/>
          </a:p>
          <a:p>
            <a:pPr marL="285750" indent="-285750">
              <a:buFont typeface="Arial" charset="0"/>
              <a:buChar char="•"/>
            </a:pP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expensive</a:t>
            </a:r>
            <a:r>
              <a:rPr lang="fr-FR" dirty="0" smtClean="0"/>
              <a:t> to </a:t>
            </a:r>
            <a:r>
              <a:rPr lang="fr-FR" dirty="0" err="1" smtClean="0"/>
              <a:t>get</a:t>
            </a:r>
            <a:r>
              <a:rPr lang="fr-FR" dirty="0" smtClean="0"/>
              <a:t> a good </a:t>
            </a:r>
            <a:r>
              <a:rPr lang="fr-FR" dirty="0" err="1" smtClean="0"/>
              <a:t>insurance</a:t>
            </a:r>
            <a:r>
              <a:rPr lang="fr-FR" dirty="0" smtClean="0"/>
              <a:t> </a:t>
            </a:r>
            <a:r>
              <a:rPr lang="fr-FR" dirty="0" err="1" smtClean="0"/>
              <a:t>policy</a:t>
            </a:r>
            <a:endParaRPr lang="fr-FR" dirty="0" smtClean="0"/>
          </a:p>
          <a:p>
            <a:pPr marL="285750" indent="-285750">
              <a:buFont typeface="Arial" charset="0"/>
              <a:buChar char="•"/>
            </a:pPr>
            <a:r>
              <a:rPr lang="fr-FR" dirty="0" err="1" smtClean="0"/>
              <a:t>Obamacare</a:t>
            </a:r>
            <a:r>
              <a:rPr lang="fr-FR" dirty="0" smtClean="0"/>
              <a:t> in the US </a:t>
            </a:r>
            <a:r>
              <a:rPr lang="fr-FR" dirty="0" smtClean="0">
                <a:sym typeface="Wingdings"/>
              </a:rPr>
              <a:t> 13% </a:t>
            </a:r>
            <a:r>
              <a:rPr lang="fr-FR" dirty="0" err="1" smtClean="0">
                <a:sym typeface="Wingdings"/>
              </a:rPr>
              <a:t>american</a:t>
            </a:r>
            <a:r>
              <a:rPr lang="fr-FR" dirty="0" smtClean="0">
                <a:sym typeface="Wingdings"/>
              </a:rPr>
              <a:t> </a:t>
            </a:r>
            <a:r>
              <a:rPr lang="fr-FR" dirty="0" err="1" smtClean="0">
                <a:sym typeface="Wingdings"/>
              </a:rPr>
              <a:t>without</a:t>
            </a:r>
            <a:r>
              <a:rPr lang="fr-FR" dirty="0" smtClean="0">
                <a:sym typeface="Wingdings"/>
              </a:rPr>
              <a:t> </a:t>
            </a:r>
            <a:r>
              <a:rPr lang="fr-FR" dirty="0" err="1" smtClean="0">
                <a:sym typeface="Wingdings"/>
              </a:rPr>
              <a:t>insurance</a:t>
            </a:r>
            <a:endParaRPr lang="fr-FR" dirty="0" smtClean="0">
              <a:sym typeface="Wingdings"/>
            </a:endParaRPr>
          </a:p>
          <a:p>
            <a:pPr marL="285750" indent="-285750">
              <a:buFont typeface="Arial" charset="0"/>
              <a:buChar char="•"/>
            </a:pP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746" y="525136"/>
            <a:ext cx="2193636" cy="317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5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550933853"/>
              </p:ext>
            </p:extLst>
          </p:nvPr>
        </p:nvGraphicFramePr>
        <p:xfrm>
          <a:off x="311700" y="1479257"/>
          <a:ext cx="4731355" cy="3089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77" b="29546"/>
          <a:stretch/>
        </p:blipFill>
        <p:spPr>
          <a:xfrm>
            <a:off x="311700" y="-3180"/>
            <a:ext cx="6096000" cy="148243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054" y="1302327"/>
            <a:ext cx="2487252" cy="196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4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benefits</a:t>
            </a:r>
            <a:r>
              <a:rPr lang="fr-FR" dirty="0" smtClean="0"/>
              <a:t> of P2P </a:t>
            </a:r>
            <a:r>
              <a:rPr lang="fr-FR" dirty="0" err="1" smtClean="0"/>
              <a:t>Insurance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fr-FR" dirty="0"/>
              <a:t>If the </a:t>
            </a:r>
            <a:r>
              <a:rPr lang="fr-FR" dirty="0" err="1"/>
              <a:t>cost</a:t>
            </a:r>
            <a:r>
              <a:rPr lang="fr-FR" dirty="0"/>
              <a:t> of </a:t>
            </a:r>
            <a:r>
              <a:rPr lang="fr-FR" dirty="0" err="1"/>
              <a:t>insurance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reduced</a:t>
            </a:r>
            <a:r>
              <a:rPr lang="fr-FR" dirty="0"/>
              <a:t>, </a:t>
            </a:r>
            <a:r>
              <a:rPr lang="fr-FR" dirty="0" err="1"/>
              <a:t>many</a:t>
            </a:r>
            <a:r>
              <a:rPr lang="fr-FR" dirty="0"/>
              <a:t> </a:t>
            </a:r>
            <a:r>
              <a:rPr lang="fr-FR" dirty="0" err="1"/>
              <a:t>uninsured</a:t>
            </a:r>
            <a:r>
              <a:rPr lang="fr-FR" dirty="0"/>
              <a:t> people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buy</a:t>
            </a:r>
            <a:r>
              <a:rPr lang="fr-FR" dirty="0"/>
              <a:t> an </a:t>
            </a:r>
            <a:r>
              <a:rPr lang="fr-FR" dirty="0" err="1"/>
              <a:t>insurance</a:t>
            </a:r>
            <a:r>
              <a:rPr lang="fr-FR" dirty="0"/>
              <a:t> </a:t>
            </a:r>
            <a:r>
              <a:rPr lang="fr-FR" dirty="0" err="1"/>
              <a:t>policy</a:t>
            </a:r>
            <a:r>
              <a:rPr lang="fr-FR" dirty="0"/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/>
              <a:t>D</a:t>
            </a:r>
            <a:r>
              <a:rPr lang="fr-FR" dirty="0" smtClean="0"/>
              <a:t>rop </a:t>
            </a:r>
            <a:r>
              <a:rPr lang="fr-FR" dirty="0"/>
              <a:t>in </a:t>
            </a:r>
            <a:r>
              <a:rPr lang="fr-FR" dirty="0" err="1"/>
              <a:t>fraud</a:t>
            </a:r>
            <a:r>
              <a:rPr lang="fr-FR" dirty="0"/>
              <a:t> </a:t>
            </a:r>
            <a:r>
              <a:rPr lang="fr-FR" dirty="0" err="1"/>
              <a:t>because</a:t>
            </a:r>
            <a:r>
              <a:rPr lang="fr-FR" dirty="0"/>
              <a:t> </a:t>
            </a:r>
            <a:r>
              <a:rPr lang="fr-FR" dirty="0" err="1"/>
              <a:t>everyone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connected</a:t>
            </a:r>
            <a:r>
              <a:rPr lang="fr-FR" dirty="0"/>
              <a:t> </a:t>
            </a:r>
            <a:r>
              <a:rPr lang="fr-FR" dirty="0" err="1" smtClean="0"/>
              <a:t>socially</a:t>
            </a:r>
            <a:r>
              <a:rPr lang="fr-FR" dirty="0" smtClean="0"/>
              <a:t> </a:t>
            </a:r>
            <a:endParaRPr lang="fr-FR" dirty="0"/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Rejection </a:t>
            </a:r>
            <a:r>
              <a:rPr lang="fr-FR" dirty="0" err="1" smtClean="0"/>
              <a:t>bad</a:t>
            </a:r>
            <a:r>
              <a:rPr lang="fr-FR" dirty="0" smtClean="0"/>
              <a:t> </a:t>
            </a:r>
            <a:r>
              <a:rPr lang="fr-FR" dirty="0" err="1"/>
              <a:t>risk</a:t>
            </a:r>
            <a:r>
              <a:rPr lang="fr-FR" dirty="0"/>
              <a:t> pro les </a:t>
            </a:r>
            <a:endParaRPr lang="fr-FR" dirty="0"/>
          </a:p>
          <a:p>
            <a:pPr marL="285750" indent="-285750">
              <a:buFont typeface="Arial" charset="0"/>
              <a:buChar char="•"/>
            </a:pPr>
            <a:r>
              <a:rPr lang="fr-FR" dirty="0" err="1" smtClean="0"/>
              <a:t>Reduction</a:t>
            </a:r>
            <a:r>
              <a:rPr lang="fr-FR" dirty="0" smtClean="0"/>
              <a:t> of </a:t>
            </a:r>
            <a:r>
              <a:rPr lang="fr-FR" dirty="0" err="1" smtClean="0"/>
              <a:t>cost</a:t>
            </a:r>
            <a:r>
              <a:rPr lang="fr-FR" dirty="0" smtClean="0"/>
              <a:t> of sales, </a:t>
            </a:r>
            <a:r>
              <a:rPr lang="fr-FR" dirty="0" err="1" smtClean="0"/>
              <a:t>process</a:t>
            </a:r>
            <a:r>
              <a:rPr lang="fr-FR" dirty="0" smtClean="0"/>
              <a:t> </a:t>
            </a:r>
            <a:r>
              <a:rPr lang="fr-FR" dirty="0" err="1" smtClean="0"/>
              <a:t>costs</a:t>
            </a:r>
            <a:r>
              <a:rPr lang="fr-FR" dirty="0" smtClean="0"/>
              <a:t>, and administration </a:t>
            </a:r>
            <a:r>
              <a:rPr lang="fr-FR" dirty="0" err="1" smtClean="0"/>
              <a:t>cost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804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insurance market upheaval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0" y="1096358"/>
            <a:ext cx="7135091" cy="360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0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New data </a:t>
            </a:r>
            <a:r>
              <a:rPr lang="fr-FR" dirty="0" err="1" smtClean="0"/>
              <a:t>gathering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fr-FR" dirty="0" smtClean="0"/>
              <a:t>Best </a:t>
            </a:r>
            <a:r>
              <a:rPr lang="fr-FR" dirty="0" err="1" smtClean="0"/>
              <a:t>way</a:t>
            </a:r>
            <a:r>
              <a:rPr lang="fr-FR" dirty="0" smtClean="0"/>
              <a:t> to </a:t>
            </a:r>
            <a:r>
              <a:rPr lang="fr-FR" dirty="0" err="1" smtClean="0"/>
              <a:t>adapt</a:t>
            </a:r>
            <a:r>
              <a:rPr lang="fr-FR" dirty="0" smtClean="0"/>
              <a:t> a </a:t>
            </a:r>
            <a:r>
              <a:rPr lang="fr-FR" dirty="0" err="1" smtClean="0"/>
              <a:t>product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to know the </a:t>
            </a:r>
            <a:r>
              <a:rPr lang="fr-FR" dirty="0" err="1" smtClean="0"/>
              <a:t>customer</a:t>
            </a:r>
            <a:endParaRPr lang="fr-FR" dirty="0" smtClean="0"/>
          </a:p>
          <a:p>
            <a:pPr marL="285750" indent="-285750">
              <a:buFont typeface="Arial" charset="0"/>
              <a:buChar char="•"/>
            </a:pPr>
            <a:r>
              <a:rPr lang="fr-FR" dirty="0" err="1" smtClean="0"/>
              <a:t>IoT</a:t>
            </a:r>
            <a:r>
              <a:rPr lang="fr-FR" dirty="0" smtClean="0"/>
              <a:t> </a:t>
            </a:r>
            <a:r>
              <a:rPr lang="fr-FR" dirty="0" smtClean="0">
                <a:sym typeface="Wingdings"/>
              </a:rPr>
              <a:t> Object or network </a:t>
            </a:r>
            <a:r>
              <a:rPr lang="fr-FR" dirty="0" err="1" smtClean="0">
                <a:sym typeface="Wingdings"/>
              </a:rPr>
              <a:t>helping</a:t>
            </a:r>
            <a:r>
              <a:rPr lang="fr-FR" dirty="0" smtClean="0">
                <a:sym typeface="Wingdings"/>
              </a:rPr>
              <a:t> to </a:t>
            </a:r>
            <a:r>
              <a:rPr lang="fr-FR" dirty="0" err="1" smtClean="0">
                <a:sym typeface="Wingdings"/>
              </a:rPr>
              <a:t>gather</a:t>
            </a:r>
            <a:r>
              <a:rPr lang="fr-FR" dirty="0" smtClean="0">
                <a:sym typeface="Wingdings"/>
              </a:rPr>
              <a:t> and transmit information </a:t>
            </a:r>
            <a:r>
              <a:rPr lang="fr-FR" dirty="0" err="1" smtClean="0">
                <a:sym typeface="Wingdings"/>
              </a:rPr>
              <a:t>from</a:t>
            </a:r>
            <a:r>
              <a:rPr lang="fr-FR" dirty="0" smtClean="0">
                <a:sym typeface="Wingdings"/>
              </a:rPr>
              <a:t> and to </a:t>
            </a:r>
            <a:r>
              <a:rPr lang="fr-FR" dirty="0" err="1" smtClean="0">
                <a:sym typeface="Wingdings"/>
              </a:rPr>
              <a:t>specific</a:t>
            </a:r>
            <a:r>
              <a:rPr lang="fr-FR" dirty="0" smtClean="0">
                <a:sym typeface="Wingdings"/>
              </a:rPr>
              <a:t> </a:t>
            </a:r>
            <a:r>
              <a:rPr lang="fr-FR" dirty="0" err="1" smtClean="0">
                <a:sym typeface="Wingdings"/>
              </a:rPr>
              <a:t>objects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052" y="2576946"/>
            <a:ext cx="2384248" cy="166897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981" y="2576946"/>
            <a:ext cx="3591358" cy="19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01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Cocoon and Aviva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fr-FR" dirty="0"/>
              <a:t>Security </a:t>
            </a:r>
            <a:r>
              <a:rPr lang="fr-FR" dirty="0" smtClean="0"/>
              <a:t>system for </a:t>
            </a:r>
            <a:r>
              <a:rPr lang="fr-FR" dirty="0" err="1" smtClean="0"/>
              <a:t>any</a:t>
            </a:r>
            <a:r>
              <a:rPr lang="fr-FR" dirty="0" smtClean="0"/>
              <a:t> house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err="1" smtClean="0"/>
              <a:t>Using</a:t>
            </a:r>
            <a:r>
              <a:rPr lang="fr-FR" dirty="0" smtClean="0"/>
              <a:t> </a:t>
            </a:r>
            <a:r>
              <a:rPr lang="fr-FR" dirty="0" err="1" smtClean="0"/>
              <a:t>your</a:t>
            </a:r>
            <a:r>
              <a:rPr lang="fr-FR" dirty="0" smtClean="0"/>
              <a:t> phone, </a:t>
            </a:r>
            <a:r>
              <a:rPr lang="fr-FR" dirty="0" err="1" smtClean="0"/>
              <a:t>you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control </a:t>
            </a:r>
            <a:r>
              <a:rPr lang="fr-FR" dirty="0" err="1" smtClean="0"/>
              <a:t>your</a:t>
            </a:r>
            <a:r>
              <a:rPr lang="fr-FR" dirty="0" smtClean="0"/>
              <a:t> </a:t>
            </a:r>
            <a:r>
              <a:rPr lang="fr-FR" dirty="0" err="1" smtClean="0"/>
              <a:t>entire</a:t>
            </a:r>
            <a:r>
              <a:rPr lang="fr-FR" dirty="0" smtClean="0"/>
              <a:t> house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err="1" smtClean="0"/>
              <a:t>Sends</a:t>
            </a:r>
            <a:r>
              <a:rPr lang="fr-FR" dirty="0" smtClean="0"/>
              <a:t> a message if </a:t>
            </a:r>
            <a:r>
              <a:rPr lang="fr-FR" dirty="0" err="1" smtClean="0"/>
              <a:t>detects</a:t>
            </a:r>
            <a:r>
              <a:rPr lang="fr-FR" dirty="0" smtClean="0"/>
              <a:t> anormal </a:t>
            </a:r>
            <a:r>
              <a:rPr lang="fr-FR" dirty="0" err="1" smtClean="0"/>
              <a:t>activity</a:t>
            </a:r>
            <a:endParaRPr lang="fr-FR" dirty="0" smtClean="0"/>
          </a:p>
          <a:p>
            <a:pPr marL="285750" indent="-285750">
              <a:buFont typeface="Arial" charset="0"/>
              <a:buChar char="•"/>
            </a:pPr>
            <a:r>
              <a:rPr lang="fr-FR" dirty="0" err="1" smtClean="0"/>
              <a:t>reduce</a:t>
            </a:r>
            <a:r>
              <a:rPr lang="fr-FR" dirty="0" smtClean="0"/>
              <a:t> </a:t>
            </a:r>
            <a:r>
              <a:rPr lang="fr-FR" dirty="0" err="1" smtClean="0"/>
              <a:t>turn-around</a:t>
            </a:r>
            <a:r>
              <a:rPr lang="fr-FR" dirty="0" smtClean="0"/>
              <a:t> </a:t>
            </a:r>
            <a:r>
              <a:rPr lang="fr-FR" dirty="0"/>
              <a:t>time for initiation of claims by </a:t>
            </a:r>
            <a:r>
              <a:rPr lang="fr-FR" dirty="0" err="1"/>
              <a:t>tracing</a:t>
            </a:r>
            <a:r>
              <a:rPr lang="fr-FR" dirty="0"/>
              <a:t> the </a:t>
            </a:r>
            <a:r>
              <a:rPr lang="fr-FR" dirty="0" smtClean="0"/>
              <a:t>exact </a:t>
            </a:r>
            <a:r>
              <a:rPr lang="fr-FR" dirty="0"/>
              <a:t>location and </a:t>
            </a:r>
            <a:r>
              <a:rPr lang="fr-FR" dirty="0" err="1"/>
              <a:t>circumstances</a:t>
            </a:r>
            <a:r>
              <a:rPr lang="fr-FR" dirty="0"/>
              <a:t> </a:t>
            </a:r>
            <a:r>
              <a:rPr lang="fr-FR" dirty="0" err="1"/>
              <a:t>responsible</a:t>
            </a:r>
            <a:r>
              <a:rPr lang="fr-FR" dirty="0"/>
              <a:t> for the claim </a:t>
            </a:r>
          </a:p>
          <a:p>
            <a:pPr marL="285750" indent="-285750">
              <a:buFont typeface="Arial" charset="0"/>
              <a:buChar char="•"/>
            </a:pPr>
            <a:endParaRPr lang="fr-FR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47" y="0"/>
            <a:ext cx="2846190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9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</TotalTime>
  <Words>695</Words>
  <Application>Microsoft Macintosh PowerPoint</Application>
  <PresentationFormat>Présentation à l'écran (16:9)</PresentationFormat>
  <Paragraphs>216</Paragraphs>
  <Slides>23</Slides>
  <Notes>13</Notes>
  <HiddenSlides>0</HiddenSlides>
  <MMClips>3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0" baseType="lpstr">
      <vt:lpstr>Arial</vt:lpstr>
      <vt:lpstr>Calibri</vt:lpstr>
      <vt:lpstr>Roboto</vt:lpstr>
      <vt:lpstr>Times New Roman</vt:lpstr>
      <vt:lpstr>Wingdings</vt:lpstr>
      <vt:lpstr>Impact</vt:lpstr>
      <vt:lpstr>geometric</vt:lpstr>
      <vt:lpstr>Digital Innovations in Finance</vt:lpstr>
      <vt:lpstr>Agenda</vt:lpstr>
      <vt:lpstr>Insurance</vt:lpstr>
      <vt:lpstr>P2P Insurance</vt:lpstr>
      <vt:lpstr>Présentation PowerPoint</vt:lpstr>
      <vt:lpstr>The benefits of P2P Insurance</vt:lpstr>
      <vt:lpstr>The insurance market upheaval</vt:lpstr>
      <vt:lpstr>New data gathering</vt:lpstr>
      <vt:lpstr>Cocoon and Aviva</vt:lpstr>
      <vt:lpstr>Banking</vt:lpstr>
      <vt:lpstr>Customers’ expectations challenges in the Banking Field</vt:lpstr>
      <vt:lpstr>Présentation PowerPoint</vt:lpstr>
      <vt:lpstr>Threats in mobile and online banking</vt:lpstr>
      <vt:lpstr>VOICE BANKING</vt:lpstr>
      <vt:lpstr>Présentation PowerPoint</vt:lpstr>
      <vt:lpstr>Présentation PowerPoint</vt:lpstr>
      <vt:lpstr>Stock</vt:lpstr>
      <vt:lpstr> TECHNOLOGY TO POWER OPEN FINANCE </vt:lpstr>
      <vt:lpstr>How Blockchain works</vt:lpstr>
      <vt:lpstr>Présentation PowerPoint</vt:lpstr>
      <vt:lpstr> Reduce the probability of frauds  Automate the process  Lower costs  Increase the speed  Strengthen security </vt:lpstr>
      <vt:lpstr>Trends</vt:lpstr>
      <vt:lpstr>Trends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Innovations in Finance</dc:title>
  <cp:lastModifiedBy>Raphael Lévi</cp:lastModifiedBy>
  <cp:revision>18</cp:revision>
  <dcterms:modified xsi:type="dcterms:W3CDTF">2016-09-15T01:21:28Z</dcterms:modified>
</cp:coreProperties>
</file>