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77" r:id="rId5"/>
    <p:sldId id="259" r:id="rId6"/>
    <p:sldId id="278" r:id="rId7"/>
    <p:sldId id="260" r:id="rId8"/>
    <p:sldId id="270" r:id="rId9"/>
    <p:sldId id="272" r:id="rId10"/>
    <p:sldId id="273" r:id="rId11"/>
    <p:sldId id="261" r:id="rId12"/>
    <p:sldId id="281" r:id="rId13"/>
    <p:sldId id="262" r:id="rId14"/>
    <p:sldId id="267" r:id="rId15"/>
    <p:sldId id="263" r:id="rId16"/>
    <p:sldId id="264" r:id="rId17"/>
    <p:sldId id="268" r:id="rId18"/>
    <p:sldId id="269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04"/>
    <p:restoredTop sz="84201"/>
  </p:normalViewPr>
  <p:slideViewPr>
    <p:cSldViewPr snapToGrid="0" snapToObjects="1">
      <p:cViewPr varScale="1">
        <p:scale>
          <a:sx n="92" d="100"/>
          <a:sy n="92" d="100"/>
        </p:scale>
        <p:origin x="90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DC5E90-1371-BC43-8DC1-768A3D9480EC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AEA691-3035-634D-BD74-EAD2B974E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720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4/21/2017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4sSD737-B0&amp;feature=youtu.be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9.jpeg"/><Relationship Id="rId4" Type="http://schemas.openxmlformats.org/officeDocument/2006/relationships/hyperlink" Target="https://youtu.be/flSLI2JmWVE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s://youtu.be/fMjZDvk3fBI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vimeo.com/176283734?ref=em-v-shar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www.bing.com/videos/search?q=clarity+money&amp;&amp;view=detail&amp;mid=74719608AF3E9EDE25C974719608AF3E9EDE25C9&amp;FORM=VRDGAR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iXM4yOtfU4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Finance Industry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670942" y="4293031"/>
            <a:ext cx="23557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Mansi </a:t>
            </a:r>
            <a:r>
              <a:rPr lang="en-US" dirty="0" err="1"/>
              <a:t>Pithva</a:t>
            </a:r>
            <a:endParaRPr lang="en-US" dirty="0"/>
          </a:p>
          <a:p>
            <a:r>
              <a:rPr lang="en-US" dirty="0"/>
              <a:t>Silly </a:t>
            </a:r>
            <a:r>
              <a:rPr lang="en-US" dirty="0" err="1"/>
              <a:t>Patniak</a:t>
            </a:r>
            <a:endParaRPr lang="en-US" dirty="0"/>
          </a:p>
          <a:p>
            <a:r>
              <a:rPr lang="en-US" dirty="0"/>
              <a:t>Alfredo </a:t>
            </a:r>
            <a:r>
              <a:rPr lang="en-US" dirty="0" err="1"/>
              <a:t>Ravard</a:t>
            </a:r>
            <a:endParaRPr lang="en-US" dirty="0"/>
          </a:p>
          <a:p>
            <a:r>
              <a:rPr lang="en-US" dirty="0" err="1"/>
              <a:t>Nishant</a:t>
            </a:r>
            <a:r>
              <a:rPr lang="en-US" dirty="0"/>
              <a:t> </a:t>
            </a:r>
            <a:r>
              <a:rPr lang="en-US" dirty="0" err="1"/>
              <a:t>Arunagiri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020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TRENDS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Decreasing Human Involvement </a:t>
            </a:r>
          </a:p>
          <a:p>
            <a:r>
              <a:rPr lang="en-US" dirty="0"/>
              <a:t>Increasing Asymmetric</a:t>
            </a:r>
          </a:p>
          <a:p>
            <a:r>
              <a:rPr lang="en-US" dirty="0"/>
              <a:t>Increasing Transparency</a:t>
            </a:r>
          </a:p>
          <a:p>
            <a:r>
              <a:rPr lang="en-US" dirty="0"/>
              <a:t>Trimming Complexity</a:t>
            </a:r>
          </a:p>
          <a:p>
            <a:r>
              <a:rPr lang="en-US" dirty="0"/>
              <a:t>Segmentation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16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Agenda</a:t>
            </a:r>
          </a:p>
        </p:txBody>
      </p:sp>
      <p:sp>
        <p:nvSpPr>
          <p:cNvPr id="3" name="Rectangle 2"/>
          <p:cNvSpPr/>
          <p:nvPr/>
        </p:nvSpPr>
        <p:spPr>
          <a:xfrm>
            <a:off x="1929614" y="3627793"/>
            <a:ext cx="7834322" cy="40173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VE" dirty="0"/>
          </a:p>
        </p:txBody>
      </p:sp>
      <p:sp>
        <p:nvSpPr>
          <p:cNvPr id="4" name="17 CuadroTexto"/>
          <p:cNvSpPr txBox="1">
            <a:spLocks noChangeArrowheads="1"/>
          </p:cNvSpPr>
          <p:nvPr/>
        </p:nvSpPr>
        <p:spPr bwMode="auto">
          <a:xfrm>
            <a:off x="1451579" y="2232973"/>
            <a:ext cx="5073207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Calibri" pitchFamily="34" charset="0"/>
              <a:buAutoNum type="arabicPeriod"/>
            </a:pPr>
            <a:r>
              <a:rPr lang="es-VE" b="1" dirty="0">
                <a:solidFill>
                  <a:schemeClr val="bg1"/>
                </a:solidFill>
              </a:rPr>
              <a:t>Part A - 5 Finantial Trends &amp; Companies</a:t>
            </a:r>
          </a:p>
          <a:p>
            <a:pPr lvl="1" eaLnBrk="1" hangingPunct="1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Calibri" pitchFamily="34" charset="0"/>
              <a:buAutoNum type="arabicPeriod"/>
            </a:pPr>
            <a:r>
              <a:rPr lang="es-VE" b="1" dirty="0">
                <a:solidFill>
                  <a:schemeClr val="bg1"/>
                </a:solidFill>
              </a:rPr>
              <a:t>The Bank of Asia</a:t>
            </a:r>
          </a:p>
          <a:p>
            <a:pPr lvl="1" eaLnBrk="1" hangingPunct="1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Calibri" pitchFamily="34" charset="0"/>
              <a:buAutoNum type="arabicPeriod"/>
            </a:pPr>
            <a:r>
              <a:rPr lang="es-VE" b="1" dirty="0">
                <a:solidFill>
                  <a:schemeClr val="bg1"/>
                </a:solidFill>
              </a:rPr>
              <a:t>Clarity Money</a:t>
            </a:r>
          </a:p>
          <a:p>
            <a:pPr lvl="1" eaLnBrk="1" hangingPunct="1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Calibri" pitchFamily="34" charset="0"/>
              <a:buAutoNum type="arabicPeriod"/>
            </a:pPr>
            <a:r>
              <a:rPr lang="es-VE" b="1" dirty="0">
                <a:solidFill>
                  <a:schemeClr val="bg1"/>
                </a:solidFill>
              </a:rPr>
              <a:t>Sygnia Asset Management</a:t>
            </a:r>
          </a:p>
          <a:p>
            <a:pPr lvl="1" eaLnBrk="1" hangingPunct="1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Calibri" pitchFamily="34" charset="0"/>
              <a:buAutoNum type="arabicPeriod"/>
            </a:pPr>
            <a:r>
              <a:rPr lang="es-VE" b="1" dirty="0">
                <a:solidFill>
                  <a:schemeClr val="bg1"/>
                </a:solidFill>
              </a:rPr>
              <a:t>eBankIT</a:t>
            </a:r>
          </a:p>
          <a:p>
            <a:pPr lvl="1" eaLnBrk="1" hangingPunct="1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Calibri" pitchFamily="34" charset="0"/>
              <a:buAutoNum type="arabicPeriod"/>
            </a:pPr>
            <a:r>
              <a:rPr lang="es-VE" b="1" dirty="0"/>
              <a:t>Lemonade</a:t>
            </a:r>
          </a:p>
          <a:p>
            <a:pPr eaLnBrk="1" hangingPunct="1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Calibri" pitchFamily="34" charset="0"/>
              <a:buAutoNum type="arabicPeriod"/>
            </a:pPr>
            <a:r>
              <a:rPr lang="es-VE" b="1" dirty="0"/>
              <a:t>PartB – Discovery Insure</a:t>
            </a:r>
          </a:p>
          <a:p>
            <a:pPr lvl="1" eaLnBrk="1" hangingPunct="1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Calibri" pitchFamily="34" charset="0"/>
              <a:buAutoNum type="arabicPeriod"/>
            </a:pPr>
            <a:r>
              <a:rPr lang="es-VE" b="1" dirty="0"/>
              <a:t>Digital Innovation</a:t>
            </a:r>
          </a:p>
          <a:p>
            <a:pPr lvl="1" eaLnBrk="1" hangingPunct="1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Calibri" pitchFamily="34" charset="0"/>
              <a:buAutoNum type="arabicPeriod"/>
            </a:pPr>
            <a:r>
              <a:rPr lang="es-VE" b="1" dirty="0"/>
              <a:t>UTAUT</a:t>
            </a:r>
          </a:p>
          <a:p>
            <a:pPr lvl="1" eaLnBrk="1" hangingPunct="1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Calibri" pitchFamily="34" charset="0"/>
              <a:buAutoNum type="arabicPeriod"/>
            </a:pPr>
            <a:r>
              <a:rPr lang="es-VE" b="1" dirty="0"/>
              <a:t>Business Model &amp; Barriers</a:t>
            </a:r>
          </a:p>
        </p:txBody>
      </p:sp>
    </p:spTree>
    <p:extLst>
      <p:ext uri="{BB962C8B-B14F-4D97-AF65-F5344CB8AC3E}">
        <p14:creationId xmlns:p14="http://schemas.microsoft.com/office/powerpoint/2010/main" val="1564213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87293" y="35336"/>
            <a:ext cx="3337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Lucida Grande" charset="0"/>
                <a:ea typeface="Lucida Grande" charset="0"/>
                <a:cs typeface="Lucida Grande" charset="0"/>
              </a:rPr>
              <a:t>Trend Name in TRIZ: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latin typeface="Lucida Grande" charset="0"/>
                <a:ea typeface="Lucida Grande" charset="0"/>
                <a:cs typeface="Lucida Grande" charset="0"/>
              </a:rPr>
              <a:t>Degrees of freedom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latin typeface="Lucida Grande" charset="0"/>
                <a:ea typeface="Lucida Grande" charset="0"/>
                <a:cs typeface="Lucida Grande" charset="0"/>
              </a:rPr>
              <a:t>Customer expectation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latin typeface="Lucida Grande" charset="0"/>
                <a:ea typeface="Lucida Grande" charset="0"/>
                <a:cs typeface="Lucida Grande" charset="0"/>
              </a:rPr>
              <a:t>Mono-Bi-Poly (various)</a:t>
            </a:r>
          </a:p>
        </p:txBody>
      </p:sp>
      <p:pic>
        <p:nvPicPr>
          <p:cNvPr id="6" name="Picture 5" descr="Screen Shot 2017-04-21 at 1.12.0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-1"/>
            <a:ext cx="4186388" cy="30298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0" y="3037058"/>
            <a:ext cx="33375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Lucida Grande" charset="0"/>
                <a:ea typeface="Lucida Grande" charset="0"/>
                <a:cs typeface="Lucida Grande" charset="0"/>
              </a:rPr>
              <a:t>ebankit: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latin typeface="Lucida Grande" charset="0"/>
                <a:ea typeface="Lucida Grande" charset="0"/>
                <a:cs typeface="Lucida Grande" charset="0"/>
              </a:rPr>
              <a:t>Sought after digital channel by various bank clients</a:t>
            </a:r>
          </a:p>
          <a:p>
            <a:pPr marL="285750" indent="-285750">
              <a:buFont typeface="Arial" charset="0"/>
              <a:buChar char="•"/>
            </a:pPr>
            <a:endParaRPr lang="en-US" dirty="0">
              <a:latin typeface="Lucida Grande" charset="0"/>
              <a:ea typeface="Lucida Grande" charset="0"/>
              <a:cs typeface="Lucida Grande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latin typeface="Lucida Grande" charset="0"/>
                <a:ea typeface="Lucida Grande" charset="0"/>
                <a:cs typeface="Lucida Grande" charset="0"/>
              </a:rPr>
              <a:t>Incredibly quick operations available from your favorite watch(Android &amp; ios)</a:t>
            </a:r>
          </a:p>
        </p:txBody>
      </p:sp>
      <p:pic>
        <p:nvPicPr>
          <p:cNvPr id="8" name="Picture 7" descr="Screen Shot 2017-04-21 at 1.13.24 AM.png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854" y="1669145"/>
            <a:ext cx="4010147" cy="448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88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Agenda</a:t>
            </a:r>
          </a:p>
        </p:txBody>
      </p:sp>
      <p:sp>
        <p:nvSpPr>
          <p:cNvPr id="3" name="Rectangle 2"/>
          <p:cNvSpPr/>
          <p:nvPr/>
        </p:nvSpPr>
        <p:spPr>
          <a:xfrm>
            <a:off x="1929614" y="3968749"/>
            <a:ext cx="7834322" cy="40173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VE" dirty="0"/>
          </a:p>
        </p:txBody>
      </p:sp>
      <p:sp>
        <p:nvSpPr>
          <p:cNvPr id="4" name="17 CuadroTexto"/>
          <p:cNvSpPr txBox="1">
            <a:spLocks noChangeArrowheads="1"/>
          </p:cNvSpPr>
          <p:nvPr/>
        </p:nvSpPr>
        <p:spPr bwMode="auto">
          <a:xfrm>
            <a:off x="1451579" y="2232973"/>
            <a:ext cx="5073207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Calibri" pitchFamily="34" charset="0"/>
              <a:buAutoNum type="arabicPeriod"/>
            </a:pPr>
            <a:r>
              <a:rPr lang="es-VE" b="1" dirty="0">
                <a:solidFill>
                  <a:schemeClr val="bg1"/>
                </a:solidFill>
              </a:rPr>
              <a:t>Part A - 5 Finantial Trends &amp; Companies</a:t>
            </a:r>
          </a:p>
          <a:p>
            <a:pPr lvl="1" eaLnBrk="1" hangingPunct="1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Calibri" pitchFamily="34" charset="0"/>
              <a:buAutoNum type="arabicPeriod"/>
            </a:pPr>
            <a:r>
              <a:rPr lang="es-VE" b="1" dirty="0">
                <a:solidFill>
                  <a:schemeClr val="bg1"/>
                </a:solidFill>
              </a:rPr>
              <a:t>The Bank of Asia</a:t>
            </a:r>
          </a:p>
          <a:p>
            <a:pPr lvl="1" eaLnBrk="1" hangingPunct="1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Calibri" pitchFamily="34" charset="0"/>
              <a:buAutoNum type="arabicPeriod"/>
            </a:pPr>
            <a:r>
              <a:rPr lang="es-VE" b="1" dirty="0">
                <a:solidFill>
                  <a:schemeClr val="bg1"/>
                </a:solidFill>
              </a:rPr>
              <a:t>Clarity Money</a:t>
            </a:r>
          </a:p>
          <a:p>
            <a:pPr lvl="1" eaLnBrk="1" hangingPunct="1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Calibri" pitchFamily="34" charset="0"/>
              <a:buAutoNum type="arabicPeriod"/>
            </a:pPr>
            <a:r>
              <a:rPr lang="es-VE" b="1" dirty="0">
                <a:solidFill>
                  <a:schemeClr val="bg1"/>
                </a:solidFill>
              </a:rPr>
              <a:t>Sygnia Asset Management</a:t>
            </a:r>
          </a:p>
          <a:p>
            <a:pPr lvl="1" eaLnBrk="1" hangingPunct="1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Calibri" pitchFamily="34" charset="0"/>
              <a:buAutoNum type="arabicPeriod"/>
            </a:pPr>
            <a:r>
              <a:rPr lang="es-VE" b="1" dirty="0">
                <a:solidFill>
                  <a:schemeClr val="bg1"/>
                </a:solidFill>
              </a:rPr>
              <a:t>eBankIT</a:t>
            </a:r>
          </a:p>
          <a:p>
            <a:pPr lvl="1" eaLnBrk="1" hangingPunct="1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Calibri" pitchFamily="34" charset="0"/>
              <a:buAutoNum type="arabicPeriod"/>
            </a:pPr>
            <a:r>
              <a:rPr lang="es-VE" b="1" dirty="0">
                <a:solidFill>
                  <a:schemeClr val="bg1"/>
                </a:solidFill>
              </a:rPr>
              <a:t>Lemonade</a:t>
            </a:r>
          </a:p>
          <a:p>
            <a:pPr eaLnBrk="1" hangingPunct="1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Calibri" pitchFamily="34" charset="0"/>
              <a:buAutoNum type="arabicPeriod"/>
            </a:pPr>
            <a:r>
              <a:rPr lang="es-VE" b="1" dirty="0"/>
              <a:t>PartB – Discovery Insure</a:t>
            </a:r>
          </a:p>
          <a:p>
            <a:pPr lvl="1" eaLnBrk="1" hangingPunct="1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Calibri" pitchFamily="34" charset="0"/>
              <a:buAutoNum type="arabicPeriod"/>
            </a:pPr>
            <a:r>
              <a:rPr lang="es-VE" b="1" dirty="0"/>
              <a:t>Digital Innovation</a:t>
            </a:r>
          </a:p>
          <a:p>
            <a:pPr lvl="1" eaLnBrk="1" hangingPunct="1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Calibri" pitchFamily="34" charset="0"/>
              <a:buAutoNum type="arabicPeriod"/>
            </a:pPr>
            <a:r>
              <a:rPr lang="es-VE" b="1" dirty="0"/>
              <a:t>UTAUT</a:t>
            </a:r>
          </a:p>
          <a:p>
            <a:pPr lvl="1" eaLnBrk="1" hangingPunct="1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Calibri" pitchFamily="34" charset="0"/>
              <a:buAutoNum type="arabicPeriod"/>
            </a:pPr>
            <a:r>
              <a:rPr lang="es-VE" b="1" dirty="0"/>
              <a:t>Business Model &amp; Barriers</a:t>
            </a:r>
          </a:p>
        </p:txBody>
      </p:sp>
    </p:spTree>
    <p:extLst>
      <p:ext uri="{BB962C8B-B14F-4D97-AF65-F5344CB8AC3E}">
        <p14:creationId xmlns:p14="http://schemas.microsoft.com/office/powerpoint/2010/main" val="965581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1" b="91016" l="0" r="99805">
                        <a14:foregroundMark x1="9961" y1="59570" x2="9961" y2="59570"/>
                        <a14:backgroundMark x1="35645" y1="51758" x2="35645" y2="51758"/>
                        <a14:backgroundMark x1="31934" y1="58789" x2="31934" y2="58789"/>
                        <a14:backgroundMark x1="30762" y1="51953" x2="30762" y2="51953"/>
                        <a14:backgroundMark x1="27246" y1="57227" x2="27246" y2="572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22418" b="21905"/>
          <a:stretch/>
        </p:blipFill>
        <p:spPr>
          <a:xfrm>
            <a:off x="0" y="0"/>
            <a:ext cx="6934200" cy="1930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3200" y="2204720"/>
            <a:ext cx="44500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Lucida Grande" charset="0"/>
                <a:ea typeface="Lucida Grande" charset="0"/>
                <a:cs typeface="Lucida Grande" charset="0"/>
              </a:rPr>
              <a:t>Lemonade Summary: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latin typeface="Lucida Grande" charset="0"/>
                <a:ea typeface="Lucida Grande" charset="0"/>
                <a:cs typeface="Lucida Grande" charset="0"/>
              </a:rPr>
              <a:t>P2P Insurance start-up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latin typeface="Lucida Grande" charset="0"/>
                <a:ea typeface="Lucida Grande" charset="0"/>
                <a:cs typeface="Lucida Grande" charset="0"/>
              </a:rPr>
              <a:t>Small Group of policyholders that pay premium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latin typeface="Lucida Grande" charset="0"/>
                <a:ea typeface="Lucida Grande" charset="0"/>
                <a:cs typeface="Lucida Grande" charset="0"/>
              </a:rPr>
              <a:t>No broker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latin typeface="Lucida Grande" charset="0"/>
                <a:ea typeface="Lucida Grande" charset="0"/>
                <a:cs typeface="Lucida Grande" charset="0"/>
              </a:rPr>
              <a:t>Similar business model as mutual insurance found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latin typeface="Lucida Grande" charset="0"/>
                <a:ea typeface="Lucida Grande" charset="0"/>
                <a:cs typeface="Lucida Grande" charset="0"/>
              </a:rPr>
              <a:t>Donations at the end of the year</a:t>
            </a:r>
          </a:p>
          <a:p>
            <a:endParaRPr lang="en-US" dirty="0">
              <a:latin typeface="Lucida Grande" charset="0"/>
              <a:ea typeface="Lucida Grande" charset="0"/>
              <a:cs typeface="Lucida Grande" charset="0"/>
            </a:endParaRPr>
          </a:p>
        </p:txBody>
      </p:sp>
      <p:pic>
        <p:nvPicPr>
          <p:cNvPr id="4" name="Picture 3">
            <a:hlinkClick r:id="rId4"/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9800" t="16074" r="14400"/>
          <a:stretch/>
        </p:blipFill>
        <p:spPr>
          <a:xfrm>
            <a:off x="5247640" y="2613124"/>
            <a:ext cx="5165367" cy="35458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7830323" y="794434"/>
            <a:ext cx="44500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Lucida Grande" charset="0"/>
                <a:ea typeface="Lucida Grande" charset="0"/>
                <a:cs typeface="Lucida Grande" charset="0"/>
              </a:rPr>
              <a:t>Trend Name in TRIZ: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latin typeface="Lucida Grande" charset="0"/>
                <a:ea typeface="Lucida Grande" charset="0"/>
                <a:cs typeface="Lucida Grande" charset="0"/>
              </a:rPr>
              <a:t>Customer buying hierarchy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latin typeface="Lucida Grande" charset="0"/>
                <a:ea typeface="Lucida Grande" charset="0"/>
                <a:cs typeface="Lucida Grande" charset="0"/>
              </a:rPr>
              <a:t>Rhythm co-ordination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latin typeface="Lucida Grande" charset="0"/>
                <a:ea typeface="Lucida Grande" charset="0"/>
                <a:cs typeface="Lucida Grande" charset="0"/>
              </a:rPr>
              <a:t>Listening/</a:t>
            </a:r>
            <a:r>
              <a:rPr lang="en-US" dirty="0" err="1">
                <a:latin typeface="Lucida Grande" charset="0"/>
                <a:ea typeface="Lucida Grande" charset="0"/>
                <a:cs typeface="Lucida Grande" charset="0"/>
              </a:rPr>
              <a:t>Comunication</a:t>
            </a:r>
            <a:endParaRPr lang="en-US" dirty="0">
              <a:latin typeface="Lucida Grande" charset="0"/>
              <a:ea typeface="Lucida Grande" charset="0"/>
              <a:cs typeface="Lucida Grande" charset="0"/>
            </a:endParaRPr>
          </a:p>
          <a:p>
            <a:endParaRPr lang="en-US" dirty="0">
              <a:latin typeface="Lucida Grande" charset="0"/>
              <a:ea typeface="Lucida Grande" charset="0"/>
              <a:cs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4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Agenda</a:t>
            </a:r>
          </a:p>
        </p:txBody>
      </p:sp>
      <p:sp>
        <p:nvSpPr>
          <p:cNvPr id="3" name="Rectangle 2"/>
          <p:cNvSpPr/>
          <p:nvPr/>
        </p:nvSpPr>
        <p:spPr>
          <a:xfrm>
            <a:off x="1929614" y="4325209"/>
            <a:ext cx="7834322" cy="40173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VE" dirty="0"/>
          </a:p>
        </p:txBody>
      </p:sp>
      <p:sp>
        <p:nvSpPr>
          <p:cNvPr id="4" name="17 CuadroTexto"/>
          <p:cNvSpPr txBox="1">
            <a:spLocks noChangeArrowheads="1"/>
          </p:cNvSpPr>
          <p:nvPr/>
        </p:nvSpPr>
        <p:spPr bwMode="auto">
          <a:xfrm>
            <a:off x="1451579" y="2232973"/>
            <a:ext cx="5073207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Calibri" pitchFamily="34" charset="0"/>
              <a:buAutoNum type="arabicPeriod"/>
            </a:pPr>
            <a:r>
              <a:rPr lang="es-VE" b="1" dirty="0">
                <a:solidFill>
                  <a:schemeClr val="bg1"/>
                </a:solidFill>
              </a:rPr>
              <a:t>Part A - 5 Finantial Trends &amp; Companies</a:t>
            </a:r>
          </a:p>
          <a:p>
            <a:pPr lvl="1" eaLnBrk="1" hangingPunct="1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Calibri" pitchFamily="34" charset="0"/>
              <a:buAutoNum type="arabicPeriod"/>
            </a:pPr>
            <a:r>
              <a:rPr lang="es-VE" b="1" dirty="0">
                <a:solidFill>
                  <a:schemeClr val="bg1"/>
                </a:solidFill>
              </a:rPr>
              <a:t>The Bank of Asia</a:t>
            </a:r>
          </a:p>
          <a:p>
            <a:pPr lvl="1" eaLnBrk="1" hangingPunct="1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Calibri" pitchFamily="34" charset="0"/>
              <a:buAutoNum type="arabicPeriod"/>
            </a:pPr>
            <a:r>
              <a:rPr lang="es-VE" b="1" dirty="0">
                <a:solidFill>
                  <a:schemeClr val="bg1"/>
                </a:solidFill>
              </a:rPr>
              <a:t>Clarity Money</a:t>
            </a:r>
          </a:p>
          <a:p>
            <a:pPr lvl="1" eaLnBrk="1" hangingPunct="1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Calibri" pitchFamily="34" charset="0"/>
              <a:buAutoNum type="arabicPeriod"/>
            </a:pPr>
            <a:r>
              <a:rPr lang="es-VE" b="1" dirty="0">
                <a:solidFill>
                  <a:schemeClr val="bg1"/>
                </a:solidFill>
              </a:rPr>
              <a:t>Sygnia Asset Management</a:t>
            </a:r>
          </a:p>
          <a:p>
            <a:pPr lvl="1" eaLnBrk="1" hangingPunct="1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Calibri" pitchFamily="34" charset="0"/>
              <a:buAutoNum type="arabicPeriod"/>
            </a:pPr>
            <a:r>
              <a:rPr lang="es-VE" b="1" dirty="0">
                <a:solidFill>
                  <a:schemeClr val="bg1"/>
                </a:solidFill>
              </a:rPr>
              <a:t>eBankIT</a:t>
            </a:r>
          </a:p>
          <a:p>
            <a:pPr lvl="1" eaLnBrk="1" hangingPunct="1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Calibri" pitchFamily="34" charset="0"/>
              <a:buAutoNum type="arabicPeriod"/>
            </a:pPr>
            <a:r>
              <a:rPr lang="es-VE" b="1" dirty="0">
                <a:solidFill>
                  <a:schemeClr val="bg1"/>
                </a:solidFill>
              </a:rPr>
              <a:t>Lemonade</a:t>
            </a:r>
          </a:p>
          <a:p>
            <a:pPr eaLnBrk="1" hangingPunct="1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Calibri" pitchFamily="34" charset="0"/>
              <a:buAutoNum type="arabicPeriod"/>
            </a:pPr>
            <a:r>
              <a:rPr lang="es-VE" b="1" dirty="0">
                <a:solidFill>
                  <a:schemeClr val="bg1"/>
                </a:solidFill>
              </a:rPr>
              <a:t>PartB – Discovery Insure</a:t>
            </a:r>
          </a:p>
          <a:p>
            <a:pPr lvl="1" eaLnBrk="1" hangingPunct="1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Calibri" pitchFamily="34" charset="0"/>
              <a:buAutoNum type="arabicPeriod"/>
            </a:pPr>
            <a:r>
              <a:rPr lang="es-VE" b="1" dirty="0"/>
              <a:t>Digital Innovation</a:t>
            </a:r>
          </a:p>
          <a:p>
            <a:pPr lvl="1" eaLnBrk="1" hangingPunct="1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Calibri" pitchFamily="34" charset="0"/>
              <a:buAutoNum type="arabicPeriod"/>
            </a:pPr>
            <a:r>
              <a:rPr lang="es-VE" b="1" dirty="0"/>
              <a:t>UTAUT</a:t>
            </a:r>
          </a:p>
          <a:p>
            <a:pPr lvl="1" eaLnBrk="1" hangingPunct="1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Calibri" pitchFamily="34" charset="0"/>
              <a:buAutoNum type="arabicPeriod"/>
            </a:pPr>
            <a:r>
              <a:rPr lang="es-VE" b="1" dirty="0"/>
              <a:t>Business Model &amp; Barriers</a:t>
            </a:r>
          </a:p>
        </p:txBody>
      </p:sp>
    </p:spTree>
    <p:extLst>
      <p:ext uri="{BB962C8B-B14F-4D97-AF65-F5344CB8AC3E}">
        <p14:creationId xmlns:p14="http://schemas.microsoft.com/office/powerpoint/2010/main" val="10091512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Agenda</a:t>
            </a:r>
          </a:p>
        </p:txBody>
      </p:sp>
      <p:sp>
        <p:nvSpPr>
          <p:cNvPr id="3" name="Rectangle 2"/>
          <p:cNvSpPr/>
          <p:nvPr/>
        </p:nvSpPr>
        <p:spPr>
          <a:xfrm>
            <a:off x="1929614" y="4681670"/>
            <a:ext cx="7834322" cy="40173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VE" dirty="0">
              <a:solidFill>
                <a:schemeClr val="bg1"/>
              </a:solidFill>
            </a:endParaRPr>
          </a:p>
        </p:txBody>
      </p:sp>
      <p:sp>
        <p:nvSpPr>
          <p:cNvPr id="4" name="17 CuadroTexto"/>
          <p:cNvSpPr txBox="1">
            <a:spLocks noChangeArrowheads="1"/>
          </p:cNvSpPr>
          <p:nvPr/>
        </p:nvSpPr>
        <p:spPr bwMode="auto">
          <a:xfrm>
            <a:off x="1451579" y="2232973"/>
            <a:ext cx="5073207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Calibri" pitchFamily="34" charset="0"/>
              <a:buAutoNum type="arabicPeriod"/>
            </a:pPr>
            <a:r>
              <a:rPr lang="es-VE" b="1" dirty="0">
                <a:solidFill>
                  <a:schemeClr val="bg1"/>
                </a:solidFill>
              </a:rPr>
              <a:t>Part A - 5 Finantial Trends &amp; Companies</a:t>
            </a:r>
          </a:p>
          <a:p>
            <a:pPr lvl="1" eaLnBrk="1" hangingPunct="1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Calibri" pitchFamily="34" charset="0"/>
              <a:buAutoNum type="arabicPeriod"/>
            </a:pPr>
            <a:r>
              <a:rPr lang="es-VE" b="1" dirty="0">
                <a:solidFill>
                  <a:schemeClr val="bg1"/>
                </a:solidFill>
              </a:rPr>
              <a:t>The Bank of Asia</a:t>
            </a:r>
          </a:p>
          <a:p>
            <a:pPr lvl="1" eaLnBrk="1" hangingPunct="1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Calibri" pitchFamily="34" charset="0"/>
              <a:buAutoNum type="arabicPeriod"/>
            </a:pPr>
            <a:r>
              <a:rPr lang="es-VE" b="1" dirty="0">
                <a:solidFill>
                  <a:schemeClr val="bg1"/>
                </a:solidFill>
              </a:rPr>
              <a:t>Clarity Money</a:t>
            </a:r>
          </a:p>
          <a:p>
            <a:pPr lvl="1" eaLnBrk="1" hangingPunct="1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Calibri" pitchFamily="34" charset="0"/>
              <a:buAutoNum type="arabicPeriod"/>
            </a:pPr>
            <a:r>
              <a:rPr lang="es-VE" b="1" dirty="0">
                <a:solidFill>
                  <a:schemeClr val="bg1"/>
                </a:solidFill>
              </a:rPr>
              <a:t>Sygnia Asset Management</a:t>
            </a:r>
          </a:p>
          <a:p>
            <a:pPr lvl="1" eaLnBrk="1" hangingPunct="1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Calibri" pitchFamily="34" charset="0"/>
              <a:buAutoNum type="arabicPeriod"/>
            </a:pPr>
            <a:r>
              <a:rPr lang="es-VE" b="1" dirty="0">
                <a:solidFill>
                  <a:schemeClr val="bg1"/>
                </a:solidFill>
              </a:rPr>
              <a:t>eBankIT</a:t>
            </a:r>
          </a:p>
          <a:p>
            <a:pPr lvl="1" eaLnBrk="1" hangingPunct="1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Calibri" pitchFamily="34" charset="0"/>
              <a:buAutoNum type="arabicPeriod"/>
            </a:pPr>
            <a:r>
              <a:rPr lang="es-VE" b="1" dirty="0">
                <a:solidFill>
                  <a:schemeClr val="bg1"/>
                </a:solidFill>
              </a:rPr>
              <a:t>Lemonade</a:t>
            </a:r>
          </a:p>
          <a:p>
            <a:pPr eaLnBrk="1" hangingPunct="1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Calibri" pitchFamily="34" charset="0"/>
              <a:buAutoNum type="arabicPeriod"/>
            </a:pPr>
            <a:r>
              <a:rPr lang="es-VE" b="1" dirty="0">
                <a:solidFill>
                  <a:schemeClr val="bg1"/>
                </a:solidFill>
              </a:rPr>
              <a:t>PartB – Discovery Insure</a:t>
            </a:r>
          </a:p>
          <a:p>
            <a:pPr lvl="1" eaLnBrk="1" hangingPunct="1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Calibri" pitchFamily="34" charset="0"/>
              <a:buAutoNum type="arabicPeriod"/>
            </a:pPr>
            <a:r>
              <a:rPr lang="es-VE" b="1" dirty="0">
                <a:solidFill>
                  <a:schemeClr val="bg1"/>
                </a:solidFill>
              </a:rPr>
              <a:t>Digital Innovation</a:t>
            </a:r>
          </a:p>
          <a:p>
            <a:pPr lvl="1" eaLnBrk="1" hangingPunct="1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Calibri" pitchFamily="34" charset="0"/>
              <a:buAutoNum type="arabicPeriod"/>
            </a:pPr>
            <a:r>
              <a:rPr lang="es-VE" b="1" dirty="0"/>
              <a:t>UTAUT</a:t>
            </a:r>
          </a:p>
          <a:p>
            <a:pPr lvl="1" eaLnBrk="1" hangingPunct="1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Calibri" pitchFamily="34" charset="0"/>
              <a:buAutoNum type="arabicPeriod"/>
            </a:pPr>
            <a:r>
              <a:rPr lang="es-VE" b="1" dirty="0"/>
              <a:t>Business Model &amp; Barriers</a:t>
            </a:r>
          </a:p>
        </p:txBody>
      </p:sp>
    </p:spTree>
    <p:extLst>
      <p:ext uri="{BB962C8B-B14F-4D97-AF65-F5344CB8AC3E}">
        <p14:creationId xmlns:p14="http://schemas.microsoft.com/office/powerpoint/2010/main" val="11236507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3200" y="1930400"/>
            <a:ext cx="44500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Lucida Grande" charset="0"/>
                <a:ea typeface="Lucida Grande" charset="0"/>
                <a:cs typeface="Lucida Grande" charset="0"/>
              </a:rPr>
              <a:t>Discovery Insure: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latin typeface="Lucida Grande" charset="0"/>
                <a:ea typeface="Lucida Grande" charset="0"/>
                <a:cs typeface="Lucida Grande" charset="0"/>
              </a:rPr>
              <a:t>Insurance company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latin typeface="Lucida Grande" charset="0"/>
                <a:ea typeface="Lucida Grande" charset="0"/>
                <a:cs typeface="Lucida Grande" charset="0"/>
              </a:rPr>
              <a:t>Clear Vision to create a vision of better drivers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latin typeface="Lucida Grande" charset="0"/>
                <a:ea typeface="Lucida Grande" charset="0"/>
                <a:cs typeface="Lucida Grande" charset="0"/>
              </a:rPr>
              <a:t>Better drivers, fewer accidents</a:t>
            </a:r>
          </a:p>
          <a:p>
            <a:pPr marL="285750" indent="-285750">
              <a:buFont typeface="Arial" charset="0"/>
              <a:buChar char="•"/>
            </a:pPr>
            <a:endParaRPr lang="en-US" dirty="0">
              <a:latin typeface="Lucida Grande" charset="0"/>
              <a:ea typeface="Lucida Grande" charset="0"/>
              <a:cs typeface="Lucida Grande" charset="0"/>
            </a:endParaRPr>
          </a:p>
          <a:p>
            <a:endParaRPr lang="en-US" dirty="0">
              <a:latin typeface="Lucida Grande" charset="0"/>
              <a:ea typeface="Lucida Grande" charset="0"/>
              <a:cs typeface="Lucida Grande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32" b="89981" l="2490" r="97837">
                        <a14:foregroundMark x1="11206" y1="32948" x2="11206" y2="32948"/>
                        <a14:foregroundMark x1="14286" y1="31792" x2="14286" y2="31792"/>
                        <a14:foregroundMark x1="16121" y1="42582" x2="16121" y2="42582"/>
                        <a14:foregroundMark x1="8978" y1="43353" x2="8978" y2="43353"/>
                        <a14:foregroundMark x1="12647" y1="19846" x2="12647" y2="19846"/>
                        <a14:foregroundMark x1="26933" y1="33526" x2="26933" y2="33526"/>
                        <a14:foregroundMark x1="34207" y1="34489" x2="34207" y2="34489"/>
                        <a14:foregroundMark x1="26802" y1="22158" x2="26802" y2="22158"/>
                        <a14:foregroundMark x1="12844" y1="36609" x2="12844" y2="36609"/>
                        <a14:foregroundMark x1="37877" y1="22929" x2="37877" y2="22929"/>
                        <a14:foregroundMark x1="38008" y1="39884" x2="38008" y2="39884"/>
                        <a14:foregroundMark x1="45085" y1="30636" x2="45085" y2="30636"/>
                        <a14:foregroundMark x1="49279" y1="42775" x2="49279" y2="42775"/>
                        <a14:foregroundMark x1="12516" y1="51638" x2="12516" y2="51638"/>
                        <a14:foregroundMark x1="14220" y1="49711" x2="14220" y2="49711"/>
                        <a14:foregroundMark x1="9633" y1="27938" x2="9633" y2="27938"/>
                        <a14:foregroundMark x1="59567" y1="30443" x2="59567" y2="30443"/>
                        <a14:foregroundMark x1="66710" y1="37958" x2="66710" y2="37958"/>
                        <a14:foregroundMark x1="74640" y1="37187" x2="74640" y2="37187"/>
                        <a14:foregroundMark x1="82765" y1="40077" x2="82765" y2="40077"/>
                        <a14:foregroundMark x1="91612" y1="43160" x2="91612" y2="43160"/>
                        <a14:foregroundMark x1="52163" y1="79576" x2="52163" y2="79576"/>
                        <a14:foregroundMark x1="48165" y1="76879" x2="48165" y2="76879"/>
                        <a14:foregroundMark x1="44954" y1="79769" x2="44954" y2="79769"/>
                        <a14:foregroundMark x1="37746" y1="79961" x2="37746" y2="79961"/>
                        <a14:foregroundMark x1="30144" y1="76493" x2="30144" y2="76493"/>
                        <a14:foregroundMark x1="26278" y1="77264" x2="26278" y2="77264"/>
                        <a14:foregroundMark x1="15400" y1="27746" x2="15400" y2="27746"/>
                        <a14:backgroundMark x1="53932" y1="76493" x2="53932" y2="764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3200" y="17030"/>
            <a:ext cx="5028276" cy="170917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68216" y="129907"/>
            <a:ext cx="32193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Lucida Grande" charset="0"/>
                <a:ea typeface="Lucida Grande" charset="0"/>
                <a:cs typeface="Lucida Grande" charset="0"/>
              </a:rPr>
              <a:t>Sensor &amp; App Innovation: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latin typeface="Lucida Grande" charset="0"/>
                <a:ea typeface="Lucida Grande" charset="0"/>
                <a:cs typeface="Lucida Grande" charset="0"/>
              </a:rPr>
              <a:t>Collect telemetry data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>
                <a:latin typeface="Lucida Grande" charset="0"/>
                <a:ea typeface="Lucida Grande" charset="0"/>
                <a:cs typeface="Lucida Grande" charset="0"/>
              </a:rPr>
              <a:t>Acceleration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>
                <a:latin typeface="Lucida Grande" charset="0"/>
                <a:ea typeface="Lucida Grande" charset="0"/>
                <a:cs typeface="Lucida Grande" charset="0"/>
              </a:rPr>
              <a:t>Speed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>
                <a:latin typeface="Lucida Grande" charset="0"/>
                <a:ea typeface="Lucida Grande" charset="0"/>
                <a:cs typeface="Lucida Grande" charset="0"/>
              </a:rPr>
              <a:t>Breaks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>
                <a:latin typeface="Lucida Grande" charset="0"/>
                <a:ea typeface="Lucida Grande" charset="0"/>
                <a:cs typeface="Lucida Grande" charset="0"/>
              </a:rPr>
              <a:t>Cornering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latin typeface="Lucida Grande" charset="0"/>
                <a:ea typeface="Lucida Grande" charset="0"/>
                <a:cs typeface="Lucida Grande" charset="0"/>
              </a:rPr>
              <a:t>Compare your driving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latin typeface="Lucida Grande" charset="0"/>
                <a:ea typeface="Lucida Grande" charset="0"/>
                <a:cs typeface="Lucida Grande" charset="0"/>
              </a:rPr>
              <a:t>Get rewarded</a:t>
            </a:r>
          </a:p>
        </p:txBody>
      </p:sp>
      <p:pic>
        <p:nvPicPr>
          <p:cNvPr id="10" name="Picture 9">
            <a:hlinkClick r:id="rId4"/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76496" y="2779841"/>
            <a:ext cx="7434408" cy="27721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940" y="3635570"/>
            <a:ext cx="3070152" cy="26330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29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32" b="89981" l="2490" r="97837">
                        <a14:foregroundMark x1="11206" y1="32948" x2="11206" y2="32948"/>
                        <a14:foregroundMark x1="14286" y1="31792" x2="14286" y2="31792"/>
                        <a14:foregroundMark x1="16121" y1="42582" x2="16121" y2="42582"/>
                        <a14:foregroundMark x1="8978" y1="43353" x2="8978" y2="43353"/>
                        <a14:foregroundMark x1="12647" y1="19846" x2="12647" y2="19846"/>
                        <a14:foregroundMark x1="26933" y1="33526" x2="26933" y2="33526"/>
                        <a14:foregroundMark x1="34207" y1="34489" x2="34207" y2="34489"/>
                        <a14:foregroundMark x1="26802" y1="22158" x2="26802" y2="22158"/>
                        <a14:foregroundMark x1="12844" y1="36609" x2="12844" y2="36609"/>
                        <a14:foregroundMark x1="37877" y1="22929" x2="37877" y2="22929"/>
                        <a14:foregroundMark x1="38008" y1="39884" x2="38008" y2="39884"/>
                        <a14:foregroundMark x1="45085" y1="30636" x2="45085" y2="30636"/>
                        <a14:foregroundMark x1="49279" y1="42775" x2="49279" y2="42775"/>
                        <a14:foregroundMark x1="12516" y1="51638" x2="12516" y2="51638"/>
                        <a14:foregroundMark x1="14220" y1="49711" x2="14220" y2="49711"/>
                        <a14:foregroundMark x1="9633" y1="27938" x2="9633" y2="27938"/>
                        <a14:foregroundMark x1="59567" y1="30443" x2="59567" y2="30443"/>
                        <a14:foregroundMark x1="66710" y1="37958" x2="66710" y2="37958"/>
                        <a14:foregroundMark x1="74640" y1="37187" x2="74640" y2="37187"/>
                        <a14:foregroundMark x1="82765" y1="40077" x2="82765" y2="40077"/>
                        <a14:foregroundMark x1="91612" y1="43160" x2="91612" y2="43160"/>
                        <a14:foregroundMark x1="52163" y1="79576" x2="52163" y2="79576"/>
                        <a14:foregroundMark x1="48165" y1="76879" x2="48165" y2="76879"/>
                        <a14:foregroundMark x1="44954" y1="79769" x2="44954" y2="79769"/>
                        <a14:foregroundMark x1="37746" y1="79961" x2="37746" y2="79961"/>
                        <a14:foregroundMark x1="30144" y1="76493" x2="30144" y2="76493"/>
                        <a14:foregroundMark x1="26278" y1="77264" x2="26278" y2="77264"/>
                        <a14:foregroundMark x1="15400" y1="27746" x2="15400" y2="27746"/>
                        <a14:backgroundMark x1="53932" y1="76493" x2="53932" y2="764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3200" y="17030"/>
            <a:ext cx="5028276" cy="17091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2568" y="2005880"/>
            <a:ext cx="5068663" cy="31384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03200" y="1994939"/>
            <a:ext cx="321936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Lucida Grande" charset="0"/>
                <a:ea typeface="Lucida Grande" charset="0"/>
                <a:cs typeface="Lucida Grande" charset="0"/>
              </a:rPr>
              <a:t>Digital Innovation: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latin typeface="Lucida Grande" charset="0"/>
                <a:ea typeface="Lucida Grande" charset="0"/>
                <a:cs typeface="Lucida Grande" charset="0"/>
              </a:rPr>
              <a:t>Telemetry data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latin typeface="Lucida Grande" charset="0"/>
                <a:ea typeface="Lucida Grande" charset="0"/>
                <a:cs typeface="Lucida Grande" charset="0"/>
              </a:rPr>
              <a:t>Trips in detail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latin typeface="Lucida Grande" charset="0"/>
                <a:ea typeface="Lucida Grande" charset="0"/>
                <a:cs typeface="Lucida Grande" charset="0"/>
              </a:rPr>
              <a:t>Impact alert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latin typeface="Lucida Grande" charset="0"/>
                <a:ea typeface="Lucida Grande" charset="0"/>
                <a:cs typeface="Lucida Grande" charset="0"/>
              </a:rPr>
              <a:t>Instant customer attention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latin typeface="Lucida Grande" charset="0"/>
                <a:ea typeface="Lucida Grande" charset="0"/>
                <a:cs typeface="Lucida Grande" charset="0"/>
              </a:rPr>
              <a:t>Emergency Assistant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latin typeface="Lucida Grande" charset="0"/>
                <a:ea typeface="Lucida Grande" charset="0"/>
                <a:cs typeface="Lucida Grande" charset="0"/>
              </a:rPr>
              <a:t>Vehicle Panic button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latin typeface="Lucida Grande" charset="0"/>
                <a:ea typeface="Lucida Grande" charset="0"/>
                <a:cs typeface="Lucida Grande" charset="0"/>
              </a:rPr>
              <a:t>Weather warnings &amp; safety tips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latin typeface="Lucida Grande" charset="0"/>
                <a:ea typeface="Lucida Grande" charset="0"/>
                <a:cs typeface="Lucida Grande" charset="0"/>
              </a:rPr>
              <a:t>Find my vehicle</a:t>
            </a:r>
          </a:p>
          <a:p>
            <a:pPr marL="285750" indent="-285750">
              <a:buFont typeface="Arial" charset="0"/>
              <a:buChar char="•"/>
            </a:pPr>
            <a:endParaRPr lang="en-US" dirty="0">
              <a:latin typeface="Lucida Grande" charset="0"/>
              <a:ea typeface="Lucida Grande" charset="0"/>
              <a:cs typeface="Lucida Grande" charset="0"/>
            </a:endParaRPr>
          </a:p>
          <a:p>
            <a:pPr marL="285750" indent="-285750">
              <a:buFont typeface="Arial" charset="0"/>
              <a:buChar char="•"/>
            </a:pPr>
            <a:endParaRPr lang="en-US" dirty="0">
              <a:latin typeface="Lucida Grande" charset="0"/>
              <a:ea typeface="Lucida Grande" charset="0"/>
              <a:cs typeface="Lucida Grande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72632" y="1994938"/>
            <a:ext cx="32193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Lucida Grande" charset="0"/>
                <a:ea typeface="Lucida Grande" charset="0"/>
                <a:cs typeface="Lucida Grande" charset="0"/>
              </a:rPr>
              <a:t>Trends: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latin typeface="Lucida Grande" charset="0"/>
                <a:ea typeface="Lucida Grande" charset="0"/>
                <a:cs typeface="Lucida Grande" charset="0"/>
              </a:rPr>
              <a:t>Nesting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latin typeface="Lucida Grande" charset="0"/>
                <a:ea typeface="Lucida Grande" charset="0"/>
                <a:cs typeface="Lucida Grande" charset="0"/>
              </a:rPr>
              <a:t>Increasing </a:t>
            </a:r>
            <a:r>
              <a:rPr lang="en-US" dirty="0" err="1">
                <a:latin typeface="Lucida Grande" charset="0"/>
                <a:ea typeface="Lucida Grande" charset="0"/>
                <a:cs typeface="Lucida Grande" charset="0"/>
              </a:rPr>
              <a:t>Asymetry</a:t>
            </a:r>
            <a:endParaRPr lang="en-US" dirty="0">
              <a:latin typeface="Lucida Grande" charset="0"/>
              <a:ea typeface="Lucida Grande" charset="0"/>
              <a:cs typeface="Lucida Grande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latin typeface="Lucida Grande" charset="0"/>
                <a:ea typeface="Lucida Grande" charset="0"/>
                <a:cs typeface="Lucida Grande" charset="0"/>
              </a:rPr>
              <a:t>Mono-Bi-Poly (increasing differences)</a:t>
            </a:r>
          </a:p>
          <a:p>
            <a:pPr marL="285750" indent="-285750">
              <a:buFont typeface="Arial" charset="0"/>
              <a:buChar char="•"/>
            </a:pPr>
            <a:endParaRPr lang="en-US" dirty="0">
              <a:latin typeface="Lucida Grande" charset="0"/>
              <a:ea typeface="Lucida Grande" charset="0"/>
              <a:cs typeface="Lucida Grande" charset="0"/>
            </a:endParaRPr>
          </a:p>
          <a:p>
            <a:pPr marL="285750" indent="-285750">
              <a:buFont typeface="Arial" charset="0"/>
              <a:buChar char="•"/>
            </a:pPr>
            <a:endParaRPr lang="en-US" dirty="0">
              <a:latin typeface="Lucida Grande" charset="0"/>
              <a:ea typeface="Lucida Grande" charset="0"/>
              <a:cs typeface="Lucida Grande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50976" y="5423962"/>
            <a:ext cx="11100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“Sign up by phone and they go install it to your home or office”</a:t>
            </a:r>
          </a:p>
        </p:txBody>
      </p:sp>
    </p:spTree>
    <p:extLst>
      <p:ext uri="{BB962C8B-B14F-4D97-AF65-F5344CB8AC3E}">
        <p14:creationId xmlns:p14="http://schemas.microsoft.com/office/powerpoint/2010/main" val="80032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Agenda</a:t>
            </a:r>
          </a:p>
        </p:txBody>
      </p:sp>
      <p:sp>
        <p:nvSpPr>
          <p:cNvPr id="3" name="Rectangle 2"/>
          <p:cNvSpPr/>
          <p:nvPr/>
        </p:nvSpPr>
        <p:spPr>
          <a:xfrm>
            <a:off x="1929614" y="2232973"/>
            <a:ext cx="7834322" cy="40173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VE" dirty="0"/>
          </a:p>
        </p:txBody>
      </p:sp>
      <p:sp>
        <p:nvSpPr>
          <p:cNvPr id="4" name="17 CuadroTexto"/>
          <p:cNvSpPr txBox="1">
            <a:spLocks noChangeArrowheads="1"/>
          </p:cNvSpPr>
          <p:nvPr/>
        </p:nvSpPr>
        <p:spPr bwMode="auto">
          <a:xfrm>
            <a:off x="1451579" y="2232973"/>
            <a:ext cx="5073207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Calibri" pitchFamily="34" charset="0"/>
              <a:buAutoNum type="arabicPeriod"/>
            </a:pPr>
            <a:r>
              <a:rPr lang="es-VE" b="1" dirty="0">
                <a:solidFill>
                  <a:schemeClr val="bg1"/>
                </a:solidFill>
              </a:rPr>
              <a:t>Part A - 5 Finantial Trends &amp; Companies</a:t>
            </a:r>
          </a:p>
          <a:p>
            <a:pPr lvl="1" eaLnBrk="1" hangingPunct="1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Calibri" pitchFamily="34" charset="0"/>
              <a:buAutoNum type="arabicPeriod"/>
            </a:pPr>
            <a:r>
              <a:rPr lang="es-VE" b="1" dirty="0"/>
              <a:t>The Bank of Asia</a:t>
            </a:r>
          </a:p>
          <a:p>
            <a:pPr lvl="1" eaLnBrk="1" hangingPunct="1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Calibri" pitchFamily="34" charset="0"/>
              <a:buAutoNum type="arabicPeriod"/>
            </a:pPr>
            <a:r>
              <a:rPr lang="es-VE" b="1" dirty="0"/>
              <a:t>Clarity Money</a:t>
            </a:r>
          </a:p>
          <a:p>
            <a:pPr lvl="1" eaLnBrk="1" hangingPunct="1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Calibri" pitchFamily="34" charset="0"/>
              <a:buAutoNum type="arabicPeriod"/>
            </a:pPr>
            <a:r>
              <a:rPr lang="es-VE" b="1" dirty="0"/>
              <a:t>Sygnia Asset Management</a:t>
            </a:r>
          </a:p>
          <a:p>
            <a:pPr lvl="1" eaLnBrk="1" hangingPunct="1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Calibri" pitchFamily="34" charset="0"/>
              <a:buAutoNum type="arabicPeriod"/>
            </a:pPr>
            <a:r>
              <a:rPr lang="es-VE" b="1" dirty="0"/>
              <a:t>eBankIT</a:t>
            </a:r>
          </a:p>
          <a:p>
            <a:pPr lvl="1" eaLnBrk="1" hangingPunct="1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Calibri" pitchFamily="34" charset="0"/>
              <a:buAutoNum type="arabicPeriod"/>
            </a:pPr>
            <a:r>
              <a:rPr lang="es-VE" b="1" dirty="0"/>
              <a:t>Lemonade</a:t>
            </a:r>
          </a:p>
          <a:p>
            <a:pPr eaLnBrk="1" hangingPunct="1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Calibri" pitchFamily="34" charset="0"/>
              <a:buAutoNum type="arabicPeriod"/>
            </a:pPr>
            <a:r>
              <a:rPr lang="es-VE" b="1" dirty="0"/>
              <a:t>PartB – Discovery Insure</a:t>
            </a:r>
          </a:p>
          <a:p>
            <a:pPr lvl="1" eaLnBrk="1" hangingPunct="1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Calibri" pitchFamily="34" charset="0"/>
              <a:buAutoNum type="arabicPeriod"/>
            </a:pPr>
            <a:r>
              <a:rPr lang="es-VE" b="1" dirty="0"/>
              <a:t>Digital Innovation</a:t>
            </a:r>
          </a:p>
          <a:p>
            <a:pPr lvl="1" eaLnBrk="1" hangingPunct="1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Calibri" pitchFamily="34" charset="0"/>
              <a:buAutoNum type="arabicPeriod"/>
            </a:pPr>
            <a:r>
              <a:rPr lang="es-VE" b="1" dirty="0"/>
              <a:t>UTAUT</a:t>
            </a:r>
          </a:p>
          <a:p>
            <a:pPr lvl="1" eaLnBrk="1" hangingPunct="1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Calibri" pitchFamily="34" charset="0"/>
              <a:buAutoNum type="arabicPeriod"/>
            </a:pPr>
            <a:r>
              <a:rPr lang="es-VE" b="1" dirty="0"/>
              <a:t>Business Model &amp; Barriers</a:t>
            </a:r>
          </a:p>
        </p:txBody>
      </p:sp>
    </p:spTree>
    <p:extLst>
      <p:ext uri="{BB962C8B-B14F-4D97-AF65-F5344CB8AC3E}">
        <p14:creationId xmlns:p14="http://schemas.microsoft.com/office/powerpoint/2010/main" val="1294539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Agenda</a:t>
            </a:r>
          </a:p>
        </p:txBody>
      </p:sp>
      <p:sp>
        <p:nvSpPr>
          <p:cNvPr id="3" name="Rectangle 2"/>
          <p:cNvSpPr/>
          <p:nvPr/>
        </p:nvSpPr>
        <p:spPr>
          <a:xfrm>
            <a:off x="1929614" y="2573929"/>
            <a:ext cx="7834322" cy="40173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VE" dirty="0"/>
          </a:p>
        </p:txBody>
      </p:sp>
      <p:sp>
        <p:nvSpPr>
          <p:cNvPr id="4" name="17 CuadroTexto"/>
          <p:cNvSpPr txBox="1">
            <a:spLocks noChangeArrowheads="1"/>
          </p:cNvSpPr>
          <p:nvPr/>
        </p:nvSpPr>
        <p:spPr bwMode="auto">
          <a:xfrm>
            <a:off x="1451579" y="2232973"/>
            <a:ext cx="5073207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Calibri" pitchFamily="34" charset="0"/>
              <a:buAutoNum type="arabicPeriod"/>
            </a:pPr>
            <a:r>
              <a:rPr lang="es-VE" b="1" dirty="0">
                <a:solidFill>
                  <a:schemeClr val="bg1"/>
                </a:solidFill>
              </a:rPr>
              <a:t>Part A - 5 Finantial Trends &amp; Companies</a:t>
            </a:r>
          </a:p>
          <a:p>
            <a:pPr lvl="1" eaLnBrk="1" hangingPunct="1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Calibri" pitchFamily="34" charset="0"/>
              <a:buAutoNum type="arabicPeriod"/>
            </a:pPr>
            <a:r>
              <a:rPr lang="es-VE" b="1" dirty="0">
                <a:solidFill>
                  <a:schemeClr val="bg1"/>
                </a:solidFill>
              </a:rPr>
              <a:t>The Bank of Asia</a:t>
            </a:r>
          </a:p>
          <a:p>
            <a:pPr lvl="1" eaLnBrk="1" hangingPunct="1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Calibri" pitchFamily="34" charset="0"/>
              <a:buAutoNum type="arabicPeriod"/>
            </a:pPr>
            <a:r>
              <a:rPr lang="es-VE" b="1" dirty="0"/>
              <a:t>Clarity Money</a:t>
            </a:r>
          </a:p>
          <a:p>
            <a:pPr lvl="1" eaLnBrk="1" hangingPunct="1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Calibri" pitchFamily="34" charset="0"/>
              <a:buAutoNum type="arabicPeriod"/>
            </a:pPr>
            <a:r>
              <a:rPr lang="es-VE" b="1" dirty="0"/>
              <a:t>Sygnia Asset Management</a:t>
            </a:r>
          </a:p>
          <a:p>
            <a:pPr lvl="1" eaLnBrk="1" hangingPunct="1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Calibri" pitchFamily="34" charset="0"/>
              <a:buAutoNum type="arabicPeriod"/>
            </a:pPr>
            <a:r>
              <a:rPr lang="es-VE" b="1" dirty="0"/>
              <a:t>eBankIT</a:t>
            </a:r>
          </a:p>
          <a:p>
            <a:pPr lvl="1" eaLnBrk="1" hangingPunct="1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Calibri" pitchFamily="34" charset="0"/>
              <a:buAutoNum type="arabicPeriod"/>
            </a:pPr>
            <a:r>
              <a:rPr lang="es-VE" b="1" dirty="0"/>
              <a:t>Lemonade</a:t>
            </a:r>
          </a:p>
          <a:p>
            <a:pPr eaLnBrk="1" hangingPunct="1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Calibri" pitchFamily="34" charset="0"/>
              <a:buAutoNum type="arabicPeriod"/>
            </a:pPr>
            <a:r>
              <a:rPr lang="es-VE" b="1" dirty="0"/>
              <a:t>PartB – Discovery Insure</a:t>
            </a:r>
          </a:p>
          <a:p>
            <a:pPr lvl="1" eaLnBrk="1" hangingPunct="1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Calibri" pitchFamily="34" charset="0"/>
              <a:buAutoNum type="arabicPeriod"/>
            </a:pPr>
            <a:r>
              <a:rPr lang="es-VE" b="1" dirty="0"/>
              <a:t>Digital Innovation</a:t>
            </a:r>
          </a:p>
          <a:p>
            <a:pPr lvl="1" eaLnBrk="1" hangingPunct="1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Calibri" pitchFamily="34" charset="0"/>
              <a:buAutoNum type="arabicPeriod"/>
            </a:pPr>
            <a:r>
              <a:rPr lang="es-VE" b="1" dirty="0"/>
              <a:t>UTAUT</a:t>
            </a:r>
          </a:p>
          <a:p>
            <a:pPr lvl="1" eaLnBrk="1" hangingPunct="1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Calibri" pitchFamily="34" charset="0"/>
              <a:buAutoNum type="arabicPeriod"/>
            </a:pPr>
            <a:r>
              <a:rPr lang="es-VE" b="1" dirty="0"/>
              <a:t>Business Model &amp; Barriers</a:t>
            </a:r>
          </a:p>
        </p:txBody>
      </p:sp>
    </p:spTree>
    <p:extLst>
      <p:ext uri="{BB962C8B-B14F-4D97-AF65-F5344CB8AC3E}">
        <p14:creationId xmlns:p14="http://schemas.microsoft.com/office/powerpoint/2010/main" val="71159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/>
              <a:t>  </a:t>
            </a:r>
            <a:r>
              <a:rPr lang="en-IN" dirty="0"/>
              <a:t>BANK OF EAST ASIA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451579" y="2034020"/>
            <a:ext cx="9813829" cy="37267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IN" sz="8000" dirty="0">
                <a:latin typeface="Lucida Grande" charset="0"/>
                <a:ea typeface="Lucida Grande" charset="0"/>
                <a:cs typeface="Lucida Grande" charset="0"/>
              </a:rPr>
              <a:t> To appeal to young, tech-savvy consumers and to perfect its Omni-channel  offerings,</a:t>
            </a:r>
            <a:endParaRPr lang="en-IN" sz="8000" dirty="0">
              <a:latin typeface="Lucida Grande" charset="0"/>
              <a:ea typeface="Lucida Grande" charset="0"/>
              <a:cs typeface="Lucida Grande" charset="0"/>
              <a:hlinkClick r:id="rId2"/>
            </a:endParaRPr>
          </a:p>
          <a:p>
            <a:pPr marL="0" indent="0" algn="l">
              <a:buNone/>
            </a:pPr>
            <a:endParaRPr lang="en-IN" sz="6200" dirty="0">
              <a:latin typeface="Lucida Grande" charset="0"/>
              <a:ea typeface="Lucida Grande" charset="0"/>
              <a:cs typeface="Lucida Grande" charset="0"/>
              <a:hlinkClick r:id="rId2"/>
            </a:endParaRPr>
          </a:p>
          <a:p>
            <a:pPr marL="0" indent="0" algn="l">
              <a:buNone/>
            </a:pPr>
            <a:r>
              <a:rPr lang="en-IN" sz="8000" dirty="0">
                <a:latin typeface="Lucida Grande" charset="0"/>
                <a:ea typeface="Lucida Grande" charset="0"/>
                <a:cs typeface="Lucida Grande" charset="0"/>
                <a:hlinkClick r:id="rId2"/>
              </a:rPr>
              <a:t>INNOVATION</a:t>
            </a:r>
            <a:endParaRPr lang="en-IN" sz="8000" dirty="0">
              <a:latin typeface="Lucida Grande" charset="0"/>
              <a:ea typeface="Lucida Grande" charset="0"/>
              <a:cs typeface="Lucida Grande" charset="0"/>
            </a:endParaRPr>
          </a:p>
          <a:p>
            <a:pPr algn="l"/>
            <a:endParaRPr lang="en-IN" sz="6200" dirty="0"/>
          </a:p>
          <a:p>
            <a:pPr marL="0" indent="0" algn="l">
              <a:buNone/>
            </a:pPr>
            <a:r>
              <a:rPr lang="en-IN" sz="7200" dirty="0">
                <a:latin typeface="Lucida Grande" charset="0"/>
                <a:ea typeface="Lucida Grande" charset="0"/>
                <a:cs typeface="Lucida Grande" charset="0"/>
              </a:rPr>
              <a:t>Trends</a:t>
            </a:r>
          </a:p>
          <a:p>
            <a:pPr algn="l">
              <a:buFont typeface="Wingdings" charset="2"/>
              <a:buChar char="Ø"/>
            </a:pPr>
            <a:r>
              <a:rPr lang="en-IN" sz="7200" dirty="0">
                <a:latin typeface="Lucida Grande" charset="0"/>
                <a:ea typeface="Lucida Grande" charset="0"/>
                <a:cs typeface="Lucida Grande" charset="0"/>
              </a:rPr>
              <a:t>Customer buying hierarchy</a:t>
            </a:r>
          </a:p>
          <a:p>
            <a:pPr algn="l">
              <a:buFont typeface="Wingdings" charset="2"/>
              <a:buChar char="Ø"/>
            </a:pPr>
            <a:r>
              <a:rPr lang="en-IN" sz="7200" dirty="0">
                <a:latin typeface="Lucida Grande" charset="0"/>
                <a:ea typeface="Lucida Grande" charset="0"/>
                <a:cs typeface="Lucida Grande" charset="0"/>
              </a:rPr>
              <a:t>Decreasing Human involvement</a:t>
            </a:r>
          </a:p>
          <a:p>
            <a:pPr algn="l">
              <a:buFont typeface="Wingdings" charset="2"/>
              <a:buChar char="Ø"/>
            </a:pPr>
            <a:r>
              <a:rPr lang="en-IN" sz="7200" dirty="0">
                <a:latin typeface="Lucida Grande" charset="0"/>
                <a:ea typeface="Lucida Grande" charset="0"/>
                <a:cs typeface="Lucida Grande" charset="0"/>
              </a:rPr>
              <a:t>Trimming/reducing complexity</a:t>
            </a:r>
          </a:p>
          <a:p>
            <a:pPr algn="l"/>
            <a:endParaRPr lang="en-IN" dirty="0"/>
          </a:p>
          <a:p>
            <a:endParaRPr lang="en-IN" dirty="0"/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424" y="2975580"/>
            <a:ext cx="3921760" cy="348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20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Agenda</a:t>
            </a:r>
          </a:p>
        </p:txBody>
      </p:sp>
      <p:sp>
        <p:nvSpPr>
          <p:cNvPr id="3" name="Rectangle 2"/>
          <p:cNvSpPr/>
          <p:nvPr/>
        </p:nvSpPr>
        <p:spPr>
          <a:xfrm>
            <a:off x="1929614" y="2930383"/>
            <a:ext cx="7834322" cy="40173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VE" dirty="0"/>
          </a:p>
        </p:txBody>
      </p:sp>
      <p:sp>
        <p:nvSpPr>
          <p:cNvPr id="4" name="17 CuadroTexto"/>
          <p:cNvSpPr txBox="1">
            <a:spLocks noChangeArrowheads="1"/>
          </p:cNvSpPr>
          <p:nvPr/>
        </p:nvSpPr>
        <p:spPr bwMode="auto">
          <a:xfrm>
            <a:off x="1451579" y="2232973"/>
            <a:ext cx="5073207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Calibri" pitchFamily="34" charset="0"/>
              <a:buAutoNum type="arabicPeriod"/>
            </a:pPr>
            <a:r>
              <a:rPr lang="es-VE" b="1" dirty="0">
                <a:solidFill>
                  <a:schemeClr val="bg1"/>
                </a:solidFill>
              </a:rPr>
              <a:t>Part A - 5 Finantial Trends &amp; Companies</a:t>
            </a:r>
          </a:p>
          <a:p>
            <a:pPr lvl="1" eaLnBrk="1" hangingPunct="1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Calibri" pitchFamily="34" charset="0"/>
              <a:buAutoNum type="arabicPeriod"/>
            </a:pPr>
            <a:r>
              <a:rPr lang="es-VE" b="1" dirty="0">
                <a:solidFill>
                  <a:schemeClr val="bg1"/>
                </a:solidFill>
              </a:rPr>
              <a:t>The Bank of Asia</a:t>
            </a:r>
          </a:p>
          <a:p>
            <a:pPr lvl="1" eaLnBrk="1" hangingPunct="1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Calibri" pitchFamily="34" charset="0"/>
              <a:buAutoNum type="arabicPeriod"/>
            </a:pPr>
            <a:r>
              <a:rPr lang="es-VE" b="1" dirty="0">
                <a:solidFill>
                  <a:schemeClr val="bg1"/>
                </a:solidFill>
              </a:rPr>
              <a:t>Clarity Money</a:t>
            </a:r>
          </a:p>
          <a:p>
            <a:pPr lvl="1" eaLnBrk="1" hangingPunct="1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Calibri" pitchFamily="34" charset="0"/>
              <a:buAutoNum type="arabicPeriod"/>
            </a:pPr>
            <a:r>
              <a:rPr lang="es-VE" b="1" dirty="0"/>
              <a:t>Sygnia Asset Management</a:t>
            </a:r>
          </a:p>
          <a:p>
            <a:pPr lvl="1" eaLnBrk="1" hangingPunct="1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Calibri" pitchFamily="34" charset="0"/>
              <a:buAutoNum type="arabicPeriod"/>
            </a:pPr>
            <a:r>
              <a:rPr lang="es-VE" b="1" dirty="0"/>
              <a:t>eBankIT</a:t>
            </a:r>
          </a:p>
          <a:p>
            <a:pPr lvl="1" eaLnBrk="1" hangingPunct="1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Calibri" pitchFamily="34" charset="0"/>
              <a:buAutoNum type="arabicPeriod"/>
            </a:pPr>
            <a:r>
              <a:rPr lang="es-VE" b="1" dirty="0"/>
              <a:t>Lemonade</a:t>
            </a:r>
          </a:p>
          <a:p>
            <a:pPr eaLnBrk="1" hangingPunct="1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Calibri" pitchFamily="34" charset="0"/>
              <a:buAutoNum type="arabicPeriod"/>
            </a:pPr>
            <a:r>
              <a:rPr lang="es-VE" b="1" dirty="0"/>
              <a:t>PartB – Discovery Insure</a:t>
            </a:r>
          </a:p>
          <a:p>
            <a:pPr lvl="1" eaLnBrk="1" hangingPunct="1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Calibri" pitchFamily="34" charset="0"/>
              <a:buAutoNum type="arabicPeriod"/>
            </a:pPr>
            <a:r>
              <a:rPr lang="es-VE" b="1" dirty="0"/>
              <a:t>Digital Innovation</a:t>
            </a:r>
          </a:p>
          <a:p>
            <a:pPr lvl="1" eaLnBrk="1" hangingPunct="1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Calibri" pitchFamily="34" charset="0"/>
              <a:buAutoNum type="arabicPeriod"/>
            </a:pPr>
            <a:r>
              <a:rPr lang="es-VE" b="1" dirty="0"/>
              <a:t>UTAUT</a:t>
            </a:r>
          </a:p>
          <a:p>
            <a:pPr lvl="1" eaLnBrk="1" hangingPunct="1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Calibri" pitchFamily="34" charset="0"/>
              <a:buAutoNum type="arabicPeriod"/>
            </a:pPr>
            <a:r>
              <a:rPr lang="es-VE" b="1" dirty="0"/>
              <a:t>Business Model &amp; Barriers</a:t>
            </a:r>
          </a:p>
        </p:txBody>
      </p:sp>
    </p:spTree>
    <p:extLst>
      <p:ext uri="{BB962C8B-B14F-4D97-AF65-F5344CB8AC3E}">
        <p14:creationId xmlns:p14="http://schemas.microsoft.com/office/powerpoint/2010/main" val="103087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CLARITY MONEY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/>
              <a:t>  </a:t>
            </a:r>
            <a:r>
              <a:rPr lang="en-IN" dirty="0">
                <a:latin typeface="Lucida Grande" charset="0"/>
                <a:ea typeface="Lucida Grande" charset="0"/>
                <a:cs typeface="Lucida Grande" charset="0"/>
                <a:hlinkClick r:id="rId2"/>
              </a:rPr>
              <a:t>INNOVATION</a:t>
            </a:r>
            <a:endParaRPr lang="en-IN" dirty="0">
              <a:latin typeface="Lucida Grande" charset="0"/>
              <a:ea typeface="Lucida Grande" charset="0"/>
              <a:cs typeface="Lucida Grande" charset="0"/>
            </a:endParaRPr>
          </a:p>
          <a:p>
            <a:pPr marL="0" indent="0">
              <a:buNone/>
            </a:pPr>
            <a:endParaRPr lang="en-IN" dirty="0">
              <a:latin typeface="Lucida Grande" charset="0"/>
              <a:ea typeface="Lucida Grande" charset="0"/>
              <a:cs typeface="Lucida Grande" charset="0"/>
            </a:endParaRPr>
          </a:p>
          <a:p>
            <a:pPr marL="0" indent="0">
              <a:buNone/>
            </a:pPr>
            <a:r>
              <a:rPr lang="en-IN" dirty="0">
                <a:latin typeface="Lucida Grande" charset="0"/>
                <a:ea typeface="Lucida Grande" charset="0"/>
                <a:cs typeface="Lucida Grande" charset="0"/>
              </a:rPr>
              <a:t>Trends</a:t>
            </a:r>
          </a:p>
          <a:p>
            <a:pPr marL="0" indent="0">
              <a:buNone/>
            </a:pPr>
            <a:endParaRPr lang="en-IN" dirty="0">
              <a:latin typeface="Lucida Grande" charset="0"/>
              <a:ea typeface="Lucida Grande" charset="0"/>
              <a:cs typeface="Lucida Grande" charset="0"/>
            </a:endParaRPr>
          </a:p>
          <a:p>
            <a:pPr>
              <a:buFont typeface="Wingdings" charset="2"/>
              <a:buChar char="Ø"/>
            </a:pPr>
            <a:r>
              <a:rPr lang="en-IN" dirty="0">
                <a:latin typeface="Lucida Grande" charset="0"/>
                <a:ea typeface="Lucida Grande" charset="0"/>
                <a:cs typeface="Lucida Grande" charset="0"/>
              </a:rPr>
              <a:t>Nesting Up</a:t>
            </a:r>
          </a:p>
          <a:p>
            <a:pPr>
              <a:buFont typeface="Wingdings" charset="2"/>
              <a:buChar char="Ø"/>
            </a:pPr>
            <a:r>
              <a:rPr lang="en-IN" dirty="0" err="1">
                <a:latin typeface="Lucida Grande" charset="0"/>
                <a:ea typeface="Lucida Grande" charset="0"/>
                <a:cs typeface="Lucida Grande" charset="0"/>
              </a:rPr>
              <a:t>Dynamization</a:t>
            </a:r>
            <a:endParaRPr lang="en-IN" dirty="0">
              <a:latin typeface="Lucida Grande" charset="0"/>
              <a:ea typeface="Lucida Grande" charset="0"/>
              <a:cs typeface="Lucida Grande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652" y="2015732"/>
            <a:ext cx="5175920" cy="345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78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Agenda</a:t>
            </a:r>
          </a:p>
        </p:txBody>
      </p:sp>
      <p:sp>
        <p:nvSpPr>
          <p:cNvPr id="3" name="Rectangle 2"/>
          <p:cNvSpPr/>
          <p:nvPr/>
        </p:nvSpPr>
        <p:spPr>
          <a:xfrm>
            <a:off x="1929614" y="3271339"/>
            <a:ext cx="7834322" cy="40173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VE" dirty="0"/>
          </a:p>
        </p:txBody>
      </p:sp>
      <p:sp>
        <p:nvSpPr>
          <p:cNvPr id="4" name="17 CuadroTexto"/>
          <p:cNvSpPr txBox="1">
            <a:spLocks noChangeArrowheads="1"/>
          </p:cNvSpPr>
          <p:nvPr/>
        </p:nvSpPr>
        <p:spPr bwMode="auto">
          <a:xfrm>
            <a:off x="1451579" y="2232973"/>
            <a:ext cx="5073207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Calibri" pitchFamily="34" charset="0"/>
              <a:buAutoNum type="arabicPeriod"/>
            </a:pPr>
            <a:r>
              <a:rPr lang="es-VE" b="1" dirty="0">
                <a:solidFill>
                  <a:schemeClr val="bg1"/>
                </a:solidFill>
              </a:rPr>
              <a:t>Part A - 5 Finantial Trends &amp; Companies</a:t>
            </a:r>
          </a:p>
          <a:p>
            <a:pPr lvl="1" eaLnBrk="1" hangingPunct="1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Calibri" pitchFamily="34" charset="0"/>
              <a:buAutoNum type="arabicPeriod"/>
            </a:pPr>
            <a:r>
              <a:rPr lang="es-VE" b="1" dirty="0">
                <a:solidFill>
                  <a:schemeClr val="bg1"/>
                </a:solidFill>
              </a:rPr>
              <a:t>The Bank of Asia</a:t>
            </a:r>
          </a:p>
          <a:p>
            <a:pPr lvl="1" eaLnBrk="1" hangingPunct="1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Calibri" pitchFamily="34" charset="0"/>
              <a:buAutoNum type="arabicPeriod"/>
            </a:pPr>
            <a:r>
              <a:rPr lang="es-VE" b="1" dirty="0">
                <a:solidFill>
                  <a:schemeClr val="bg1"/>
                </a:solidFill>
              </a:rPr>
              <a:t>Clarity Money</a:t>
            </a:r>
          </a:p>
          <a:p>
            <a:pPr lvl="1" eaLnBrk="1" hangingPunct="1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Calibri" pitchFamily="34" charset="0"/>
              <a:buAutoNum type="arabicPeriod"/>
            </a:pPr>
            <a:r>
              <a:rPr lang="es-VE" b="1" dirty="0">
                <a:solidFill>
                  <a:schemeClr val="bg1"/>
                </a:solidFill>
              </a:rPr>
              <a:t>Sygnia Asset Management</a:t>
            </a:r>
          </a:p>
          <a:p>
            <a:pPr lvl="1" eaLnBrk="1" hangingPunct="1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Calibri" pitchFamily="34" charset="0"/>
              <a:buAutoNum type="arabicPeriod"/>
            </a:pPr>
            <a:r>
              <a:rPr lang="es-VE" b="1" dirty="0"/>
              <a:t>eBankIT</a:t>
            </a:r>
          </a:p>
          <a:p>
            <a:pPr lvl="1" eaLnBrk="1" hangingPunct="1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Calibri" pitchFamily="34" charset="0"/>
              <a:buAutoNum type="arabicPeriod"/>
            </a:pPr>
            <a:r>
              <a:rPr lang="es-VE" b="1" dirty="0"/>
              <a:t>Lemonade</a:t>
            </a:r>
          </a:p>
          <a:p>
            <a:pPr eaLnBrk="1" hangingPunct="1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Calibri" pitchFamily="34" charset="0"/>
              <a:buAutoNum type="arabicPeriod"/>
            </a:pPr>
            <a:r>
              <a:rPr lang="es-VE" b="1" dirty="0"/>
              <a:t>PartB – Discovery Insure</a:t>
            </a:r>
          </a:p>
          <a:p>
            <a:pPr lvl="1" eaLnBrk="1" hangingPunct="1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Calibri" pitchFamily="34" charset="0"/>
              <a:buAutoNum type="arabicPeriod"/>
            </a:pPr>
            <a:r>
              <a:rPr lang="es-VE" b="1" dirty="0"/>
              <a:t>Digital Innovation</a:t>
            </a:r>
          </a:p>
          <a:p>
            <a:pPr lvl="1" eaLnBrk="1" hangingPunct="1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Calibri" pitchFamily="34" charset="0"/>
              <a:buAutoNum type="arabicPeriod"/>
            </a:pPr>
            <a:r>
              <a:rPr lang="es-VE" b="1" dirty="0"/>
              <a:t>UTAUT</a:t>
            </a:r>
          </a:p>
          <a:p>
            <a:pPr lvl="1" eaLnBrk="1" hangingPunct="1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Calibri" pitchFamily="34" charset="0"/>
              <a:buAutoNum type="arabicPeriod"/>
            </a:pPr>
            <a:r>
              <a:rPr lang="es-VE" b="1" dirty="0"/>
              <a:t>Business Model &amp; Barriers</a:t>
            </a:r>
          </a:p>
        </p:txBody>
      </p:sp>
    </p:spTree>
    <p:extLst>
      <p:ext uri="{BB962C8B-B14F-4D97-AF65-F5344CB8AC3E}">
        <p14:creationId xmlns:p14="http://schemas.microsoft.com/office/powerpoint/2010/main" val="826128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587625" y="804863"/>
            <a:ext cx="9604375" cy="1049337"/>
          </a:xfrm>
        </p:spPr>
        <p:txBody>
          <a:bodyPr/>
          <a:lstStyle/>
          <a:p>
            <a:pPr algn="ctr"/>
            <a:r>
              <a:rPr lang="en-US" dirty="0"/>
              <a:t> </a:t>
            </a:r>
            <a:r>
              <a:rPr lang="en-US" dirty="0" err="1"/>
              <a:t>Robo</a:t>
            </a:r>
            <a:r>
              <a:rPr lang="en-US" dirty="0"/>
              <a:t>-Advisor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587625" y="2016124"/>
            <a:ext cx="9604375" cy="4000627"/>
          </a:xfrm>
        </p:spPr>
        <p:txBody>
          <a:bodyPr>
            <a:normAutofit/>
          </a:bodyPr>
          <a:lstStyle/>
          <a:p>
            <a:r>
              <a:rPr lang="en-GB" dirty="0">
                <a:latin typeface="Lucida Grande" charset="0"/>
                <a:ea typeface="Lucida Grande" charset="0"/>
                <a:cs typeface="Lucida Grande" charset="0"/>
              </a:rPr>
              <a:t>Financial advisors and analysts are replaced by </a:t>
            </a:r>
            <a:r>
              <a:rPr lang="en-GB" dirty="0" err="1">
                <a:latin typeface="Lucida Grande" charset="0"/>
                <a:ea typeface="Lucida Grande" charset="0"/>
                <a:cs typeface="Lucida Grande" charset="0"/>
              </a:rPr>
              <a:t>Robo</a:t>
            </a:r>
            <a:r>
              <a:rPr lang="en-GB" dirty="0">
                <a:latin typeface="Lucida Grande" charset="0"/>
                <a:ea typeface="Lucida Grande" charset="0"/>
                <a:cs typeface="Lucida Grande" charset="0"/>
              </a:rPr>
              <a:t>-advisors that have the data needed to make split-second, informed decisions. </a:t>
            </a:r>
            <a:endParaRPr lang="en-US" dirty="0">
              <a:latin typeface="Lucida Grande" charset="0"/>
              <a:ea typeface="Lucida Grande" charset="0"/>
              <a:cs typeface="Lucida Grande" charset="0"/>
            </a:endParaRPr>
          </a:p>
          <a:p>
            <a:pPr marL="285750" indent="-285750"/>
            <a:r>
              <a:rPr lang="en-ZA" dirty="0">
                <a:latin typeface="Lucida Grande" charset="0"/>
                <a:ea typeface="Lucida Grande" charset="0"/>
                <a:cs typeface="Lucida Grande" charset="0"/>
              </a:rPr>
              <a:t>Everything online</a:t>
            </a:r>
          </a:p>
          <a:p>
            <a:pPr marL="285750" indent="-285750"/>
            <a:r>
              <a:rPr lang="en-ZA" dirty="0">
                <a:latin typeface="Lucida Grande" charset="0"/>
                <a:ea typeface="Lucida Grande" charset="0"/>
                <a:cs typeface="Lucida Grande" charset="0"/>
              </a:rPr>
              <a:t>Provide </a:t>
            </a:r>
            <a:r>
              <a:rPr lang="en-ZA" dirty="0" err="1">
                <a:latin typeface="Lucida Grande" charset="0"/>
                <a:ea typeface="Lucida Grande" charset="0"/>
                <a:cs typeface="Lucida Grande" charset="0"/>
              </a:rPr>
              <a:t>Sygnia</a:t>
            </a:r>
            <a:r>
              <a:rPr lang="en-ZA" dirty="0">
                <a:latin typeface="Lucida Grande" charset="0"/>
                <a:ea typeface="Lucida Grande" charset="0"/>
                <a:cs typeface="Lucida Grande" charset="0"/>
              </a:rPr>
              <a:t> with user information, goals and risk tolerance</a:t>
            </a:r>
          </a:p>
          <a:p>
            <a:pPr marL="285750" indent="-285750"/>
            <a:r>
              <a:rPr lang="en-ZA" dirty="0" err="1">
                <a:latin typeface="Lucida Grande" charset="0"/>
                <a:ea typeface="Lucida Grande" charset="0"/>
                <a:cs typeface="Lucida Grande" charset="0"/>
              </a:rPr>
              <a:t>Robo</a:t>
            </a:r>
            <a:r>
              <a:rPr lang="en-ZA" dirty="0">
                <a:latin typeface="Lucida Grande" charset="0"/>
                <a:ea typeface="Lucida Grande" charset="0"/>
                <a:cs typeface="Lucida Grande" charset="0"/>
              </a:rPr>
              <a:t>-advisor uses algorithms and AI to construct portfolio</a:t>
            </a:r>
          </a:p>
          <a:p>
            <a:pPr marL="285750" indent="-285750"/>
            <a:r>
              <a:rPr lang="en-ZA" dirty="0">
                <a:latin typeface="Lucida Grande" charset="0"/>
                <a:ea typeface="Lucida Grande" charset="0"/>
                <a:cs typeface="Lucida Grande" charset="0"/>
              </a:rPr>
              <a:t>Constant management of portfolio</a:t>
            </a:r>
          </a:p>
          <a:p>
            <a:endParaRPr lang="en-US" dirty="0">
              <a:latin typeface="Lucida Grande" charset="0"/>
              <a:ea typeface="Lucida Grande" charset="0"/>
              <a:cs typeface="Lucida Grande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5020">
            <a:off x="287459" y="488282"/>
            <a:ext cx="4600332" cy="1011333"/>
          </a:xfrm>
          <a:prstGeom prst="rect">
            <a:avLst/>
          </a:prstGeom>
        </p:spPr>
      </p:pic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696" y="2744293"/>
            <a:ext cx="3194646" cy="3780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587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53993" y="0"/>
            <a:ext cx="7538007" cy="6858000"/>
          </a:xfrm>
          <a:prstGeom prst="rect">
            <a:avLst/>
          </a:prstGeom>
          <a:solidFill>
            <a:schemeClr val="tx2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53787" y="0"/>
            <a:ext cx="16459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065" y="977028"/>
            <a:ext cx="3703996" cy="494778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Robo</a:t>
            </a:r>
            <a:r>
              <a:rPr lang="en-US" dirty="0"/>
              <a:t>-Advisor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5124" y="277951"/>
            <a:ext cx="7095744" cy="6345935"/>
          </a:xfrm>
        </p:spPr>
        <p:txBody>
          <a:bodyPr anchor="t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Accessibility       :     </a:t>
            </a:r>
            <a:r>
              <a:rPr lang="en-US" sz="18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Robo</a:t>
            </a:r>
            <a:r>
              <a:rPr lang="en-US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-Advisors can be helpful to any investor  		    no matter the amount of wealth and are  			    accessible 24/7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Low Fees            :    Without any human interaction, the fees are 		    drastically reduced 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8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Transparency      :    </a:t>
            </a:r>
            <a:r>
              <a:rPr lang="en-US" sz="18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Robo</a:t>
            </a:r>
            <a:r>
              <a:rPr lang="en-US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-Advisors are transparent on fees, 		                  portfolios, trades, </a:t>
            </a:r>
            <a:r>
              <a:rPr lang="en-US" sz="18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etc</a:t>
            </a:r>
            <a:r>
              <a:rPr lang="en-US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…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8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Efficiency             :   Every change in the portfolio can be instructed 		   efficiently 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8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Diversified           :   </a:t>
            </a:r>
            <a:r>
              <a:rPr lang="en-US" sz="18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Robo</a:t>
            </a:r>
            <a:r>
              <a:rPr lang="en-US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-Advisors are based on the ‘Modern 			   Portfolio Theory’ providing managed risk 			   exposure through diversified portfolios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8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Well-Designed    :   Easy and intuitive features allows a comfortable 		   user experience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8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011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358</TotalTime>
  <Words>526</Words>
  <Application>Microsoft Office PowerPoint</Application>
  <PresentationFormat>Widescreen</PresentationFormat>
  <Paragraphs>176</Paragraphs>
  <Slides>18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Gill Sans MT</vt:lpstr>
      <vt:lpstr>Lucida Grande</vt:lpstr>
      <vt:lpstr>Wingdings</vt:lpstr>
      <vt:lpstr>Gallery</vt:lpstr>
      <vt:lpstr>Finance Industry</vt:lpstr>
      <vt:lpstr>Agenda</vt:lpstr>
      <vt:lpstr>Agenda</vt:lpstr>
      <vt:lpstr>  BANK OF EAST ASIA</vt:lpstr>
      <vt:lpstr>Agenda</vt:lpstr>
      <vt:lpstr>CLARITY MONEY </vt:lpstr>
      <vt:lpstr>Agenda</vt:lpstr>
      <vt:lpstr> Robo-Advisor </vt:lpstr>
      <vt:lpstr>      Robo-Advisor</vt:lpstr>
      <vt:lpstr>TRENDS</vt:lpstr>
      <vt:lpstr>Agenda</vt:lpstr>
      <vt:lpstr>PowerPoint Presentation</vt:lpstr>
      <vt:lpstr>Agenda</vt:lpstr>
      <vt:lpstr>PowerPoint Presentation</vt:lpstr>
      <vt:lpstr>Agenda</vt:lpstr>
      <vt:lpstr>Agenda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Finance Industry</dc:title>
  <dc:creator>RAVARD Alfredo</dc:creator>
  <cp:lastModifiedBy>GOETHALS Frank</cp:lastModifiedBy>
  <cp:revision>26</cp:revision>
  <dcterms:created xsi:type="dcterms:W3CDTF">2017-04-20T18:22:54Z</dcterms:created>
  <dcterms:modified xsi:type="dcterms:W3CDTF">2017-04-21T14:15:28Z</dcterms:modified>
</cp:coreProperties>
</file>