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57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462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545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743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571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049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557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19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36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432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298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660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CB6D-E612-47C3-AEEF-269D36B2A784}" type="datetimeFigureOut">
              <a:rPr lang="en-ZA" smtClean="0"/>
              <a:t>2016/12/02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365D-F2EB-4679-9F3D-8106FE472CA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072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lash%20Card%204D%20Malaysia%20Animal.mp4" TargetMode="External"/><Relationship Id="rId2" Type="http://schemas.openxmlformats.org/officeDocument/2006/relationships/hyperlink" Target="EDUCATION%20SECTOR%20-%20Warren%20Kennard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94584"/>
            <a:ext cx="121920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098" name="Picture 2" descr="Image result for HOLO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64" y="423316"/>
            <a:ext cx="5429828" cy="30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286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/>
              <a:t>W     A     R     R     E     N       K     E     N     N     A     R    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297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dirty="0"/>
              <a:t>TRENDS IN DIGITAL INNOVATION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741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/>
              <a:t>E D U C A T I O N   S E C T O R</a:t>
            </a:r>
          </a:p>
        </p:txBody>
      </p:sp>
    </p:spTree>
    <p:extLst>
      <p:ext uri="{BB962C8B-B14F-4D97-AF65-F5344CB8AC3E}">
        <p14:creationId xmlns:p14="http://schemas.microsoft.com/office/powerpoint/2010/main" val="2679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72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dirty="0">
                <a:solidFill>
                  <a:schemeClr val="bg1">
                    <a:lumMod val="95000"/>
                  </a:schemeClr>
                </a:solidFill>
              </a:rPr>
              <a:t>VR</a:t>
            </a:r>
            <a:r>
              <a:rPr lang="en-ZA" sz="6000" dirty="0">
                <a:solidFill>
                  <a:srgbClr val="FFC000"/>
                </a:solidFill>
              </a:rPr>
              <a:t>|</a:t>
            </a:r>
            <a:r>
              <a:rPr lang="en-ZA" sz="6000" dirty="0">
                <a:solidFill>
                  <a:schemeClr val="bg1">
                    <a:lumMod val="95000"/>
                  </a:schemeClr>
                </a:solidFill>
              </a:rPr>
              <a:t>AR</a:t>
            </a:r>
            <a:r>
              <a:rPr lang="en-ZA" sz="6000" dirty="0">
                <a:solidFill>
                  <a:srgbClr val="FFC000"/>
                </a:solidFill>
              </a:rPr>
              <a:t>|</a:t>
            </a:r>
            <a:r>
              <a:rPr lang="en-ZA" sz="6000" dirty="0">
                <a:solidFill>
                  <a:schemeClr val="bg1">
                    <a:lumMod val="95000"/>
                  </a:schemeClr>
                </a:solidFill>
              </a:rPr>
              <a:t>MR for EDUCATION</a:t>
            </a:r>
          </a:p>
        </p:txBody>
      </p:sp>
    </p:spTree>
    <p:extLst>
      <p:ext uri="{BB962C8B-B14F-4D97-AF65-F5344CB8AC3E}">
        <p14:creationId xmlns:p14="http://schemas.microsoft.com/office/powerpoint/2010/main" val="22443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178" y="539169"/>
            <a:ext cx="102194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C000"/>
                </a:solidFill>
              </a:rPr>
              <a:t>V I R T U A L   </a:t>
            </a:r>
            <a:r>
              <a:rPr lang="en-ZA" sz="4400" dirty="0"/>
              <a:t>R E A L I T Y</a:t>
            </a:r>
          </a:p>
          <a:p>
            <a:endParaRPr lang="en-ZA" sz="2000" dirty="0"/>
          </a:p>
          <a:p>
            <a:r>
              <a:rPr lang="en-ZA" dirty="0"/>
              <a:t>The computer-generated simulation of a three-dimensional image or environment that can be interacted with in a seemingly real or physical way by a person using special electronic equipment, such as a helmet with a screen inside or gloves fitted with sensors.</a:t>
            </a:r>
            <a:endParaRPr lang="en-ZA" sz="2000" dirty="0"/>
          </a:p>
          <a:p>
            <a:endParaRPr lang="en-ZA" sz="2000" dirty="0"/>
          </a:p>
          <a:p>
            <a:r>
              <a:rPr lang="en-ZA" sz="4400" dirty="0">
                <a:solidFill>
                  <a:srgbClr val="FFC000"/>
                </a:solidFill>
              </a:rPr>
              <a:t>A U G M E N T E D   </a:t>
            </a:r>
            <a:r>
              <a:rPr lang="en-ZA" sz="4400" dirty="0"/>
              <a:t>R E A L I T Y</a:t>
            </a:r>
          </a:p>
          <a:p>
            <a:endParaRPr lang="en-ZA" sz="2000" dirty="0"/>
          </a:p>
          <a:p>
            <a:r>
              <a:rPr lang="en-ZA" dirty="0"/>
              <a:t>A technology that superimposes a computer-generated image on a user's view of the real world, thus providing a composite view.</a:t>
            </a:r>
            <a:endParaRPr lang="en-ZA" sz="2000" dirty="0"/>
          </a:p>
          <a:p>
            <a:endParaRPr lang="en-ZA" sz="2000" dirty="0"/>
          </a:p>
          <a:p>
            <a:r>
              <a:rPr lang="en-ZA" sz="4400" dirty="0">
                <a:solidFill>
                  <a:srgbClr val="FFC000"/>
                </a:solidFill>
              </a:rPr>
              <a:t>M I X E D   </a:t>
            </a:r>
            <a:r>
              <a:rPr lang="en-ZA" sz="4400" dirty="0"/>
              <a:t>R E A L I T Y</a:t>
            </a:r>
          </a:p>
          <a:p>
            <a:endParaRPr lang="en-ZA" sz="2000" dirty="0"/>
          </a:p>
          <a:p>
            <a:r>
              <a:rPr lang="en-ZA" dirty="0"/>
              <a:t>Mixed reality (MR), sometimes referred to as hybrid reality, is the merging of real and virtual worlds to produce new environments and visualizations where physical and digital objects co-exist and interact in real time.</a:t>
            </a:r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817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3" y="1861460"/>
            <a:ext cx="6264077" cy="9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cul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30655"/>
          <a:stretch/>
        </p:blipFill>
        <p:spPr bwMode="auto">
          <a:xfrm>
            <a:off x="8215824" y="2348556"/>
            <a:ext cx="2628756" cy="6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lolen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01" y="3583150"/>
            <a:ext cx="2310571" cy="8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9" b="19821"/>
          <a:stretch/>
        </p:blipFill>
        <p:spPr bwMode="auto">
          <a:xfrm>
            <a:off x="8356501" y="5088136"/>
            <a:ext cx="1084331" cy="9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agic lea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01" y="23254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73" y="3477134"/>
            <a:ext cx="6121483" cy="1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711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dirty="0">
                <a:solidFill>
                  <a:schemeClr val="bg1">
                    <a:lumMod val="95000"/>
                  </a:schemeClr>
                </a:solidFill>
              </a:rPr>
              <a:t>V </a:t>
            </a:r>
            <a:r>
              <a:rPr lang="en-ZA" sz="4400" dirty="0">
                <a:solidFill>
                  <a:srgbClr val="FFC000"/>
                </a:solidFill>
              </a:rPr>
              <a:t>R</a:t>
            </a:r>
            <a:r>
              <a:rPr lang="en-ZA" sz="4400" dirty="0">
                <a:solidFill>
                  <a:schemeClr val="bg1">
                    <a:lumMod val="95000"/>
                  </a:schemeClr>
                </a:solidFill>
              </a:rPr>
              <a:t> I D E O   I N T E R M I S S I O 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722" y="4053699"/>
            <a:ext cx="50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2" action="ppaction://hlinkfile"/>
              </a:rPr>
              <a:t>Offline version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7611" y="4012277"/>
            <a:ext cx="50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3" action="ppaction://hlinkfile"/>
              </a:rPr>
              <a:t>Offline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724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dirty="0">
                <a:solidFill>
                  <a:schemeClr val="bg1">
                    <a:lumMod val="95000"/>
                  </a:schemeClr>
                </a:solidFill>
              </a:rPr>
              <a:t>BLOCKCHAIN </a:t>
            </a:r>
            <a:r>
              <a:rPr lang="en-ZA" sz="6000" dirty="0">
                <a:solidFill>
                  <a:srgbClr val="FFC000"/>
                </a:solidFill>
              </a:rPr>
              <a:t>|</a:t>
            </a:r>
            <a:r>
              <a:rPr lang="en-ZA" sz="6000" dirty="0">
                <a:solidFill>
                  <a:schemeClr val="bg1">
                    <a:lumMod val="95000"/>
                  </a:schemeClr>
                </a:solidFill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1947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ther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2"/>
          <a:stretch/>
        </p:blipFill>
        <p:spPr bwMode="auto">
          <a:xfrm>
            <a:off x="5068940" y="1033670"/>
            <a:ext cx="5757529" cy="37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it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17" y="2315956"/>
            <a:ext cx="2507791" cy="25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t media la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14315" r="20237"/>
          <a:stretch/>
        </p:blipFill>
        <p:spPr bwMode="auto">
          <a:xfrm>
            <a:off x="9046093" y="3355425"/>
            <a:ext cx="2618465" cy="18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01078"/>
          </a:xfrm>
          <a:prstGeom prst="rect">
            <a:avLst/>
          </a:prstGeom>
        </p:spPr>
      </p:pic>
      <p:pic>
        <p:nvPicPr>
          <p:cNvPr id="1026" name="Picture 2" descr="Mit experimental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9" y="324767"/>
            <a:ext cx="5306155" cy="14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262" y="3125407"/>
            <a:ext cx="4762500" cy="2857500"/>
          </a:xfrm>
          <a:prstGeom prst="rect">
            <a:avLst/>
          </a:prstGeom>
        </p:spPr>
      </p:pic>
      <p:pic>
        <p:nvPicPr>
          <p:cNvPr id="13" name="Picture 2" descr="Image result for digital certificates m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10417" r="16780" b="7808"/>
          <a:stretch/>
        </p:blipFill>
        <p:spPr bwMode="auto">
          <a:xfrm>
            <a:off x="633048" y="2616124"/>
            <a:ext cx="3389445" cy="33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etsmar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0" b="30389"/>
          <a:stretch/>
        </p:blipFill>
        <p:spPr bwMode="auto">
          <a:xfrm>
            <a:off x="7027795" y="191237"/>
            <a:ext cx="4036597" cy="16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102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/>
              <a:t>C   O   N   C   L   U   S   I   O   N</a:t>
            </a:r>
          </a:p>
        </p:txBody>
      </p:sp>
      <p:pic>
        <p:nvPicPr>
          <p:cNvPr id="1026" name="Picture 2" descr="Image result for components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r="22718"/>
          <a:stretch/>
        </p:blipFill>
        <p:spPr bwMode="auto">
          <a:xfrm>
            <a:off x="2173044" y="3624530"/>
            <a:ext cx="1590369" cy="15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64559"/>
            <a:ext cx="12192000" cy="14075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30" name="Picture 6" descr="Image result for blockchai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49" y="1847167"/>
            <a:ext cx="2231603" cy="16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86" y="1832688"/>
            <a:ext cx="1116039" cy="18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8" y="1977283"/>
            <a:ext cx="1858102" cy="16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558394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dirty="0">
                <a:solidFill>
                  <a:srgbClr val="FFC000"/>
                </a:solidFill>
              </a:rPr>
              <a:t>|</a:t>
            </a:r>
            <a:endParaRPr lang="en-ZA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3416" y="3737074"/>
            <a:ext cx="1765368" cy="1238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40B04"/>
              </a:clrFrom>
              <a:clrTo>
                <a:srgbClr val="240B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226" r="21954"/>
          <a:stretch/>
        </p:blipFill>
        <p:spPr>
          <a:xfrm>
            <a:off x="9999577" y="3425633"/>
            <a:ext cx="1493728" cy="1743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188" y="5616486"/>
            <a:ext cx="5724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/>
              <a:t>Boundary breakdown | </a:t>
            </a:r>
            <a:r>
              <a:rPr lang="en-ZA" sz="1600" b="1" dirty="0"/>
              <a:t>Increasing dymensiality </a:t>
            </a:r>
            <a:r>
              <a:rPr lang="en-ZA" sz="1600" dirty="0"/>
              <a:t>| Increasing asymmetry | Decreasing human involvement | Customer expectation evolution | </a:t>
            </a:r>
            <a:r>
              <a:rPr lang="en-ZA" sz="1600" b="1" dirty="0"/>
              <a:t>Increasing use of senses </a:t>
            </a:r>
            <a:r>
              <a:rPr lang="en-ZA" sz="1600" dirty="0"/>
              <a:t>| Degrees of Freedom | Nesting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0112" y="5636806"/>
            <a:ext cx="572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/>
              <a:t>Increasing transparency </a:t>
            </a:r>
            <a:r>
              <a:rPr lang="en-ZA" sz="1600" dirty="0"/>
              <a:t>| </a:t>
            </a:r>
            <a:r>
              <a:rPr lang="en-ZA" sz="1600" b="1" dirty="0"/>
              <a:t>Trimming/reducing complexity </a:t>
            </a:r>
            <a:r>
              <a:rPr lang="en-ZA" sz="1600" dirty="0"/>
              <a:t>| </a:t>
            </a:r>
            <a:r>
              <a:rPr lang="en-ZA" sz="1600" b="1" dirty="0"/>
              <a:t>Decreasing human involvement </a:t>
            </a:r>
            <a:r>
              <a:rPr lang="en-ZA" sz="1600" dirty="0"/>
              <a:t>|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28336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220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Kennard</dc:creator>
  <cp:lastModifiedBy>GOETHALS Frank</cp:lastModifiedBy>
  <cp:revision>38</cp:revision>
  <dcterms:created xsi:type="dcterms:W3CDTF">2016-11-22T18:40:47Z</dcterms:created>
  <dcterms:modified xsi:type="dcterms:W3CDTF">2016-12-02T15:59:15Z</dcterms:modified>
</cp:coreProperties>
</file>