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7" r:id="rId2"/>
    <p:sldId id="285" r:id="rId3"/>
    <p:sldId id="259" r:id="rId4"/>
    <p:sldId id="261" r:id="rId5"/>
    <p:sldId id="260" r:id="rId6"/>
    <p:sldId id="265" r:id="rId7"/>
    <p:sldId id="263" r:id="rId8"/>
    <p:sldId id="262" r:id="rId9"/>
    <p:sldId id="268" r:id="rId10"/>
    <p:sldId id="264" r:id="rId11"/>
    <p:sldId id="266" r:id="rId12"/>
    <p:sldId id="286" r:id="rId13"/>
    <p:sldId id="269" r:id="rId14"/>
    <p:sldId id="270" r:id="rId15"/>
    <p:sldId id="271" r:id="rId16"/>
    <p:sldId id="273" r:id="rId17"/>
    <p:sldId id="274" r:id="rId18"/>
    <p:sldId id="275" r:id="rId19"/>
    <p:sldId id="294" r:id="rId20"/>
    <p:sldId id="288" r:id="rId21"/>
    <p:sldId id="289" r:id="rId22"/>
    <p:sldId id="290" r:id="rId23"/>
    <p:sldId id="291" r:id="rId24"/>
    <p:sldId id="292" r:id="rId25"/>
    <p:sldId id="293" r:id="rId26"/>
    <p:sldId id="287" r:id="rId27"/>
    <p:sldId id="277" r:id="rId28"/>
    <p:sldId id="278" r:id="rId29"/>
    <p:sldId id="279" r:id="rId30"/>
    <p:sldId id="280" r:id="rId31"/>
    <p:sldId id="281" r:id="rId32"/>
    <p:sldId id="282" r:id="rId33"/>
    <p:sldId id="283" r:id="rId34"/>
    <p:sldId id="284"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0"/>
  </p:normalViewPr>
  <p:slideViewPr>
    <p:cSldViewPr>
      <p:cViewPr varScale="1">
        <p:scale>
          <a:sx n="132" d="100"/>
          <a:sy n="132" d="100"/>
        </p:scale>
        <p:origin x="12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5580F-7338-744C-B916-E7D4F0A19DFA}" type="datetimeFigureOut">
              <a:rPr lang="en-US" smtClean="0"/>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F2F3A-638B-C24A-B4D2-2681AD90D3B3}" type="slidenum">
              <a:rPr lang="en-US" smtClean="0"/>
              <a:t>‹#›</a:t>
            </a:fld>
            <a:endParaRPr lang="en-US"/>
          </a:p>
        </p:txBody>
      </p:sp>
    </p:spTree>
    <p:extLst>
      <p:ext uri="{BB962C8B-B14F-4D97-AF65-F5344CB8AC3E}">
        <p14:creationId xmlns:p14="http://schemas.microsoft.com/office/powerpoint/2010/main" val="3775231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6DB1DCB-D4EB-4B46-B574-E68EC43D3625}" type="slidenum">
              <a:rPr lang="en-GB" smtClean="0"/>
              <a:t>13</a:t>
            </a:fld>
            <a:endParaRPr lang="en-GB"/>
          </a:p>
        </p:txBody>
      </p:sp>
    </p:spTree>
    <p:extLst>
      <p:ext uri="{BB962C8B-B14F-4D97-AF65-F5344CB8AC3E}">
        <p14:creationId xmlns:p14="http://schemas.microsoft.com/office/powerpoint/2010/main" val="245546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50"/>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42"/>
            <a:ext cx="2133600" cy="365125"/>
          </a:xfrm>
        </p:spPr>
        <p:txBody>
          <a:bodyPr/>
          <a:lstStyle>
            <a:lvl1pPr>
              <a:defRPr>
                <a:solidFill>
                  <a:schemeClr val="accent1">
                    <a:lumMod val="75000"/>
                    <a:lumOff val="25000"/>
                  </a:schemeClr>
                </a:solidFill>
              </a:defRPr>
            </a:lvl1pPr>
          </a:lstStyle>
          <a:p>
            <a:fld id="{51DAC265-345B-4102-8464-0CCE508045F6}" type="datetimeFigureOut">
              <a:rPr lang="en-ZA" smtClean="0">
                <a:solidFill>
                  <a:srgbClr val="4D1434">
                    <a:lumMod val="75000"/>
                    <a:lumOff val="25000"/>
                  </a:srgbClr>
                </a:solidFill>
              </a:rPr>
              <a:pPr/>
              <a:t>2016/12/02</a:t>
            </a:fld>
            <a:endParaRPr lang="en-ZA" dirty="0">
              <a:solidFill>
                <a:srgbClr val="4D1434">
                  <a:lumMod val="75000"/>
                  <a:lumOff val="25000"/>
                </a:srgbClr>
              </a:solidFill>
            </a:endParaRPr>
          </a:p>
        </p:txBody>
      </p:sp>
      <p:sp>
        <p:nvSpPr>
          <p:cNvPr id="5" name="Footer Placeholder 4"/>
          <p:cNvSpPr>
            <a:spLocks noGrp="1"/>
          </p:cNvSpPr>
          <p:nvPr>
            <p:ph type="ftr" sz="quarter" idx="11"/>
          </p:nvPr>
        </p:nvSpPr>
        <p:spPr>
          <a:xfrm>
            <a:off x="435895" y="5951816"/>
            <a:ext cx="5187908" cy="365125"/>
          </a:xfrm>
        </p:spPr>
        <p:txBody>
          <a:bodyPr/>
          <a:lstStyle>
            <a:lvl1pPr>
              <a:defRPr>
                <a:solidFill>
                  <a:schemeClr val="accent1">
                    <a:lumMod val="75000"/>
                    <a:lumOff val="25000"/>
                  </a:schemeClr>
                </a:solidFill>
              </a:defRPr>
            </a:lvl1pPr>
          </a:lstStyle>
          <a:p>
            <a:endParaRPr lang="en-ZA" dirty="0">
              <a:solidFill>
                <a:srgbClr val="4D1434">
                  <a:lumMod val="75000"/>
                  <a:lumOff val="25000"/>
                </a:srgbClr>
              </a:solidFill>
            </a:endParaRPr>
          </a:p>
        </p:txBody>
      </p:sp>
      <p:sp>
        <p:nvSpPr>
          <p:cNvPr id="6" name="Slide Number Placeholder 5"/>
          <p:cNvSpPr>
            <a:spLocks noGrp="1"/>
          </p:cNvSpPr>
          <p:nvPr>
            <p:ph type="sldNum" sz="quarter" idx="12"/>
          </p:nvPr>
        </p:nvSpPr>
        <p:spPr>
          <a:xfrm>
            <a:off x="7918725" y="5956142"/>
            <a:ext cx="762330" cy="365125"/>
          </a:xfrm>
        </p:spPr>
        <p:txBody>
          <a:bodyPr/>
          <a:lstStyle>
            <a:lvl1pPr>
              <a:defRPr>
                <a:solidFill>
                  <a:schemeClr val="accent1">
                    <a:lumMod val="75000"/>
                    <a:lumOff val="25000"/>
                  </a:schemeClr>
                </a:solidFill>
              </a:defRPr>
            </a:lvl1pPr>
          </a:lstStyle>
          <a:p>
            <a:fld id="{3CAD1308-32C2-490C-A787-55AAC849540B}" type="slidenum">
              <a:rPr lang="en-ZA" smtClean="0">
                <a:solidFill>
                  <a:srgbClr val="4D1434">
                    <a:lumMod val="75000"/>
                    <a:lumOff val="25000"/>
                  </a:srgbClr>
                </a:solidFill>
              </a:rPr>
              <a:pPr/>
              <a:t>‹#›</a:t>
            </a:fld>
            <a:endParaRPr lang="en-ZA" dirty="0">
              <a:solidFill>
                <a:srgbClr val="4D1434">
                  <a:lumMod val="75000"/>
                  <a:lumOff val="25000"/>
                </a:srgbClr>
              </a:solidFill>
            </a:endParaRPr>
          </a:p>
        </p:txBody>
      </p:sp>
    </p:spTree>
    <p:extLst>
      <p:ext uri="{BB962C8B-B14F-4D97-AF65-F5344CB8AC3E}">
        <p14:creationId xmlns:p14="http://schemas.microsoft.com/office/powerpoint/2010/main" val="183540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5" name="Footer Placeholder 4"/>
          <p:cNvSpPr>
            <a:spLocks noGrp="1"/>
          </p:cNvSpPr>
          <p:nvPr>
            <p:ph type="ftr" sz="quarter" idx="11"/>
          </p:nvPr>
        </p:nvSpPr>
        <p:spPr/>
        <p:txBody>
          <a:bodyPr/>
          <a:lstStyle/>
          <a:p>
            <a:endParaRPr lang="en-ZA" dirty="0">
              <a:solidFill>
                <a:srgbClr val="903163"/>
              </a:solidFill>
            </a:endParaRPr>
          </a:p>
        </p:txBody>
      </p:sp>
      <p:sp>
        <p:nvSpPr>
          <p:cNvPr id="6" name="Slide Number Placeholder 5"/>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199136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3"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31"/>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5" y="675731"/>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7" y="5956142"/>
            <a:ext cx="996106" cy="365125"/>
          </a:xfrm>
        </p:spPr>
        <p:txBody>
          <a:bodyPr/>
          <a:lstStyle>
            <a:lvl1pPr>
              <a:defRPr>
                <a:solidFill>
                  <a:schemeClr val="accent1">
                    <a:lumMod val="75000"/>
                    <a:lumOff val="25000"/>
                  </a:schemeClr>
                </a:solidFill>
              </a:defRPr>
            </a:lvl1pPr>
          </a:lstStyle>
          <a:p>
            <a:fld id="{51DAC265-345B-4102-8464-0CCE508045F6}" type="datetimeFigureOut">
              <a:rPr lang="en-ZA" smtClean="0">
                <a:solidFill>
                  <a:srgbClr val="4D1434">
                    <a:lumMod val="75000"/>
                    <a:lumOff val="25000"/>
                  </a:srgbClr>
                </a:solidFill>
              </a:rPr>
              <a:pPr/>
              <a:t>2016/12/02</a:t>
            </a:fld>
            <a:endParaRPr lang="en-ZA" dirty="0">
              <a:solidFill>
                <a:srgbClr val="4D1434">
                  <a:lumMod val="75000"/>
                  <a:lumOff val="25000"/>
                </a:srgbClr>
              </a:solidFill>
            </a:endParaRPr>
          </a:p>
        </p:txBody>
      </p:sp>
      <p:sp>
        <p:nvSpPr>
          <p:cNvPr id="5" name="Footer Placeholder 4"/>
          <p:cNvSpPr>
            <a:spLocks noGrp="1"/>
          </p:cNvSpPr>
          <p:nvPr>
            <p:ph type="ftr" sz="quarter" idx="11"/>
          </p:nvPr>
        </p:nvSpPr>
        <p:spPr>
          <a:xfrm>
            <a:off x="581195" y="5951816"/>
            <a:ext cx="5922209" cy="365125"/>
          </a:xfrm>
        </p:spPr>
        <p:txBody>
          <a:bodyPr/>
          <a:lstStyle/>
          <a:p>
            <a:endParaRPr lang="en-ZA" dirty="0">
              <a:solidFill>
                <a:srgbClr val="903163"/>
              </a:solidFill>
            </a:endParaRPr>
          </a:p>
        </p:txBody>
      </p:sp>
      <p:sp>
        <p:nvSpPr>
          <p:cNvPr id="6" name="Slide Number Placeholder 5"/>
          <p:cNvSpPr>
            <a:spLocks noGrp="1"/>
          </p:cNvSpPr>
          <p:nvPr>
            <p:ph type="sldNum" sz="quarter" idx="12"/>
          </p:nvPr>
        </p:nvSpPr>
        <p:spPr>
          <a:xfrm>
            <a:off x="7834963" y="5956142"/>
            <a:ext cx="873146" cy="365125"/>
          </a:xfrm>
        </p:spPr>
        <p:txBody>
          <a:bodyPr/>
          <a:lstStyle>
            <a:lvl1pPr>
              <a:defRPr>
                <a:solidFill>
                  <a:schemeClr val="accent1">
                    <a:lumMod val="75000"/>
                    <a:lumOff val="25000"/>
                  </a:schemeClr>
                </a:solidFill>
              </a:defRPr>
            </a:lvl1pPr>
          </a:lstStyle>
          <a:p>
            <a:fld id="{3CAD1308-32C2-490C-A787-55AAC849540B}" type="slidenum">
              <a:rPr lang="en-ZA" smtClean="0">
                <a:solidFill>
                  <a:srgbClr val="4D1434">
                    <a:lumMod val="75000"/>
                    <a:lumOff val="25000"/>
                  </a:srgbClr>
                </a:solidFill>
              </a:rPr>
              <a:pPr/>
              <a:t>‹#›</a:t>
            </a:fld>
            <a:endParaRPr lang="en-ZA" dirty="0">
              <a:solidFill>
                <a:srgbClr val="4D1434">
                  <a:lumMod val="75000"/>
                  <a:lumOff val="25000"/>
                </a:srgbClr>
              </a:solidFill>
            </a:endParaRPr>
          </a:p>
        </p:txBody>
      </p:sp>
    </p:spTree>
    <p:extLst>
      <p:ext uri="{BB962C8B-B14F-4D97-AF65-F5344CB8AC3E}">
        <p14:creationId xmlns:p14="http://schemas.microsoft.com/office/powerpoint/2010/main" val="308785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7" y="2180501"/>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5" name="Footer Placeholder 4"/>
          <p:cNvSpPr>
            <a:spLocks noGrp="1"/>
          </p:cNvSpPr>
          <p:nvPr>
            <p:ph type="ftr" sz="quarter" idx="11"/>
          </p:nvPr>
        </p:nvSpPr>
        <p:spPr/>
        <p:txBody>
          <a:bodyPr/>
          <a:lstStyle/>
          <a:p>
            <a:endParaRPr lang="en-ZA" dirty="0">
              <a:solidFill>
                <a:srgbClr val="903163"/>
              </a:solidFill>
            </a:endParaRPr>
          </a:p>
        </p:txBody>
      </p:sp>
      <p:sp>
        <p:nvSpPr>
          <p:cNvPr id="6" name="Slide Number Placeholder 5"/>
          <p:cNvSpPr>
            <a:spLocks noGrp="1"/>
          </p:cNvSpPr>
          <p:nvPr>
            <p:ph type="sldNum" sz="quarter" idx="12"/>
          </p:nvPr>
        </p:nvSpPr>
        <p:spPr>
          <a:xfrm>
            <a:off x="7918727" y="5956142"/>
            <a:ext cx="789381" cy="365125"/>
          </a:xfrm>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246633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4" y="5141979"/>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7" y="3043915"/>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7"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1DAC265-345B-4102-8464-0CCE508045F6}" type="datetimeFigureOut">
              <a:rPr lang="en-ZA" smtClean="0">
                <a:solidFill>
                  <a:srgbClr val="4D1434">
                    <a:lumMod val="75000"/>
                    <a:lumOff val="25000"/>
                  </a:srgbClr>
                </a:solidFill>
              </a:rPr>
              <a:pPr/>
              <a:t>2016/12/02</a:t>
            </a:fld>
            <a:endParaRPr lang="en-ZA" dirty="0">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ZA" dirty="0">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CAD1308-32C2-490C-A787-55AAC849540B}" type="slidenum">
              <a:rPr lang="en-ZA" smtClean="0">
                <a:solidFill>
                  <a:srgbClr val="4D1434">
                    <a:lumMod val="75000"/>
                    <a:lumOff val="25000"/>
                  </a:srgbClr>
                </a:solidFill>
              </a:rPr>
              <a:pPr/>
              <a:t>‹#›</a:t>
            </a:fld>
            <a:endParaRPr lang="en-ZA" dirty="0">
              <a:solidFill>
                <a:srgbClr val="4D1434">
                  <a:lumMod val="75000"/>
                  <a:lumOff val="25000"/>
                </a:srgbClr>
              </a:solidFill>
            </a:endParaRPr>
          </a:p>
        </p:txBody>
      </p:sp>
    </p:spTree>
    <p:extLst>
      <p:ext uri="{BB962C8B-B14F-4D97-AF65-F5344CB8AC3E}">
        <p14:creationId xmlns:p14="http://schemas.microsoft.com/office/powerpoint/2010/main" val="163137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7"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6" name="Footer Placeholder 5"/>
          <p:cNvSpPr>
            <a:spLocks noGrp="1"/>
          </p:cNvSpPr>
          <p:nvPr>
            <p:ph type="ftr" sz="quarter" idx="11"/>
          </p:nvPr>
        </p:nvSpPr>
        <p:spPr/>
        <p:txBody>
          <a:bodyPr/>
          <a:lstStyle/>
          <a:p>
            <a:endParaRPr lang="en-ZA" dirty="0">
              <a:solidFill>
                <a:srgbClr val="903163"/>
              </a:solidFill>
            </a:endParaRPr>
          </a:p>
        </p:txBody>
      </p:sp>
      <p:sp>
        <p:nvSpPr>
          <p:cNvPr id="7" name="Slide Number Placeholder 6"/>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403000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6" y="2250897"/>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7"/>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4" y="2250897"/>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3" y="2926057"/>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8" name="Footer Placeholder 7"/>
          <p:cNvSpPr>
            <a:spLocks noGrp="1"/>
          </p:cNvSpPr>
          <p:nvPr>
            <p:ph type="ftr" sz="quarter" idx="11"/>
          </p:nvPr>
        </p:nvSpPr>
        <p:spPr/>
        <p:txBody>
          <a:bodyPr/>
          <a:lstStyle/>
          <a:p>
            <a:endParaRPr lang="en-ZA" dirty="0">
              <a:solidFill>
                <a:srgbClr val="903163"/>
              </a:solidFill>
            </a:endParaRPr>
          </a:p>
        </p:txBody>
      </p:sp>
      <p:sp>
        <p:nvSpPr>
          <p:cNvPr id="9" name="Slide Number Placeholder 8"/>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4240190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9"/>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4" name="Footer Placeholder 3"/>
          <p:cNvSpPr>
            <a:spLocks noGrp="1"/>
          </p:cNvSpPr>
          <p:nvPr>
            <p:ph type="ftr" sz="quarter" idx="11"/>
          </p:nvPr>
        </p:nvSpPr>
        <p:spPr/>
        <p:txBody>
          <a:bodyPr/>
          <a:lstStyle/>
          <a:p>
            <a:endParaRPr lang="en-ZA" dirty="0">
              <a:solidFill>
                <a:srgbClr val="903163"/>
              </a:solidFill>
            </a:endParaRPr>
          </a:p>
        </p:txBody>
      </p:sp>
      <p:sp>
        <p:nvSpPr>
          <p:cNvPr id="5" name="Slide Number Placeholder 4"/>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333269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3" name="Footer Placeholder 2"/>
          <p:cNvSpPr>
            <a:spLocks noGrp="1"/>
          </p:cNvSpPr>
          <p:nvPr>
            <p:ph type="ftr" sz="quarter" idx="11"/>
          </p:nvPr>
        </p:nvSpPr>
        <p:spPr/>
        <p:txBody>
          <a:bodyPr/>
          <a:lstStyle/>
          <a:p>
            <a:endParaRPr lang="en-ZA" dirty="0">
              <a:solidFill>
                <a:srgbClr val="903163"/>
              </a:solidFill>
            </a:endParaRPr>
          </a:p>
        </p:txBody>
      </p:sp>
      <p:sp>
        <p:nvSpPr>
          <p:cNvPr id="4" name="Slide Number Placeholder 3"/>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77693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9" y="5262301"/>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1DAC265-345B-4102-8464-0CCE508045F6}" type="datetimeFigureOut">
              <a:rPr lang="en-ZA" smtClean="0">
                <a:solidFill>
                  <a:srgbClr val="4D1434">
                    <a:lumMod val="75000"/>
                    <a:lumOff val="25000"/>
                  </a:srgbClr>
                </a:solidFill>
              </a:rPr>
              <a:pPr/>
              <a:t>2016/12/02</a:t>
            </a:fld>
            <a:endParaRPr lang="en-ZA" dirty="0">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ZA" dirty="0">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CAD1308-32C2-490C-A787-55AAC849540B}" type="slidenum">
              <a:rPr lang="en-ZA" smtClean="0">
                <a:solidFill>
                  <a:srgbClr val="4D1434">
                    <a:lumMod val="75000"/>
                    <a:lumOff val="25000"/>
                  </a:srgbClr>
                </a:solidFill>
              </a:rPr>
              <a:pPr/>
              <a:t>‹#›</a:t>
            </a:fld>
            <a:endParaRPr lang="en-ZA" dirty="0">
              <a:solidFill>
                <a:srgbClr val="4D1434">
                  <a:lumMod val="75000"/>
                  <a:lumOff val="25000"/>
                </a:srgbClr>
              </a:solidFill>
            </a:endParaRPr>
          </a:p>
        </p:txBody>
      </p:sp>
    </p:spTree>
    <p:extLst>
      <p:ext uri="{BB962C8B-B14F-4D97-AF65-F5344CB8AC3E}">
        <p14:creationId xmlns:p14="http://schemas.microsoft.com/office/powerpoint/2010/main" val="314173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35896" y="5260132"/>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6" name="Footer Placeholder 5"/>
          <p:cNvSpPr>
            <a:spLocks noGrp="1"/>
          </p:cNvSpPr>
          <p:nvPr>
            <p:ph type="ftr" sz="quarter" idx="11"/>
          </p:nvPr>
        </p:nvSpPr>
        <p:spPr/>
        <p:txBody>
          <a:bodyPr/>
          <a:lstStyle/>
          <a:p>
            <a:endParaRPr lang="en-ZA" dirty="0">
              <a:solidFill>
                <a:srgbClr val="903163"/>
              </a:solidFill>
            </a:endParaRPr>
          </a:p>
        </p:txBody>
      </p:sp>
      <p:sp>
        <p:nvSpPr>
          <p:cNvPr id="7" name="Slide Number Placeholder 6"/>
          <p:cNvSpPr>
            <a:spLocks noGrp="1"/>
          </p:cNvSpPr>
          <p:nvPr>
            <p:ph type="sldNum" sz="quarter" idx="12"/>
          </p:nvPr>
        </p:nvSpPr>
        <p:spPr/>
        <p:txBody>
          <a:bodyPr/>
          <a:lstStyle/>
          <a:p>
            <a:fld id="{3CAD1308-32C2-490C-A787-55AAC849540B}" type="slidenum">
              <a:rPr lang="en-ZA" smtClean="0">
                <a:solidFill>
                  <a:srgbClr val="903163"/>
                </a:solidFill>
              </a:rPr>
              <a:pPr/>
              <a:t>‹#›</a:t>
            </a:fld>
            <a:endParaRPr lang="en-ZA" dirty="0">
              <a:solidFill>
                <a:srgbClr val="903163"/>
              </a:solidFill>
            </a:endParaRPr>
          </a:p>
        </p:txBody>
      </p:sp>
    </p:spTree>
    <p:extLst>
      <p:ext uri="{BB962C8B-B14F-4D97-AF65-F5344CB8AC3E}">
        <p14:creationId xmlns:p14="http://schemas.microsoft.com/office/powerpoint/2010/main" val="165560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6" y="5956142"/>
            <a:ext cx="2133599" cy="365125"/>
          </a:xfrm>
          <a:prstGeom prst="rect">
            <a:avLst/>
          </a:prstGeom>
        </p:spPr>
        <p:txBody>
          <a:bodyPr vert="horz" lIns="91440" tIns="45720" rIns="91440" bIns="45720" rtlCol="0" anchor="ctr"/>
          <a:lstStyle>
            <a:lvl1pPr algn="r">
              <a:defRPr sz="900">
                <a:solidFill>
                  <a:schemeClr val="accent2"/>
                </a:solidFill>
              </a:defRPr>
            </a:lvl1pPr>
          </a:lstStyle>
          <a:p>
            <a:fld id="{51DAC265-345B-4102-8464-0CCE508045F6}" type="datetimeFigureOut">
              <a:rPr lang="en-ZA" smtClean="0">
                <a:solidFill>
                  <a:srgbClr val="903163"/>
                </a:solidFill>
              </a:rPr>
              <a:pPr/>
              <a:t>2016/12/02</a:t>
            </a:fld>
            <a:endParaRPr lang="en-ZA" dirty="0">
              <a:solidFill>
                <a:srgbClr val="903163"/>
              </a:solidFill>
            </a:endParaRPr>
          </a:p>
        </p:txBody>
      </p:sp>
      <p:sp>
        <p:nvSpPr>
          <p:cNvPr id="5" name="Footer Placeholder 4"/>
          <p:cNvSpPr>
            <a:spLocks noGrp="1"/>
          </p:cNvSpPr>
          <p:nvPr>
            <p:ph type="ftr" sz="quarter" idx="3"/>
          </p:nvPr>
        </p:nvSpPr>
        <p:spPr>
          <a:xfrm>
            <a:off x="435895" y="5951816"/>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ZA" dirty="0">
              <a:solidFill>
                <a:srgbClr val="903163"/>
              </a:solidFill>
            </a:endParaRPr>
          </a:p>
        </p:txBody>
      </p:sp>
      <p:sp>
        <p:nvSpPr>
          <p:cNvPr id="6" name="Slide Number Placeholder 5"/>
          <p:cNvSpPr>
            <a:spLocks noGrp="1"/>
          </p:cNvSpPr>
          <p:nvPr>
            <p:ph type="sldNum" sz="quarter" idx="4"/>
          </p:nvPr>
        </p:nvSpPr>
        <p:spPr>
          <a:xfrm>
            <a:off x="7918727" y="5956142"/>
            <a:ext cx="789383" cy="365125"/>
          </a:xfrm>
          <a:prstGeom prst="rect">
            <a:avLst/>
          </a:prstGeom>
        </p:spPr>
        <p:txBody>
          <a:bodyPr vert="horz" lIns="91440" tIns="45720" rIns="91440" bIns="45720" rtlCol="0" anchor="ctr"/>
          <a:lstStyle>
            <a:lvl1pPr algn="r">
              <a:defRPr sz="900">
                <a:solidFill>
                  <a:schemeClr val="accent2"/>
                </a:solidFill>
              </a:defRPr>
            </a:lvl1pPr>
          </a:lstStyle>
          <a:p>
            <a:fld id="{3CAD1308-32C2-490C-A787-55AAC849540B}" type="slidenum">
              <a:rPr lang="en-ZA" smtClean="0">
                <a:solidFill>
                  <a:srgbClr val="903163"/>
                </a:solidFill>
              </a:rPr>
              <a:pPr/>
              <a:t>‹#›</a:t>
            </a:fld>
            <a:endParaRPr lang="en-ZA" dirty="0">
              <a:solidFill>
                <a:srgbClr val="903163"/>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9784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youtube.com/watch?v=yDvY1WfsD9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youtube.com/watch?v=6G3JIyG_GeY&amp;list=PLM2XX_D7N_wvERvJs77xbNHpOxLTLKlcf&am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hyperlink" Target="Clothing%20CSwemmer%20The%20Changing%20Room.mp4"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hyperlink" Target="Clothing%20CSwemmer%20Snap%20Fashion.mp4" TargetMode="External"/><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Clothing_18851703_Under%20Armour%20-%20Connected%20Life%20(online-video-cutter.com).mp4" TargetMode="External"/><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hyperlink" Target="Clothing_18851703_Rebecca%20Minkoff,%20SVP%20ECommerce%20&amp;%20Omnichannel%20Marketing%20(online-video-cutter.com).mp4" TargetMode="Externa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Innovations in the Retail fashion industry </a:t>
            </a:r>
            <a:endParaRPr lang="en-GB"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51520" y="4416946"/>
            <a:ext cx="5126746" cy="2353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0497" y="1916832"/>
            <a:ext cx="3013751"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1916832"/>
            <a:ext cx="3590925"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3812" y="1916832"/>
            <a:ext cx="3046660"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64088" y="4581126"/>
            <a:ext cx="3779912" cy="1477328"/>
          </a:xfrm>
          <a:prstGeom prst="rect">
            <a:avLst/>
          </a:prstGeom>
          <a:noFill/>
        </p:spPr>
        <p:txBody>
          <a:bodyPr wrap="square" rtlCol="0">
            <a:spAutoFit/>
          </a:bodyPr>
          <a:lstStyle/>
          <a:p>
            <a:r>
              <a:rPr lang="en-GB" dirty="0" smtClean="0"/>
              <a:t>LESLEY BUCHANAN </a:t>
            </a:r>
            <a:r>
              <a:rPr lang="en-GB" dirty="0" smtClean="0">
                <a:solidFill>
                  <a:schemeClr val="accent2"/>
                </a:solidFill>
              </a:rPr>
              <a:t>14843005</a:t>
            </a:r>
          </a:p>
          <a:p>
            <a:r>
              <a:rPr lang="en-GB" dirty="0" smtClean="0"/>
              <a:t>KIM OOSTHUIZEN </a:t>
            </a:r>
            <a:r>
              <a:rPr lang="en-GB" dirty="0" smtClean="0">
                <a:solidFill>
                  <a:schemeClr val="accent2"/>
                </a:solidFill>
              </a:rPr>
              <a:t>18851703</a:t>
            </a:r>
            <a:endParaRPr lang="en-GB" dirty="0" smtClean="0"/>
          </a:p>
          <a:p>
            <a:r>
              <a:rPr lang="en-GB" dirty="0" smtClean="0"/>
              <a:t>LIONIE SCHUTTLE </a:t>
            </a:r>
            <a:r>
              <a:rPr lang="en-GB" dirty="0" smtClean="0">
                <a:solidFill>
                  <a:schemeClr val="accent2"/>
                </a:solidFill>
              </a:rPr>
              <a:t>14840219</a:t>
            </a:r>
            <a:endParaRPr lang="en-GB" dirty="0" smtClean="0"/>
          </a:p>
          <a:p>
            <a:r>
              <a:rPr lang="en-GB" dirty="0" smtClean="0"/>
              <a:t>CHARMAINE SWEMMER</a:t>
            </a:r>
            <a:r>
              <a:rPr lang="en-GB" dirty="0" smtClean="0">
                <a:solidFill>
                  <a:schemeClr val="accent2"/>
                </a:solidFill>
              </a:rPr>
              <a:t>15421422</a:t>
            </a:r>
            <a:endParaRPr lang="en-GB" dirty="0">
              <a:solidFill>
                <a:schemeClr val="accent2"/>
              </a:solidFill>
            </a:endParaRPr>
          </a:p>
          <a:p>
            <a:endParaRPr lang="en-GB" dirty="0"/>
          </a:p>
        </p:txBody>
      </p:sp>
    </p:spTree>
    <p:extLst>
      <p:ext uri="{BB962C8B-B14F-4D97-AF65-F5344CB8AC3E}">
        <p14:creationId xmlns:p14="http://schemas.microsoft.com/office/powerpoint/2010/main" val="26050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t>
            </a:r>
            <a:r>
              <a:rPr lang="en-ZA" dirty="0" smtClean="0"/>
              <a:t>SHOP BEACON</a:t>
            </a:r>
            <a:endParaRPr lang="en-GB" dirty="0"/>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68960" y="1988840"/>
            <a:ext cx="4059024" cy="3678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0" y="1973739"/>
            <a:ext cx="3851920" cy="2031325"/>
          </a:xfrm>
          <a:prstGeom prst="rect">
            <a:avLst/>
          </a:prstGeom>
        </p:spPr>
        <p:txBody>
          <a:bodyPr wrap="square">
            <a:spAutoFit/>
          </a:bodyPr>
          <a:lstStyle/>
          <a:p>
            <a:pPr lvl="0" fontAlgn="base"/>
            <a:r>
              <a:rPr lang="en-GB" b="1" dirty="0" smtClean="0">
                <a:effectLst>
                  <a:outerShdw blurRad="38100" dist="38100" dir="2700000" algn="tl">
                    <a:srgbClr val="000000">
                      <a:alpha val="43137"/>
                    </a:srgbClr>
                  </a:outerShdw>
                </a:effectLst>
              </a:rPr>
              <a:t>Retailers Advantages: </a:t>
            </a:r>
          </a:p>
          <a:p>
            <a:pPr marL="285750" lvl="0" indent="-285750" fontAlgn="base">
              <a:buFont typeface="Arial" pitchFamily="34" charset="0"/>
              <a:buChar char="•"/>
            </a:pPr>
            <a:r>
              <a:rPr lang="en-GB" dirty="0" smtClean="0"/>
              <a:t>Analytics </a:t>
            </a:r>
          </a:p>
          <a:p>
            <a:pPr marL="285750" lvl="0" indent="-285750" fontAlgn="base">
              <a:buFont typeface="Arial" pitchFamily="34" charset="0"/>
              <a:buChar char="•"/>
            </a:pPr>
            <a:r>
              <a:rPr lang="en-GB" dirty="0" smtClean="0"/>
              <a:t>Drive </a:t>
            </a:r>
            <a:r>
              <a:rPr lang="en-GB" dirty="0"/>
              <a:t>foot traffic </a:t>
            </a:r>
            <a:endParaRPr lang="en-GB" dirty="0" smtClean="0"/>
          </a:p>
          <a:p>
            <a:pPr marL="285750" lvl="0" indent="-285750" fontAlgn="base">
              <a:buFont typeface="Arial" pitchFamily="34" charset="0"/>
              <a:buChar char="•"/>
            </a:pPr>
            <a:r>
              <a:rPr lang="en-GB" dirty="0" smtClean="0"/>
              <a:t>Alerts </a:t>
            </a:r>
            <a:r>
              <a:rPr lang="en-GB" dirty="0"/>
              <a:t>customers </a:t>
            </a:r>
            <a:endParaRPr lang="en-GB" dirty="0" smtClean="0"/>
          </a:p>
          <a:p>
            <a:pPr marL="285750" lvl="0" indent="-285750" fontAlgn="base">
              <a:buFont typeface="Arial" pitchFamily="34" charset="0"/>
              <a:buChar char="•"/>
            </a:pPr>
            <a:r>
              <a:rPr lang="en-GB" dirty="0" smtClean="0"/>
              <a:t>Customised </a:t>
            </a:r>
            <a:r>
              <a:rPr lang="en-GB" dirty="0"/>
              <a:t>loyalty program</a:t>
            </a:r>
          </a:p>
          <a:p>
            <a:pPr marL="285750" lvl="0" indent="-285750" fontAlgn="base">
              <a:buFont typeface="Arial" pitchFamily="34" charset="0"/>
              <a:buChar char="•"/>
            </a:pPr>
            <a:r>
              <a:rPr lang="en-GB" dirty="0"/>
              <a:t>VIP Service for your customers</a:t>
            </a:r>
          </a:p>
          <a:p>
            <a:pPr marL="285750" lvl="0" indent="-285750" fontAlgn="base">
              <a:buFont typeface="Arial" pitchFamily="34" charset="0"/>
              <a:buChar char="•"/>
            </a:pPr>
            <a:r>
              <a:rPr lang="en-GB" dirty="0"/>
              <a:t>Drive online </a:t>
            </a:r>
            <a:r>
              <a:rPr lang="en-GB" dirty="0" smtClean="0"/>
              <a:t>sales</a:t>
            </a:r>
            <a:endParaRPr lang="en-GB" dirty="0"/>
          </a:p>
        </p:txBody>
      </p:sp>
      <p:sp>
        <p:nvSpPr>
          <p:cNvPr id="5" name="Rectangle 4"/>
          <p:cNvSpPr/>
          <p:nvPr/>
        </p:nvSpPr>
        <p:spPr>
          <a:xfrm>
            <a:off x="4572000" y="4145012"/>
            <a:ext cx="3851920" cy="2308324"/>
          </a:xfrm>
          <a:prstGeom prst="rect">
            <a:avLst/>
          </a:prstGeom>
        </p:spPr>
        <p:txBody>
          <a:bodyPr wrap="square">
            <a:spAutoFit/>
          </a:bodyPr>
          <a:lstStyle/>
          <a:p>
            <a:pPr lvl="0" fontAlgn="base"/>
            <a:r>
              <a:rPr lang="en-GB" b="1" dirty="0" smtClean="0">
                <a:effectLst>
                  <a:outerShdw blurRad="38100" dist="38100" dir="2700000" algn="tl">
                    <a:srgbClr val="000000">
                      <a:alpha val="43137"/>
                    </a:srgbClr>
                  </a:outerShdw>
                </a:effectLst>
              </a:rPr>
              <a:t>Customer Advantages</a:t>
            </a:r>
          </a:p>
          <a:p>
            <a:pPr marL="285750" lvl="0" indent="-285750" fontAlgn="base">
              <a:buFont typeface="Arial" pitchFamily="34" charset="0"/>
              <a:buChar char="•"/>
            </a:pPr>
            <a:r>
              <a:rPr lang="en-GB" dirty="0" smtClean="0"/>
              <a:t>Bluetooth – low energy required</a:t>
            </a:r>
          </a:p>
          <a:p>
            <a:pPr marL="285750" lvl="0" indent="-285750" fontAlgn="base">
              <a:buFont typeface="Arial" pitchFamily="34" charset="0"/>
              <a:buChar char="•"/>
            </a:pPr>
            <a:r>
              <a:rPr lang="en-GB" dirty="0" smtClean="0"/>
              <a:t>Customisation (personal preferences) </a:t>
            </a:r>
          </a:p>
          <a:p>
            <a:pPr marL="285750" lvl="0" indent="-285750" fontAlgn="base">
              <a:buFont typeface="Arial" pitchFamily="34" charset="0"/>
              <a:buChar char="•"/>
            </a:pPr>
            <a:r>
              <a:rPr lang="en-GB" dirty="0" smtClean="0"/>
              <a:t>Product information and location </a:t>
            </a:r>
          </a:p>
          <a:p>
            <a:pPr marL="285750" lvl="0" indent="-285750" fontAlgn="base">
              <a:buFont typeface="Arial" pitchFamily="34" charset="0"/>
              <a:buChar char="•"/>
            </a:pPr>
            <a:r>
              <a:rPr lang="en-GB" dirty="0" smtClean="0"/>
              <a:t>Convenience – no physical cash required, price check, store locator, rewards etc.</a:t>
            </a:r>
          </a:p>
        </p:txBody>
      </p:sp>
      <p:sp>
        <p:nvSpPr>
          <p:cNvPr id="6" name="TextBox 5"/>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2320" y="1268760"/>
            <a:ext cx="12763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674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t>
            </a:r>
            <a:r>
              <a:rPr lang="en-ZA" dirty="0" smtClean="0"/>
              <a:t>SHOP BEACON – triz trends </a:t>
            </a:r>
            <a:endParaRPr lang="en-GB" dirty="0"/>
          </a:p>
        </p:txBody>
      </p:sp>
      <p:sp>
        <p:nvSpPr>
          <p:cNvPr id="3" name="Content Placeholder 2"/>
          <p:cNvSpPr>
            <a:spLocks noGrp="1"/>
          </p:cNvSpPr>
          <p:nvPr>
            <p:ph idx="1"/>
          </p:nvPr>
        </p:nvSpPr>
        <p:spPr>
          <a:xfrm>
            <a:off x="456459" y="2132856"/>
            <a:ext cx="8272211" cy="3678303"/>
          </a:xfrm>
        </p:spPr>
        <p:txBody>
          <a:bodyPr anchor="t"/>
          <a:lstStyle/>
          <a:p>
            <a:pPr algn="just"/>
            <a:r>
              <a:rPr lang="en-GB" dirty="0" smtClean="0"/>
              <a:t>Customer buying hierarchy (Performance and Convenience) </a:t>
            </a:r>
          </a:p>
          <a:p>
            <a:pPr algn="just"/>
            <a:r>
              <a:rPr lang="en-GB" dirty="0" smtClean="0"/>
              <a:t>Increasing  Asymmetry (Customisation based on consumer preferences (stores, items etc.), location etc</a:t>
            </a:r>
            <a:r>
              <a:rPr lang="en-GB" dirty="0"/>
              <a:t>.</a:t>
            </a:r>
            <a:r>
              <a:rPr lang="en-GB" dirty="0" smtClean="0"/>
              <a:t>) </a:t>
            </a:r>
          </a:p>
          <a:p>
            <a:pPr algn="just"/>
            <a:r>
              <a:rPr lang="en-GB" dirty="0" smtClean="0"/>
              <a:t>Trimming/reducing </a:t>
            </a:r>
            <a:r>
              <a:rPr lang="en-GB" dirty="0"/>
              <a:t>complexity (reduce </a:t>
            </a:r>
            <a:r>
              <a:rPr lang="en-GB" dirty="0" smtClean="0"/>
              <a:t>complexity of shopping for items) </a:t>
            </a:r>
          </a:p>
          <a:p>
            <a:pPr algn="just"/>
            <a:r>
              <a:rPr lang="en-GB" dirty="0"/>
              <a:t>Customer expectation (creating a customer experience)  </a:t>
            </a:r>
            <a:endParaRPr lang="en-GB" dirty="0" smtClean="0"/>
          </a:p>
          <a:p>
            <a:pPr algn="just"/>
            <a:r>
              <a:rPr lang="en-GB" dirty="0"/>
              <a:t>Mono-bi-poly (various</a:t>
            </a:r>
            <a:r>
              <a:rPr lang="en-GB" dirty="0" smtClean="0"/>
              <a:t>) (related </a:t>
            </a:r>
            <a:r>
              <a:rPr lang="en-GB" dirty="0"/>
              <a:t>services/products that could be provided to strengthen your offering – shop beacon sends signals to different apps (Retail apps, </a:t>
            </a:r>
            <a:r>
              <a:rPr lang="en-GB" dirty="0" err="1"/>
              <a:t>Shopkicks</a:t>
            </a:r>
            <a:r>
              <a:rPr lang="en-GB" dirty="0"/>
              <a:t> (customer rewards), links to payment systems/apps, location app)</a:t>
            </a:r>
          </a:p>
        </p:txBody>
      </p:sp>
      <p:sp>
        <p:nvSpPr>
          <p:cNvPr id="4" name="TextBox 3"/>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2320" y="1268760"/>
            <a:ext cx="12763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51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LIONIE SCHUTTLE</a:t>
            </a:r>
            <a:endParaRPr lang="en-US" dirty="0"/>
          </a:p>
        </p:txBody>
      </p:sp>
    </p:spTree>
    <p:extLst>
      <p:ext uri="{BB962C8B-B14F-4D97-AF65-F5344CB8AC3E}">
        <p14:creationId xmlns:p14="http://schemas.microsoft.com/office/powerpoint/2010/main" val="413461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Heat sensors</a:t>
            </a:r>
          </a:p>
        </p:txBody>
      </p:sp>
      <p:sp>
        <p:nvSpPr>
          <p:cNvPr id="3" name="Content Placeholder 2"/>
          <p:cNvSpPr>
            <a:spLocks noGrp="1"/>
          </p:cNvSpPr>
          <p:nvPr>
            <p:ph idx="1"/>
          </p:nvPr>
        </p:nvSpPr>
        <p:spPr>
          <a:xfrm>
            <a:off x="251520" y="1977508"/>
            <a:ext cx="8272211" cy="1457222"/>
          </a:xfrm>
        </p:spPr>
        <p:txBody>
          <a:bodyPr anchor="t">
            <a:normAutofit fontScale="92500" lnSpcReduction="10000"/>
          </a:bodyPr>
          <a:lstStyle/>
          <a:p>
            <a:r>
              <a:rPr lang="en-GB" sz="1900" b="1" dirty="0"/>
              <a:t>The </a:t>
            </a:r>
            <a:r>
              <a:rPr lang="en-GB" sz="1900" b="1" dirty="0" smtClean="0"/>
              <a:t>problems </a:t>
            </a:r>
            <a:r>
              <a:rPr lang="en-GB" sz="1900" b="1" dirty="0"/>
              <a:t>Hugo Boss was confronted with</a:t>
            </a:r>
            <a:r>
              <a:rPr lang="en-GB" sz="1900" b="1" dirty="0" smtClean="0"/>
              <a:t>:</a:t>
            </a:r>
          </a:p>
          <a:p>
            <a:pPr lvl="1"/>
            <a:r>
              <a:rPr lang="en-GB" sz="1700" dirty="0" smtClean="0"/>
              <a:t>Experienced poor customer loyalty in the competitive clothing retail sector</a:t>
            </a:r>
          </a:p>
          <a:p>
            <a:pPr lvl="1"/>
            <a:r>
              <a:rPr lang="en-GB" sz="1700" dirty="0" smtClean="0"/>
              <a:t>Sales were not conducted fast enough</a:t>
            </a:r>
          </a:p>
          <a:p>
            <a:pPr lvl="1"/>
            <a:r>
              <a:rPr lang="en-GB" sz="1700" dirty="0"/>
              <a:t>I</a:t>
            </a:r>
            <a:r>
              <a:rPr lang="en-GB" sz="1700" dirty="0" smtClean="0"/>
              <a:t>ncrease product availability for customer convenience</a:t>
            </a:r>
          </a:p>
          <a:p>
            <a:pPr marL="324000" lvl="1" indent="0">
              <a:buNone/>
            </a:pPr>
            <a:endParaRPr lang="en-GB" dirty="0" smtClean="0"/>
          </a:p>
          <a:p>
            <a:pPr lvl="1"/>
            <a:endParaRPr lang="en-GB" dirty="0" smtClean="0"/>
          </a:p>
          <a:p>
            <a:pPr lvl="1"/>
            <a:endParaRPr lang="en-GB" dirty="0" smtClean="0"/>
          </a:p>
          <a:p>
            <a:pPr lvl="1"/>
            <a:endParaRPr lang="en-GB" dirty="0" smtClean="0"/>
          </a:p>
          <a:p>
            <a:pPr lvl="1"/>
            <a:endParaRPr lang="en-GB" dirty="0"/>
          </a:p>
          <a:p>
            <a:endParaRPr lang="en-GB" dirty="0"/>
          </a:p>
        </p:txBody>
      </p:sp>
      <p:sp>
        <p:nvSpPr>
          <p:cNvPr id="5" name="Footer Placeholder 4"/>
          <p:cNvSpPr>
            <a:spLocks noGrp="1"/>
          </p:cNvSpPr>
          <p:nvPr>
            <p:ph type="ftr" sz="quarter" idx="11"/>
          </p:nvPr>
        </p:nvSpPr>
        <p:spPr>
          <a:xfrm>
            <a:off x="-36512" y="6592267"/>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1026" name="Picture 2" descr="Image result for hugo bos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28700" y="784707"/>
            <a:ext cx="1866141" cy="781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hugo boss cloth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9053" y="3573016"/>
            <a:ext cx="2005436" cy="3008155"/>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1034" name="Picture 10" descr="Image result for hugo boss clothing store layou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23928" y="3849589"/>
            <a:ext cx="2637769" cy="27635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Image result for hugo boss clothing store layou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440" y="3573016"/>
            <a:ext cx="3377935" cy="3040141"/>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211959" y="3450486"/>
            <a:ext cx="2349737" cy="338554"/>
          </a:xfrm>
          <a:prstGeom prst="rect">
            <a:avLst/>
          </a:prstGeom>
          <a:noFill/>
          <a:ln>
            <a:solidFill>
              <a:schemeClr val="bg2">
                <a:lumMod val="50000"/>
              </a:schemeClr>
            </a:solidFill>
          </a:ln>
        </p:spPr>
        <p:txBody>
          <a:bodyPr wrap="square" rtlCol="0">
            <a:spAutoFit/>
          </a:bodyPr>
          <a:lstStyle/>
          <a:p>
            <a:pPr algn="ctr"/>
            <a:r>
              <a:rPr lang="en-GB" sz="1600" dirty="0" smtClean="0"/>
              <a:t>Store layout </a:t>
            </a:r>
            <a:endParaRPr lang="en-GB" sz="1600" dirty="0"/>
          </a:p>
        </p:txBody>
      </p:sp>
    </p:spTree>
    <p:extLst>
      <p:ext uri="{BB962C8B-B14F-4D97-AF65-F5344CB8AC3E}">
        <p14:creationId xmlns:p14="http://schemas.microsoft.com/office/powerpoint/2010/main" val="175789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Heat sensors</a:t>
            </a:r>
          </a:p>
        </p:txBody>
      </p:sp>
      <p:sp>
        <p:nvSpPr>
          <p:cNvPr id="3" name="Content Placeholder 2"/>
          <p:cNvSpPr>
            <a:spLocks noGrp="1"/>
          </p:cNvSpPr>
          <p:nvPr>
            <p:ph idx="1"/>
          </p:nvPr>
        </p:nvSpPr>
        <p:spPr>
          <a:xfrm>
            <a:off x="251520" y="1844824"/>
            <a:ext cx="8272211" cy="2088232"/>
          </a:xfrm>
        </p:spPr>
        <p:txBody>
          <a:bodyPr anchor="t">
            <a:normAutofit/>
          </a:bodyPr>
          <a:lstStyle/>
          <a:p>
            <a:r>
              <a:rPr lang="en-GB" b="1" dirty="0" smtClean="0"/>
              <a:t>How heat sensors are used at Hugo Boss:</a:t>
            </a:r>
          </a:p>
          <a:p>
            <a:pPr lvl="1"/>
            <a:r>
              <a:rPr lang="en-GB" dirty="0" smtClean="0"/>
              <a:t>Infrared cameras detects energy (heat) </a:t>
            </a:r>
            <a:r>
              <a:rPr lang="en-GB" dirty="0" smtClean="0">
                <a:sym typeface="Wingdings" panose="05000000000000000000" pitchFamily="2" charset="2"/>
              </a:rPr>
              <a:t> Electronic signal  Thermal image on video monitor</a:t>
            </a:r>
            <a:endParaRPr lang="en-GB" dirty="0" smtClean="0"/>
          </a:p>
          <a:p>
            <a:pPr lvl="1"/>
            <a:r>
              <a:rPr lang="en-GB" dirty="0" smtClean="0"/>
              <a:t>Hugo Boss is now able to identify high and low traffic areas in stores and which products sell from which shelves by tracking customer movement </a:t>
            </a:r>
          </a:p>
          <a:p>
            <a:pPr lvl="1"/>
            <a:r>
              <a:rPr lang="en-GB" dirty="0" smtClean="0"/>
              <a:t>Optimise product display and create the ideal atmosphere in specific store areas </a:t>
            </a:r>
            <a:endParaRPr lang="en-GB" dirty="0"/>
          </a:p>
        </p:txBody>
      </p:sp>
      <p:sp>
        <p:nvSpPr>
          <p:cNvPr id="4" name="Footer Placeholder 3"/>
          <p:cNvSpPr>
            <a:spLocks noGrp="1"/>
          </p:cNvSpPr>
          <p:nvPr>
            <p:ph type="ftr" sz="quarter" idx="11"/>
          </p:nvPr>
        </p:nvSpPr>
        <p:spPr>
          <a:xfrm>
            <a:off x="-36512" y="6592267"/>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5" name="Picture 2" descr="Image result for hugo bos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41965" y="818468"/>
            <a:ext cx="1866141" cy="78117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Image result for hugo boss cloth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280" y="3861048"/>
            <a:ext cx="1739751" cy="2808312"/>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57512" y="3861048"/>
            <a:ext cx="5103303" cy="2808312"/>
          </a:xfrm>
          <a:prstGeom prst="rect">
            <a:avLst/>
          </a:prstGeom>
          <a:ln>
            <a:solidFill>
              <a:schemeClr val="bg2">
                <a:lumMod val="50000"/>
              </a:schemeClr>
            </a:solidFill>
          </a:ln>
        </p:spPr>
      </p:pic>
    </p:spTree>
    <p:extLst>
      <p:ext uri="{BB962C8B-B14F-4D97-AF65-F5344CB8AC3E}">
        <p14:creationId xmlns:p14="http://schemas.microsoft.com/office/powerpoint/2010/main" val="55694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Heat sensors</a:t>
            </a:r>
          </a:p>
        </p:txBody>
      </p:sp>
      <p:sp>
        <p:nvSpPr>
          <p:cNvPr id="3" name="Content Placeholder 2"/>
          <p:cNvSpPr>
            <a:spLocks noGrp="1"/>
          </p:cNvSpPr>
          <p:nvPr>
            <p:ph idx="1"/>
          </p:nvPr>
        </p:nvSpPr>
        <p:spPr>
          <a:xfrm>
            <a:off x="251520" y="1916832"/>
            <a:ext cx="8272211" cy="3678303"/>
          </a:xfrm>
        </p:spPr>
        <p:txBody>
          <a:bodyPr anchor="t"/>
          <a:lstStyle/>
          <a:p>
            <a:r>
              <a:rPr lang="en-GB" b="1" dirty="0" smtClean="0"/>
              <a:t>TRIZ Trends: </a:t>
            </a:r>
          </a:p>
          <a:p>
            <a:pPr marL="342900" indent="-342900">
              <a:buFont typeface="+mj-lt"/>
              <a:buAutoNum type="arabicPeriod"/>
            </a:pPr>
            <a:r>
              <a:rPr lang="en-GB" sz="1600" dirty="0" smtClean="0"/>
              <a:t>Customer buying hierarchy – increasing customer convenience</a:t>
            </a:r>
          </a:p>
          <a:p>
            <a:pPr marL="342900" indent="-342900">
              <a:buFont typeface="+mj-lt"/>
              <a:buAutoNum type="arabicPeriod"/>
            </a:pPr>
            <a:r>
              <a:rPr lang="en-GB" sz="1600" dirty="0" smtClean="0"/>
              <a:t>Increasing </a:t>
            </a:r>
            <a:r>
              <a:rPr lang="en-GB" sz="1600" dirty="0"/>
              <a:t>asymmetry - </a:t>
            </a:r>
            <a:r>
              <a:rPr lang="en-GB" sz="1600" dirty="0" smtClean="0"/>
              <a:t>customisation by </a:t>
            </a:r>
            <a:r>
              <a:rPr lang="en-GB" sz="1600" dirty="0"/>
              <a:t>tweaking </a:t>
            </a:r>
            <a:r>
              <a:rPr lang="en-GB" sz="1600" dirty="0" smtClean="0"/>
              <a:t>store areas and product display </a:t>
            </a:r>
            <a:r>
              <a:rPr lang="en-GB" sz="1600" dirty="0"/>
              <a:t>for a </a:t>
            </a:r>
            <a:r>
              <a:rPr lang="en-GB" sz="1600" dirty="0" smtClean="0"/>
              <a:t>specific type of customer</a:t>
            </a:r>
          </a:p>
          <a:p>
            <a:pPr lvl="1">
              <a:buFont typeface="Wingdings" panose="05000000000000000000" pitchFamily="2" charset="2"/>
              <a:buChar char="Ø"/>
            </a:pPr>
            <a:r>
              <a:rPr lang="en-GB" dirty="0" smtClean="0"/>
              <a:t>Bigdata – continuous updates of instore movements      </a:t>
            </a:r>
          </a:p>
          <a:p>
            <a:pPr marL="342900" indent="-342900">
              <a:buFont typeface="+mj-lt"/>
              <a:buAutoNum type="arabicPeriod"/>
            </a:pPr>
            <a:r>
              <a:rPr lang="en-GB" sz="1600" dirty="0"/>
              <a:t>Action co-ordination </a:t>
            </a:r>
            <a:r>
              <a:rPr lang="en-GB" sz="1600" dirty="0" smtClean="0"/>
              <a:t>– providing the right products in the right sizes</a:t>
            </a:r>
          </a:p>
          <a:p>
            <a:pPr marL="0" indent="0">
              <a:buNone/>
            </a:pPr>
            <a:r>
              <a:rPr lang="en-GB" dirty="0" smtClean="0"/>
              <a:t> </a:t>
            </a:r>
          </a:p>
          <a:p>
            <a:r>
              <a:rPr lang="en-GB" dirty="0"/>
              <a:t>Video clip:</a:t>
            </a:r>
          </a:p>
          <a:p>
            <a:pPr lvl="1">
              <a:buFont typeface="Wingdings" panose="05000000000000000000" pitchFamily="2" charset="2"/>
              <a:buChar char="Ø"/>
            </a:pPr>
            <a:r>
              <a:rPr lang="en-GB" u="sng" dirty="0">
                <a:hlinkClick r:id="rId2"/>
              </a:rPr>
              <a:t>https://</a:t>
            </a:r>
            <a:r>
              <a:rPr lang="en-GB" u="sng" dirty="0" smtClean="0">
                <a:hlinkClick r:id="rId2"/>
              </a:rPr>
              <a:t>www.youtube.com/watch?v=yDvY1WfsD9c</a:t>
            </a:r>
            <a:r>
              <a:rPr lang="en-GB" u="sng" dirty="0" smtClean="0"/>
              <a:t> </a:t>
            </a:r>
            <a:endParaRPr lang="en-GB" dirty="0"/>
          </a:p>
          <a:p>
            <a:pPr marL="342900" indent="-342900">
              <a:buFont typeface="+mj-lt"/>
              <a:buAutoNum type="arabicPeriod"/>
            </a:pPr>
            <a:endParaRPr lang="en-GB" dirty="0"/>
          </a:p>
          <a:p>
            <a:pPr marL="342900" indent="-342900">
              <a:buFont typeface="+mj-lt"/>
              <a:buAutoNum type="arabicPeriod"/>
            </a:pPr>
            <a:endParaRPr lang="en-GB" dirty="0" smtClean="0"/>
          </a:p>
          <a:p>
            <a:pPr marL="342900" indent="-342900">
              <a:buFont typeface="+mj-lt"/>
              <a:buAutoNum type="arabicPeriod"/>
            </a:pPr>
            <a:endParaRPr lang="en-GB" dirty="0"/>
          </a:p>
          <a:p>
            <a:pPr marL="342900" indent="-342900">
              <a:buFont typeface="+mj-lt"/>
              <a:buAutoNum type="arabicPeriod"/>
            </a:pPr>
            <a:endParaRPr lang="en-GB" dirty="0"/>
          </a:p>
        </p:txBody>
      </p:sp>
      <p:sp>
        <p:nvSpPr>
          <p:cNvPr id="4" name="Footer Placeholder 3"/>
          <p:cNvSpPr>
            <a:spLocks noGrp="1"/>
          </p:cNvSpPr>
          <p:nvPr>
            <p:ph type="ftr" sz="quarter" idx="11"/>
          </p:nvPr>
        </p:nvSpPr>
        <p:spPr>
          <a:xfrm>
            <a:off x="-36512" y="6592267"/>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5" name="Picture 2" descr="Image result for hugo bos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41965" y="818468"/>
            <a:ext cx="1866141" cy="781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2706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MAGIC MIRRORS </a:t>
            </a:r>
          </a:p>
        </p:txBody>
      </p:sp>
      <p:sp>
        <p:nvSpPr>
          <p:cNvPr id="4" name="Content Placeholder 2"/>
          <p:cNvSpPr>
            <a:spLocks noGrp="1"/>
          </p:cNvSpPr>
          <p:nvPr>
            <p:ph idx="1"/>
          </p:nvPr>
        </p:nvSpPr>
        <p:spPr>
          <a:xfrm>
            <a:off x="332239" y="1943811"/>
            <a:ext cx="8272209" cy="1752555"/>
          </a:xfrm>
        </p:spPr>
        <p:txBody>
          <a:bodyPr anchor="t"/>
          <a:lstStyle/>
          <a:p>
            <a:r>
              <a:rPr lang="en-GB" b="1" dirty="0"/>
              <a:t>The </a:t>
            </a:r>
            <a:r>
              <a:rPr lang="en-GB" b="1" dirty="0" smtClean="0"/>
              <a:t>problems </a:t>
            </a:r>
            <a:r>
              <a:rPr lang="en-GB" b="1" dirty="0"/>
              <a:t>Rebecca </a:t>
            </a:r>
            <a:r>
              <a:rPr lang="en-GB" b="1" dirty="0" err="1" smtClean="0"/>
              <a:t>Minkoff</a:t>
            </a:r>
            <a:r>
              <a:rPr lang="en-GB" b="1" dirty="0" smtClean="0"/>
              <a:t> was </a:t>
            </a:r>
            <a:r>
              <a:rPr lang="en-GB" b="1" dirty="0"/>
              <a:t>confronted with</a:t>
            </a:r>
            <a:r>
              <a:rPr lang="en-GB" b="1" dirty="0" smtClean="0"/>
              <a:t>:</a:t>
            </a:r>
          </a:p>
          <a:p>
            <a:pPr lvl="1"/>
            <a:r>
              <a:rPr lang="en-GB" dirty="0" smtClean="0"/>
              <a:t>Transform the current customer retail experience in physical stores </a:t>
            </a:r>
          </a:p>
          <a:p>
            <a:pPr lvl="1"/>
            <a:r>
              <a:rPr lang="en-GB" dirty="0" smtClean="0"/>
              <a:t>Improve the omni-channel experience </a:t>
            </a:r>
          </a:p>
          <a:p>
            <a:pPr lvl="1"/>
            <a:r>
              <a:rPr lang="en-GB" dirty="0" smtClean="0"/>
              <a:t>Create retail stores for the future  </a:t>
            </a:r>
          </a:p>
          <a:p>
            <a:pPr lvl="1"/>
            <a:endParaRPr lang="en-GB" dirty="0" smtClean="0"/>
          </a:p>
          <a:p>
            <a:endParaRPr lang="en-GB" dirty="0"/>
          </a:p>
        </p:txBody>
      </p:sp>
      <p:sp>
        <p:nvSpPr>
          <p:cNvPr id="5" name="Footer Placeholder 4"/>
          <p:cNvSpPr>
            <a:spLocks noGrp="1"/>
          </p:cNvSpPr>
          <p:nvPr>
            <p:ph type="ftr" sz="quarter" idx="11"/>
          </p:nvPr>
        </p:nvSpPr>
        <p:spPr>
          <a:xfrm>
            <a:off x="-36512" y="6572931"/>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2050" name="Picture 2" descr="Image result for Rebecca Minkoff log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00571" y="1348431"/>
            <a:ext cx="2547893" cy="3523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Image result for messy fitting roo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4248" y="3909074"/>
            <a:ext cx="1971829" cy="2640105"/>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2058" name="Picture 10" descr="Image result for messy fitting room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9992" y="3932827"/>
            <a:ext cx="2040317" cy="2640104"/>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2060" name="Picture 12" descr="Image result for messy fitting room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040489" y="3932827"/>
            <a:ext cx="2243479" cy="2640104"/>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2062" name="Picture 14"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2797" y="3932827"/>
            <a:ext cx="1387345" cy="13873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7999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MAGIC MIRRORS </a:t>
            </a:r>
          </a:p>
        </p:txBody>
      </p:sp>
      <p:sp>
        <p:nvSpPr>
          <p:cNvPr id="3" name="Content Placeholder 2"/>
          <p:cNvSpPr>
            <a:spLocks noGrp="1"/>
          </p:cNvSpPr>
          <p:nvPr>
            <p:ph idx="1"/>
          </p:nvPr>
        </p:nvSpPr>
        <p:spPr>
          <a:xfrm>
            <a:off x="35496" y="1844824"/>
            <a:ext cx="5433039" cy="4896544"/>
          </a:xfrm>
        </p:spPr>
        <p:txBody>
          <a:bodyPr anchor="t">
            <a:normAutofit lnSpcReduction="10000"/>
          </a:bodyPr>
          <a:lstStyle/>
          <a:p>
            <a:r>
              <a:rPr lang="en-GB" b="1" dirty="0"/>
              <a:t>How </a:t>
            </a:r>
            <a:r>
              <a:rPr lang="en-GB" b="1" dirty="0" smtClean="0"/>
              <a:t>magic mirrors are </a:t>
            </a:r>
            <a:r>
              <a:rPr lang="en-GB" b="1" dirty="0"/>
              <a:t>used </a:t>
            </a:r>
            <a:r>
              <a:rPr lang="en-GB" b="1" dirty="0" smtClean="0"/>
              <a:t>at </a:t>
            </a:r>
            <a:r>
              <a:rPr lang="en-GB" b="1" dirty="0"/>
              <a:t>Rebecca </a:t>
            </a:r>
            <a:r>
              <a:rPr lang="en-GB" b="1" dirty="0" err="1" smtClean="0"/>
              <a:t>Minkoff</a:t>
            </a:r>
            <a:r>
              <a:rPr lang="en-GB" b="1" dirty="0" smtClean="0"/>
              <a:t>:</a:t>
            </a:r>
          </a:p>
          <a:p>
            <a:pPr lvl="1"/>
            <a:r>
              <a:rPr lang="en-GB" dirty="0" smtClean="0"/>
              <a:t>Magic mirrors rely </a:t>
            </a:r>
            <a:r>
              <a:rPr lang="en-GB" dirty="0"/>
              <a:t>on </a:t>
            </a:r>
            <a:r>
              <a:rPr lang="en-GB" dirty="0" smtClean="0"/>
              <a:t>a </a:t>
            </a:r>
            <a:r>
              <a:rPr lang="en-GB" dirty="0"/>
              <a:t>recommendation engine that draw from </a:t>
            </a:r>
            <a:r>
              <a:rPr lang="en-GB" dirty="0" smtClean="0"/>
              <a:t>in-store and catalogue inventory                        (</a:t>
            </a:r>
            <a:r>
              <a:rPr lang="en-GB" dirty="0" err="1" smtClean="0"/>
              <a:t>ebay</a:t>
            </a:r>
            <a:r>
              <a:rPr lang="en-GB" dirty="0" smtClean="0"/>
              <a:t> developed the soft-and hardware).  </a:t>
            </a:r>
          </a:p>
          <a:p>
            <a:pPr lvl="1"/>
            <a:r>
              <a:rPr lang="en-GB" dirty="0" smtClean="0"/>
              <a:t>Clothes has RFID tags – activates room</a:t>
            </a:r>
          </a:p>
          <a:p>
            <a:pPr lvl="1"/>
            <a:r>
              <a:rPr lang="en-GB" dirty="0" smtClean="0"/>
              <a:t>With the mirror customers can:</a:t>
            </a:r>
          </a:p>
          <a:p>
            <a:pPr lvl="2"/>
            <a:r>
              <a:rPr lang="en-GB" sz="1500" dirty="0" smtClean="0"/>
              <a:t>See products on a digital screen display</a:t>
            </a:r>
          </a:p>
          <a:p>
            <a:pPr lvl="2"/>
            <a:r>
              <a:rPr lang="en-GB" sz="1500" dirty="0" smtClean="0"/>
              <a:t>Adjust the lighting of the fitting room</a:t>
            </a:r>
          </a:p>
          <a:p>
            <a:pPr lvl="2"/>
            <a:r>
              <a:rPr lang="en-GB" sz="1500" dirty="0" smtClean="0"/>
              <a:t>Ring </a:t>
            </a:r>
            <a:r>
              <a:rPr lang="en-GB" sz="1500" dirty="0"/>
              <a:t>a</a:t>
            </a:r>
            <a:r>
              <a:rPr lang="en-GB" sz="1500" dirty="0" smtClean="0"/>
              <a:t> stylist for help</a:t>
            </a:r>
          </a:p>
          <a:p>
            <a:pPr lvl="2"/>
            <a:r>
              <a:rPr lang="en-GB" sz="1500" dirty="0" smtClean="0"/>
              <a:t>Sync data with your mobile app – remember what you liked</a:t>
            </a:r>
          </a:p>
          <a:p>
            <a:pPr lvl="2"/>
            <a:r>
              <a:rPr lang="en-GB" sz="1500" dirty="0" smtClean="0"/>
              <a:t>Receive recommendations – stylist can bring you the matching items</a:t>
            </a:r>
          </a:p>
          <a:p>
            <a:pPr lvl="2"/>
            <a:r>
              <a:rPr lang="en-GB" sz="1500" dirty="0" smtClean="0"/>
              <a:t>Checkout – easy payment via app</a:t>
            </a:r>
          </a:p>
          <a:p>
            <a:pPr lvl="2"/>
            <a:r>
              <a:rPr lang="en-GB" sz="1500" b="1" dirty="0" smtClean="0"/>
              <a:t>Also</a:t>
            </a:r>
            <a:r>
              <a:rPr lang="en-GB" sz="1500" dirty="0" smtClean="0"/>
              <a:t>,  there is no cameras in the room </a:t>
            </a:r>
            <a:r>
              <a:rPr lang="en-GB" sz="1500" dirty="0" smtClean="0">
                <a:sym typeface="Wingdings" panose="05000000000000000000" pitchFamily="2" charset="2"/>
              </a:rPr>
              <a:t> </a:t>
            </a:r>
            <a:endParaRPr lang="en-GB" sz="1500" dirty="0" smtClean="0"/>
          </a:p>
          <a:p>
            <a:pPr lvl="2"/>
            <a:endParaRPr lang="en-GB" dirty="0" smtClean="0"/>
          </a:p>
          <a:p>
            <a:pPr marL="630000" lvl="2" indent="0">
              <a:buNone/>
            </a:pPr>
            <a:endParaRPr lang="en-GB" dirty="0" smtClean="0"/>
          </a:p>
          <a:p>
            <a:pPr lvl="2"/>
            <a:endParaRPr lang="en-GB" dirty="0" smtClean="0"/>
          </a:p>
          <a:p>
            <a:pPr lvl="2"/>
            <a:endParaRPr lang="en-GB" dirty="0" smtClean="0"/>
          </a:p>
          <a:p>
            <a:pPr lvl="1"/>
            <a:endParaRPr lang="en-GB" dirty="0" smtClean="0"/>
          </a:p>
          <a:p>
            <a:pPr lvl="1"/>
            <a:endParaRPr lang="en-GB" dirty="0"/>
          </a:p>
          <a:p>
            <a:endParaRPr lang="en-GB" dirty="0"/>
          </a:p>
        </p:txBody>
      </p:sp>
      <p:sp>
        <p:nvSpPr>
          <p:cNvPr id="4" name="Footer Placeholder 3"/>
          <p:cNvSpPr>
            <a:spLocks noGrp="1"/>
          </p:cNvSpPr>
          <p:nvPr>
            <p:ph type="ftr" sz="quarter" idx="11"/>
          </p:nvPr>
        </p:nvSpPr>
        <p:spPr>
          <a:xfrm>
            <a:off x="-39844" y="6592267"/>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7" name="Picture 4" descr="Image result for Rebecca Minkoff'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8535" y="2204864"/>
            <a:ext cx="3567961" cy="23762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Image result for Rebecca Minkoff'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8772" y="4725144"/>
            <a:ext cx="3557724" cy="1800200"/>
          </a:xfrm>
          <a:prstGeom prst="rect">
            <a:avLst/>
          </a:prstGeom>
          <a:noFill/>
          <a:ln>
            <a:solidFill>
              <a:schemeClr val="bg2">
                <a:lumMod val="50000"/>
              </a:schemeClr>
            </a:solidFill>
          </a:ln>
          <a:extLst>
            <a:ext uri="{909E8E84-426E-40dd-AFC4-6F175D3DCCD1}">
              <a14:hiddenFill xmlns:a14="http://schemas.microsoft.com/office/drawing/2010/main" xmlns="">
                <a:solidFill>
                  <a:srgbClr val="FFFFFF"/>
                </a:solidFill>
              </a14:hiddenFill>
            </a:ext>
          </a:extLst>
        </p:spPr>
      </p:pic>
      <p:pic>
        <p:nvPicPr>
          <p:cNvPr id="9" name="Picture 2" descr="Image result for Rebecca Minkoff log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00571" y="1348431"/>
            <a:ext cx="2547893" cy="352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7801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GB" dirty="0"/>
              <a:t>MAGIC MIRRORS </a:t>
            </a:r>
          </a:p>
        </p:txBody>
      </p:sp>
      <p:sp>
        <p:nvSpPr>
          <p:cNvPr id="3" name="Content Placeholder 2"/>
          <p:cNvSpPr>
            <a:spLocks noGrp="1"/>
          </p:cNvSpPr>
          <p:nvPr>
            <p:ph idx="1"/>
          </p:nvPr>
        </p:nvSpPr>
        <p:spPr>
          <a:xfrm>
            <a:off x="251520" y="1844824"/>
            <a:ext cx="8272211" cy="3678303"/>
          </a:xfrm>
        </p:spPr>
        <p:txBody>
          <a:bodyPr anchor="t"/>
          <a:lstStyle/>
          <a:p>
            <a:r>
              <a:rPr lang="en-GB" dirty="0" smtClean="0"/>
              <a:t>TRIZ </a:t>
            </a:r>
            <a:r>
              <a:rPr lang="en-GB" dirty="0"/>
              <a:t>T</a:t>
            </a:r>
            <a:r>
              <a:rPr lang="en-GB" dirty="0" smtClean="0"/>
              <a:t>rends</a:t>
            </a:r>
          </a:p>
          <a:p>
            <a:pPr marL="666900" lvl="1" indent="-342900">
              <a:buFont typeface="+mj-lt"/>
              <a:buAutoNum type="arabicPeriod"/>
            </a:pPr>
            <a:r>
              <a:rPr lang="en-GB" dirty="0"/>
              <a:t>Increasing dimensionality </a:t>
            </a:r>
            <a:r>
              <a:rPr lang="en-GB" dirty="0" smtClean="0"/>
              <a:t>– 4D</a:t>
            </a:r>
          </a:p>
          <a:p>
            <a:pPr marL="666900" lvl="1" indent="-342900">
              <a:buFont typeface="+mj-lt"/>
              <a:buAutoNum type="arabicPeriod"/>
            </a:pPr>
            <a:r>
              <a:rPr lang="en-GB" dirty="0" smtClean="0"/>
              <a:t>Trimming </a:t>
            </a:r>
            <a:r>
              <a:rPr lang="en-GB" dirty="0"/>
              <a:t>/ reducing </a:t>
            </a:r>
            <a:r>
              <a:rPr lang="en-GB" dirty="0" smtClean="0"/>
              <a:t>complexity – between customer and company (registers in your app what you bought) &amp; product (suggest more complimentary products). </a:t>
            </a:r>
          </a:p>
          <a:p>
            <a:pPr marL="666900" lvl="1" indent="-342900">
              <a:buFont typeface="+mj-lt"/>
              <a:buAutoNum type="arabicPeriod"/>
            </a:pPr>
            <a:r>
              <a:rPr lang="en-GB" dirty="0" smtClean="0"/>
              <a:t>Segmentation – Adapting the atmosphere/lighting of the fitting room based on the mood of the event where you will wear the specific garment.    </a:t>
            </a:r>
          </a:p>
          <a:p>
            <a:pPr marL="666900" lvl="1" indent="-342900">
              <a:buFont typeface="+mj-lt"/>
              <a:buAutoNum type="arabicPeriod"/>
            </a:pPr>
            <a:endParaRPr lang="en-GB" dirty="0"/>
          </a:p>
          <a:p>
            <a:r>
              <a:rPr lang="en-GB" dirty="0"/>
              <a:t>Video clip:</a:t>
            </a:r>
          </a:p>
          <a:p>
            <a:pPr lvl="1">
              <a:buFont typeface="Wingdings" panose="05000000000000000000" pitchFamily="2" charset="2"/>
              <a:buChar char="Ø"/>
            </a:pPr>
            <a:r>
              <a:rPr lang="en-GB" dirty="0">
                <a:hlinkClick r:id="rId2"/>
              </a:rPr>
              <a:t>https://www.youtube.com/watch?v=6G3JIyG_GeY&amp;list=PLM2XX_D7N_wvERvJs77xbNHpOxLTLKlcf</a:t>
            </a:r>
            <a:r>
              <a:rPr lang="en-GB" dirty="0" smtClean="0">
                <a:hlinkClick r:id="rId2"/>
              </a:rPr>
              <a:t>&amp;</a:t>
            </a:r>
            <a:endParaRPr lang="en-GB" dirty="0"/>
          </a:p>
          <a:p>
            <a:pPr marL="324000" lvl="1" indent="0">
              <a:buNone/>
            </a:pPr>
            <a:endParaRPr lang="en-GB" dirty="0" smtClean="0"/>
          </a:p>
        </p:txBody>
      </p:sp>
      <p:sp>
        <p:nvSpPr>
          <p:cNvPr id="4" name="Footer Placeholder 3"/>
          <p:cNvSpPr>
            <a:spLocks noGrp="1"/>
          </p:cNvSpPr>
          <p:nvPr>
            <p:ph type="ftr" sz="quarter" idx="11"/>
          </p:nvPr>
        </p:nvSpPr>
        <p:spPr>
          <a:xfrm>
            <a:off x="-36512" y="6592267"/>
            <a:ext cx="5187908" cy="365125"/>
          </a:xfrm>
        </p:spPr>
        <p:txBody>
          <a:bodyPr/>
          <a:lstStyle/>
          <a:p>
            <a:r>
              <a:rPr lang="en-ZA" sz="1000" dirty="0" smtClean="0">
                <a:solidFill>
                  <a:srgbClr val="903163"/>
                </a:solidFill>
              </a:rPr>
              <a:t>Lionie Schutte</a:t>
            </a:r>
            <a:endParaRPr lang="en-ZA" sz="1000" dirty="0">
              <a:solidFill>
                <a:srgbClr val="903163"/>
              </a:solidFill>
            </a:endParaRPr>
          </a:p>
        </p:txBody>
      </p:sp>
      <p:pic>
        <p:nvPicPr>
          <p:cNvPr id="7" name="Picture 2" descr="Image result for Rebecca Minkoff log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00571" y="1348431"/>
            <a:ext cx="2547893" cy="352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8886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CHARMAINE </a:t>
            </a:r>
            <a:r>
              <a:rPr lang="en-GB" dirty="0" smtClean="0"/>
              <a:t>SWEMMER</a:t>
            </a:r>
            <a:endParaRPr lang="en-US" dirty="0"/>
          </a:p>
        </p:txBody>
      </p:sp>
    </p:spTree>
    <p:extLst>
      <p:ext uri="{BB962C8B-B14F-4D97-AF65-F5344CB8AC3E}">
        <p14:creationId xmlns:p14="http://schemas.microsoft.com/office/powerpoint/2010/main" val="203249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LESLEY BUCHANAN</a:t>
            </a:r>
            <a:endParaRPr lang="en-US" dirty="0"/>
          </a:p>
        </p:txBody>
      </p:sp>
    </p:spTree>
    <p:extLst>
      <p:ext uri="{BB962C8B-B14F-4D97-AF65-F5344CB8AC3E}">
        <p14:creationId xmlns:p14="http://schemas.microsoft.com/office/powerpoint/2010/main" val="3778568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problems and opportunities in clothing industry</a:t>
            </a:r>
            <a:endParaRPr lang="en-GB" dirty="0">
              <a:latin typeface="Calibri" panose="020F0502020204030204" pitchFamily="34" charset="0"/>
            </a:endParaRPr>
          </a:p>
        </p:txBody>
      </p:sp>
      <p:sp>
        <p:nvSpPr>
          <p:cNvPr id="5" name="Shape 133"/>
          <p:cNvSpPr/>
          <p:nvPr/>
        </p:nvSpPr>
        <p:spPr>
          <a:xfrm>
            <a:off x="323529" y="2132856"/>
            <a:ext cx="4663341" cy="2088232"/>
          </a:xfrm>
          <a:prstGeom prst="rightArrowCallout">
            <a:avLst>
              <a:gd name="adj1" fmla="val 19238"/>
              <a:gd name="adj2" fmla="val 27467"/>
              <a:gd name="adj3" fmla="val 33789"/>
              <a:gd name="adj4" fmla="val 77151"/>
            </a:avLst>
          </a:prstGeom>
          <a:solidFill>
            <a:schemeClr val="accent2">
              <a:lumMod val="20000"/>
              <a:lumOff val="8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rtl="0">
              <a:spcBef>
                <a:spcPts val="0"/>
              </a:spcBef>
              <a:buNone/>
            </a:pPr>
            <a:r>
              <a:rPr lang="de-DE" b="1" dirty="0" smtClean="0">
                <a:latin typeface="Calibri" panose="020F0502020204030204" pitchFamily="34" charset="0"/>
                <a:ea typeface="Calibri"/>
                <a:cs typeface="Calibri"/>
                <a:sym typeface="Calibri"/>
              </a:rPr>
              <a:t>PROBLEMS FOR CUSTOMER... </a:t>
            </a:r>
          </a:p>
          <a:p>
            <a:pPr lvl="1"/>
            <a:r>
              <a:rPr lang="en-ZA" dirty="0" smtClean="0">
                <a:solidFill>
                  <a:schemeClr val="tx1">
                    <a:lumMod val="50000"/>
                    <a:lumOff val="50000"/>
                  </a:schemeClr>
                </a:solidFill>
                <a:latin typeface="Calibri" panose="020F0502020204030204" pitchFamily="34" charset="0"/>
              </a:rPr>
              <a:t>Challenge to find right style, colour, size item on </a:t>
            </a:r>
            <a:r>
              <a:rPr lang="en-ZA" dirty="0">
                <a:solidFill>
                  <a:schemeClr val="tx1">
                    <a:lumMod val="50000"/>
                    <a:lumOff val="50000"/>
                  </a:schemeClr>
                </a:solidFill>
                <a:latin typeface="Calibri" panose="020F0502020204030204" pitchFamily="34" charset="0"/>
              </a:rPr>
              <a:t>sales floor </a:t>
            </a:r>
            <a:endParaRPr lang="en-ZA" dirty="0" smtClean="0">
              <a:solidFill>
                <a:schemeClr val="tx1">
                  <a:lumMod val="50000"/>
                  <a:lumOff val="50000"/>
                </a:schemeClr>
              </a:solidFill>
              <a:latin typeface="Calibri" panose="020F0502020204030204" pitchFamily="34" charset="0"/>
            </a:endParaRPr>
          </a:p>
          <a:p>
            <a:pPr lvl="1"/>
            <a:r>
              <a:rPr lang="en-ZA" dirty="0" smtClean="0">
                <a:solidFill>
                  <a:schemeClr val="tx1">
                    <a:lumMod val="50000"/>
                    <a:lumOff val="50000"/>
                  </a:schemeClr>
                </a:solidFill>
                <a:latin typeface="Calibri" panose="020F0502020204030204" pitchFamily="34" charset="0"/>
              </a:rPr>
              <a:t>Small </a:t>
            </a:r>
            <a:r>
              <a:rPr lang="en-ZA" dirty="0">
                <a:solidFill>
                  <a:schemeClr val="tx1">
                    <a:lumMod val="50000"/>
                    <a:lumOff val="50000"/>
                  </a:schemeClr>
                </a:solidFill>
                <a:latin typeface="Calibri" panose="020F0502020204030204" pitchFamily="34" charset="0"/>
              </a:rPr>
              <a:t>fitting </a:t>
            </a:r>
            <a:r>
              <a:rPr lang="en-ZA" dirty="0" smtClean="0">
                <a:solidFill>
                  <a:schemeClr val="tx1">
                    <a:lumMod val="50000"/>
                    <a:lumOff val="50000"/>
                  </a:schemeClr>
                </a:solidFill>
                <a:latin typeface="Calibri" panose="020F0502020204030204" pitchFamily="34" charset="0"/>
              </a:rPr>
              <a:t>room</a:t>
            </a:r>
          </a:p>
          <a:p>
            <a:pPr lvl="1"/>
            <a:r>
              <a:rPr lang="en-ZA" dirty="0" smtClean="0">
                <a:solidFill>
                  <a:schemeClr val="tx1">
                    <a:lumMod val="50000"/>
                    <a:lumOff val="50000"/>
                  </a:schemeClr>
                </a:solidFill>
                <a:latin typeface="Calibri" panose="020F0502020204030204" pitchFamily="34" charset="0"/>
              </a:rPr>
              <a:t>Limited items to try on </a:t>
            </a:r>
          </a:p>
          <a:p>
            <a:pPr lvl="1"/>
            <a:r>
              <a:rPr lang="en-ZA" dirty="0" smtClean="0">
                <a:solidFill>
                  <a:schemeClr val="tx1">
                    <a:lumMod val="50000"/>
                    <a:lumOff val="50000"/>
                  </a:schemeClr>
                </a:solidFill>
                <a:latin typeface="Calibri" panose="020F0502020204030204" pitchFamily="34" charset="0"/>
              </a:rPr>
              <a:t>Cumbersome </a:t>
            </a:r>
          </a:p>
          <a:p>
            <a:pPr lvl="1"/>
            <a:r>
              <a:rPr lang="en-ZA" dirty="0" smtClean="0">
                <a:solidFill>
                  <a:schemeClr val="tx1">
                    <a:lumMod val="50000"/>
                    <a:lumOff val="50000"/>
                  </a:schemeClr>
                </a:solidFill>
                <a:latin typeface="Calibri" panose="020F0502020204030204" pitchFamily="34" charset="0"/>
              </a:rPr>
              <a:t>Queue twice – to fit and to pay</a:t>
            </a:r>
            <a:endParaRPr lang="en-ZA" dirty="0">
              <a:solidFill>
                <a:schemeClr val="tx1">
                  <a:lumMod val="50000"/>
                  <a:lumOff val="50000"/>
                </a:schemeClr>
              </a:solidFill>
              <a:latin typeface="Calibri" panose="020F0502020204030204" pitchFamily="34" charset="0"/>
            </a:endParaRPr>
          </a:p>
          <a:p>
            <a:pPr rtl="0">
              <a:spcBef>
                <a:spcPts val="0"/>
              </a:spcBef>
              <a:buNone/>
            </a:pPr>
            <a:r>
              <a:rPr lang="de-DE" b="1" dirty="0" smtClean="0">
                <a:latin typeface="Calibri" panose="020F0502020204030204" pitchFamily="34" charset="0"/>
                <a:ea typeface="Calibri"/>
                <a:cs typeface="Calibri"/>
                <a:sym typeface="Calibri"/>
              </a:rPr>
              <a:t> </a:t>
            </a:r>
            <a:endParaRPr lang="de-DE" b="1" dirty="0">
              <a:latin typeface="Calibri" panose="020F0502020204030204" pitchFamily="34" charset="0"/>
              <a:ea typeface="Calibri"/>
              <a:cs typeface="Calibri"/>
              <a:sym typeface="Calibri"/>
            </a:endParaRPr>
          </a:p>
        </p:txBody>
      </p:sp>
      <p:sp>
        <p:nvSpPr>
          <p:cNvPr id="6" name="Shape 128"/>
          <p:cNvSpPr/>
          <p:nvPr/>
        </p:nvSpPr>
        <p:spPr>
          <a:xfrm>
            <a:off x="4986869" y="2727742"/>
            <a:ext cx="4063500" cy="4013626"/>
          </a:xfrm>
          <a:prstGeom prst="downArrowCallout">
            <a:avLst>
              <a:gd name="adj1" fmla="val 16319"/>
              <a:gd name="adj2" fmla="val 20759"/>
              <a:gd name="adj3" fmla="val 11991"/>
              <a:gd name="adj4" fmla="val 78832"/>
            </a:avLst>
          </a:prstGeom>
          <a:solidFill>
            <a:schemeClr val="accent2">
              <a:lumMod val="40000"/>
              <a:lumOff val="6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a:spcBef>
                <a:spcPts val="0"/>
              </a:spcBef>
              <a:buNone/>
            </a:pPr>
            <a:r>
              <a:rPr lang="en-ZA" b="1" dirty="0" smtClean="0">
                <a:latin typeface="Calibri" panose="020F0502020204030204" pitchFamily="34" charset="0"/>
              </a:rPr>
              <a:t>OPPORTUNITIES FOR CUSTOMER…</a:t>
            </a:r>
          </a:p>
          <a:p>
            <a:pPr lvl="1"/>
            <a:r>
              <a:rPr lang="en-ZA" dirty="0" smtClean="0">
                <a:solidFill>
                  <a:schemeClr val="tx1">
                    <a:lumMod val="50000"/>
                    <a:lumOff val="50000"/>
                  </a:schemeClr>
                </a:solidFill>
                <a:latin typeface="Calibri" panose="020F0502020204030204" pitchFamily="34" charset="0"/>
              </a:rPr>
              <a:t>Improve customer experience</a:t>
            </a:r>
          </a:p>
          <a:p>
            <a:pPr lvl="1"/>
            <a:r>
              <a:rPr lang="en-ZA" dirty="0" smtClean="0">
                <a:solidFill>
                  <a:schemeClr val="tx1">
                    <a:lumMod val="50000"/>
                    <a:lumOff val="50000"/>
                  </a:schemeClr>
                </a:solidFill>
                <a:latin typeface="Calibri" panose="020F0502020204030204" pitchFamily="34" charset="0"/>
              </a:rPr>
              <a:t>Buy more </a:t>
            </a:r>
            <a:endParaRPr lang="en-ZA" dirty="0">
              <a:solidFill>
                <a:schemeClr val="tx1">
                  <a:lumMod val="50000"/>
                  <a:lumOff val="50000"/>
                </a:schemeClr>
              </a:solidFill>
              <a:latin typeface="Calibri" panose="020F0502020204030204" pitchFamily="34" charset="0"/>
            </a:endParaRPr>
          </a:p>
          <a:p>
            <a:pPr>
              <a:spcBef>
                <a:spcPts val="0"/>
              </a:spcBef>
              <a:buNone/>
            </a:pPr>
            <a:r>
              <a:rPr lang="en-ZA" b="1" dirty="0" smtClean="0">
                <a:latin typeface="Calibri" panose="020F0502020204030204" pitchFamily="34" charset="0"/>
              </a:rPr>
              <a:t>OPPORTUNITIES </a:t>
            </a:r>
            <a:r>
              <a:rPr lang="en-ZA" b="1" dirty="0">
                <a:latin typeface="Calibri" panose="020F0502020204030204" pitchFamily="34" charset="0"/>
              </a:rPr>
              <a:t>FOR RETAILER</a:t>
            </a:r>
            <a:r>
              <a:rPr lang="en-ZA" b="1" dirty="0" smtClean="0">
                <a:latin typeface="Calibri" panose="020F0502020204030204" pitchFamily="34" charset="0"/>
              </a:rPr>
              <a:t>…</a:t>
            </a:r>
          </a:p>
          <a:p>
            <a:pPr lvl="1"/>
            <a:r>
              <a:rPr lang="en-ZA" dirty="0" smtClean="0">
                <a:solidFill>
                  <a:schemeClr val="tx1">
                    <a:lumMod val="50000"/>
                    <a:lumOff val="50000"/>
                  </a:schemeClr>
                </a:solidFill>
                <a:latin typeface="Calibri" panose="020F0502020204030204" pitchFamily="34" charset="0"/>
              </a:rPr>
              <a:t>Remain competitive </a:t>
            </a:r>
          </a:p>
          <a:p>
            <a:pPr lvl="1"/>
            <a:r>
              <a:rPr lang="en-ZA" dirty="0" smtClean="0">
                <a:solidFill>
                  <a:schemeClr val="tx1">
                    <a:lumMod val="50000"/>
                    <a:lumOff val="50000"/>
                  </a:schemeClr>
                </a:solidFill>
                <a:latin typeface="Calibri" panose="020F0502020204030204" pitchFamily="34" charset="0"/>
              </a:rPr>
              <a:t>Increase sales</a:t>
            </a:r>
          </a:p>
          <a:p>
            <a:pPr lvl="1"/>
            <a:r>
              <a:rPr lang="en-ZA" dirty="0" smtClean="0">
                <a:solidFill>
                  <a:schemeClr val="tx1">
                    <a:lumMod val="50000"/>
                    <a:lumOff val="50000"/>
                  </a:schemeClr>
                </a:solidFill>
                <a:latin typeface="Calibri" panose="020F0502020204030204" pitchFamily="34" charset="0"/>
              </a:rPr>
              <a:t>Improve sales floor utilisation</a:t>
            </a:r>
          </a:p>
          <a:p>
            <a:pPr lvl="1"/>
            <a:r>
              <a:rPr lang="en-ZA" dirty="0" smtClean="0">
                <a:solidFill>
                  <a:schemeClr val="tx1">
                    <a:lumMod val="50000"/>
                    <a:lumOff val="50000"/>
                  </a:schemeClr>
                </a:solidFill>
                <a:latin typeface="Calibri" panose="020F0502020204030204" pitchFamily="34" charset="0"/>
              </a:rPr>
              <a:t>Decrease labour cost </a:t>
            </a:r>
          </a:p>
        </p:txBody>
      </p:sp>
      <p:sp>
        <p:nvSpPr>
          <p:cNvPr id="8" name="Shape 133"/>
          <p:cNvSpPr/>
          <p:nvPr/>
        </p:nvSpPr>
        <p:spPr>
          <a:xfrm>
            <a:off x="323528" y="4365104"/>
            <a:ext cx="4663341" cy="2088232"/>
          </a:xfrm>
          <a:prstGeom prst="rightArrowCallout">
            <a:avLst>
              <a:gd name="adj1" fmla="val 26152"/>
              <a:gd name="adj2" fmla="val 27467"/>
              <a:gd name="adj3" fmla="val 34365"/>
              <a:gd name="adj4" fmla="val 76969"/>
            </a:avLst>
          </a:prstGeom>
          <a:solidFill>
            <a:schemeClr val="accent2">
              <a:lumMod val="20000"/>
              <a:lumOff val="8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rtl="0">
              <a:spcBef>
                <a:spcPts val="0"/>
              </a:spcBef>
              <a:buNone/>
            </a:pPr>
            <a:r>
              <a:rPr lang="de-DE" b="1" dirty="0" smtClean="0">
                <a:latin typeface="Calibri" panose="020F0502020204030204" pitchFamily="34" charset="0"/>
                <a:ea typeface="Calibri"/>
                <a:cs typeface="Calibri"/>
                <a:sym typeface="Calibri"/>
              </a:rPr>
              <a:t>PROBLEMS FOR RETAILER... </a:t>
            </a:r>
          </a:p>
          <a:p>
            <a:pPr lvl="1"/>
            <a:r>
              <a:rPr lang="en-ZA" dirty="0" smtClean="0">
                <a:solidFill>
                  <a:schemeClr val="tx1">
                    <a:lumMod val="50000"/>
                    <a:lumOff val="50000"/>
                  </a:schemeClr>
                </a:solidFill>
                <a:latin typeface="Calibri" panose="020F0502020204030204" pitchFamily="34" charset="0"/>
              </a:rPr>
              <a:t>Convenience of Online shopping</a:t>
            </a:r>
            <a:endParaRPr lang="en-ZA" dirty="0">
              <a:solidFill>
                <a:schemeClr val="tx1">
                  <a:lumMod val="50000"/>
                  <a:lumOff val="50000"/>
                </a:schemeClr>
              </a:solidFill>
              <a:latin typeface="Calibri" panose="020F0502020204030204" pitchFamily="34" charset="0"/>
            </a:endParaRPr>
          </a:p>
          <a:p>
            <a:pPr lvl="1"/>
            <a:r>
              <a:rPr lang="en-ZA" dirty="0" smtClean="0">
                <a:solidFill>
                  <a:schemeClr val="tx1">
                    <a:lumMod val="50000"/>
                    <a:lumOff val="50000"/>
                  </a:schemeClr>
                </a:solidFill>
                <a:latin typeface="Calibri" panose="020F0502020204030204" pitchFamily="34" charset="0"/>
              </a:rPr>
              <a:t>High labour cost</a:t>
            </a:r>
          </a:p>
          <a:p>
            <a:pPr lvl="1"/>
            <a:r>
              <a:rPr lang="en-ZA" dirty="0" smtClean="0">
                <a:solidFill>
                  <a:schemeClr val="tx1">
                    <a:lumMod val="50000"/>
                    <a:lumOff val="50000"/>
                  </a:schemeClr>
                </a:solidFill>
                <a:latin typeface="Calibri" panose="020F0502020204030204" pitchFamily="34" charset="0"/>
              </a:rPr>
              <a:t>Sub-optimal space utilisation</a:t>
            </a:r>
          </a:p>
          <a:p>
            <a:endParaRPr lang="en-ZA" dirty="0">
              <a:latin typeface="Calibri" panose="020F0502020204030204" pitchFamily="34" charset="0"/>
            </a:endParaRPr>
          </a:p>
          <a:p>
            <a:pPr rtl="0">
              <a:spcBef>
                <a:spcPts val="0"/>
              </a:spcBef>
              <a:buNone/>
            </a:pPr>
            <a:r>
              <a:rPr lang="de-DE" b="1" dirty="0" smtClean="0">
                <a:latin typeface="Calibri" panose="020F0502020204030204" pitchFamily="34" charset="0"/>
                <a:ea typeface="Calibri"/>
                <a:cs typeface="Calibri"/>
                <a:sym typeface="Calibri"/>
              </a:rPr>
              <a:t> </a:t>
            </a:r>
            <a:endParaRPr lang="de-DE" b="1" dirty="0">
              <a:latin typeface="Calibri" panose="020F0502020204030204" pitchFamily="34" charset="0"/>
              <a:ea typeface="Calibri"/>
              <a:cs typeface="Calibri"/>
              <a:sym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581" y="2132856"/>
            <a:ext cx="4061788" cy="454454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9494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Technology</a:t>
            </a:r>
            <a:r>
              <a:rPr lang="en-GB" dirty="0" smtClean="0"/>
              <a:t> and functionality </a:t>
            </a:r>
            <a:endParaRPr lang="en-GB" dirty="0"/>
          </a:p>
        </p:txBody>
      </p:sp>
      <p:sp>
        <p:nvSpPr>
          <p:cNvPr id="9" name="Shape 127"/>
          <p:cNvSpPr txBox="1"/>
          <p:nvPr/>
        </p:nvSpPr>
        <p:spPr>
          <a:xfrm>
            <a:off x="447582" y="1988840"/>
            <a:ext cx="8123100" cy="4536504"/>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r>
              <a:rPr lang="de-DE" sz="2000" dirty="0" smtClean="0">
                <a:solidFill>
                  <a:schemeClr val="tx1">
                    <a:lumMod val="50000"/>
                    <a:lumOff val="50000"/>
                  </a:schemeClr>
                </a:solidFill>
                <a:latin typeface="Calibri"/>
                <a:ea typeface="Calibri"/>
                <a:cs typeface="Calibri"/>
                <a:sym typeface="Calibri"/>
              </a:rPr>
              <a:t>US based department store </a:t>
            </a:r>
            <a:r>
              <a:rPr lang="de-DE" sz="2400" b="1" dirty="0" smtClean="0">
                <a:latin typeface="Calibri"/>
                <a:ea typeface="Calibri"/>
                <a:cs typeface="Calibri"/>
                <a:sym typeface="Calibri"/>
              </a:rPr>
              <a:t>Macy‘s </a:t>
            </a:r>
            <a:r>
              <a:rPr lang="de-DE" sz="2000" dirty="0" smtClean="0">
                <a:solidFill>
                  <a:schemeClr val="tx1">
                    <a:lumMod val="50000"/>
                    <a:lumOff val="50000"/>
                  </a:schemeClr>
                </a:solidFill>
                <a:latin typeface="Calibri"/>
                <a:ea typeface="Calibri"/>
                <a:cs typeface="Calibri"/>
                <a:sym typeface="Calibri"/>
              </a:rPr>
              <a:t>worked</a:t>
            </a:r>
            <a:r>
              <a:rPr lang="de-DE" sz="2000" dirty="0" smtClean="0">
                <a:solidFill>
                  <a:srgbClr val="666666"/>
                </a:solidFill>
                <a:latin typeface="Calibri"/>
                <a:ea typeface="Calibri"/>
                <a:cs typeface="Calibri"/>
                <a:sym typeface="Calibri"/>
              </a:rPr>
              <a:t> with </a:t>
            </a:r>
            <a:r>
              <a:rPr lang="de-DE" sz="2400" b="1" dirty="0">
                <a:latin typeface="Calibri"/>
                <a:ea typeface="Calibri"/>
                <a:cs typeface="Calibri"/>
                <a:sym typeface="Calibri"/>
              </a:rPr>
              <a:t>Hointer</a:t>
            </a:r>
            <a:r>
              <a:rPr lang="de-DE" sz="2400" dirty="0" smtClean="0">
                <a:solidFill>
                  <a:srgbClr val="666666"/>
                </a:solidFill>
                <a:latin typeface="Calibri"/>
                <a:ea typeface="Calibri"/>
                <a:cs typeface="Calibri"/>
                <a:sym typeface="Calibri"/>
              </a:rPr>
              <a:t> </a:t>
            </a:r>
            <a:r>
              <a:rPr lang="de-DE" sz="2000" dirty="0" smtClean="0">
                <a:solidFill>
                  <a:srgbClr val="666666"/>
                </a:solidFill>
                <a:latin typeface="Calibri"/>
                <a:ea typeface="Calibri"/>
                <a:cs typeface="Calibri"/>
                <a:sym typeface="Calibri"/>
              </a:rPr>
              <a:t>to revamp the changing rooms of Manhattan Beach store, Californian, to provide a new customer expereince and increase sales</a:t>
            </a:r>
          </a:p>
          <a:p>
            <a:endParaRPr lang="de-DE" sz="2000" dirty="0" smtClean="0">
              <a:solidFill>
                <a:srgbClr val="666666"/>
              </a:solidFill>
              <a:latin typeface="Calibri"/>
              <a:ea typeface="Calibri"/>
              <a:cs typeface="Calibri"/>
              <a:sym typeface="Calibri"/>
            </a:endParaRPr>
          </a:p>
          <a:p>
            <a:r>
              <a:rPr lang="de-DE" sz="2000" dirty="0" smtClean="0">
                <a:solidFill>
                  <a:schemeClr val="tx1">
                    <a:lumMod val="50000"/>
                    <a:lumOff val="50000"/>
                  </a:schemeClr>
                </a:solidFill>
                <a:latin typeface="Calibri"/>
                <a:ea typeface="Calibri"/>
                <a:cs typeface="Calibri"/>
                <a:sym typeface="Calibri"/>
              </a:rPr>
              <a:t>Smart Changing room...</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scan item with Macy‘s mobile app on sales floor </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choose colour and size, the item is delivered to change room via chute</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request more items without leaving the change room</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return unwanted items into return chute</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mobile app recommends complementatry items</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selected items are added to shopping list</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fast payment at kiosk</a:t>
            </a:r>
          </a:p>
        </p:txBody>
      </p:sp>
      <p:pic>
        <p:nvPicPr>
          <p:cNvPr id="11" name="Picture 10"/>
          <p:cNvPicPr>
            <a:picLocks noChangeAspect="1"/>
          </p:cNvPicPr>
          <p:nvPr/>
        </p:nvPicPr>
        <p:blipFill>
          <a:blip r:embed="rId2"/>
          <a:stretch>
            <a:fillRect/>
          </a:stretch>
        </p:blipFill>
        <p:spPr>
          <a:xfrm>
            <a:off x="3347839" y="6028903"/>
            <a:ext cx="1800225" cy="352425"/>
          </a:xfrm>
          <a:prstGeom prst="rect">
            <a:avLst/>
          </a:prstGeom>
        </p:spPr>
      </p:pic>
      <p:pic>
        <p:nvPicPr>
          <p:cNvPr id="5" name="Picture 4"/>
          <p:cNvPicPr>
            <a:picLocks noChangeAspect="1"/>
          </p:cNvPicPr>
          <p:nvPr/>
        </p:nvPicPr>
        <p:blipFill>
          <a:blip r:embed="rId3"/>
          <a:stretch>
            <a:fillRect/>
          </a:stretch>
        </p:blipFill>
        <p:spPr>
          <a:xfrm>
            <a:off x="1115616" y="5997419"/>
            <a:ext cx="1311689" cy="383909"/>
          </a:xfrm>
          <a:prstGeom prst="rect">
            <a:avLst/>
          </a:prstGeom>
        </p:spPr>
      </p:pic>
      <p:sp>
        <p:nvSpPr>
          <p:cNvPr id="6" name="TextBox 5"/>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4495751"/>
            <a:ext cx="2126474" cy="195758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1797" y="2708920"/>
            <a:ext cx="1184579" cy="1286950"/>
          </a:xfrm>
          <a:prstGeom prst="rect">
            <a:avLst/>
          </a:prstGeom>
        </p:spPr>
      </p:pic>
    </p:spTree>
    <p:extLst>
      <p:ext uri="{BB962C8B-B14F-4D97-AF65-F5344CB8AC3E}">
        <p14:creationId xmlns:p14="http://schemas.microsoft.com/office/powerpoint/2010/main" val="417091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The smart changing room …</a:t>
            </a:r>
            <a:r>
              <a:rPr lang="en-GB" dirty="0" err="1" smtClean="0">
                <a:latin typeface="Calibri" panose="020F0502020204030204" pitchFamily="34" charset="0"/>
              </a:rPr>
              <a:t>macy’s</a:t>
            </a:r>
            <a:r>
              <a:rPr lang="en-GB" dirty="0" smtClean="0">
                <a:latin typeface="Calibri" panose="020F0502020204030204" pitchFamily="34" charset="0"/>
              </a:rPr>
              <a:t> go!</a:t>
            </a:r>
            <a:endParaRPr lang="en-GB" dirty="0">
              <a:latin typeface="Calibri" panose="020F0502020204030204" pitchFamily="34" charset="0"/>
            </a:endParaRPr>
          </a:p>
        </p:txBody>
      </p:sp>
      <p:sp>
        <p:nvSpPr>
          <p:cNvPr id="4" name="Shape 127"/>
          <p:cNvSpPr txBox="1"/>
          <p:nvPr/>
        </p:nvSpPr>
        <p:spPr>
          <a:xfrm>
            <a:off x="539552" y="4438482"/>
            <a:ext cx="8123100" cy="2249346"/>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pPr algn="ctr"/>
            <a:r>
              <a:rPr lang="de-DE" sz="2400" b="1" dirty="0" smtClean="0">
                <a:latin typeface="Calibri"/>
                <a:ea typeface="Calibri"/>
                <a:cs typeface="Calibri"/>
                <a:sym typeface="Calibri"/>
              </a:rPr>
              <a:t>TRIZ trend behind technology?</a:t>
            </a:r>
          </a:p>
          <a:p>
            <a:pPr algn="ctr"/>
            <a:r>
              <a:rPr lang="de-DE" sz="2400" b="1" dirty="0" smtClean="0">
                <a:solidFill>
                  <a:schemeClr val="tx1">
                    <a:lumMod val="50000"/>
                    <a:lumOff val="50000"/>
                  </a:schemeClr>
                </a:solidFill>
                <a:latin typeface="Calibri"/>
                <a:ea typeface="Calibri"/>
                <a:cs typeface="Calibri"/>
                <a:sym typeface="Calibri"/>
              </a:rPr>
              <a:t>Trimming / reducing complexity</a:t>
            </a:r>
          </a:p>
          <a:p>
            <a:pPr algn="ctr"/>
            <a:r>
              <a:rPr lang="de-DE" sz="2400" b="1" dirty="0" smtClean="0">
                <a:solidFill>
                  <a:schemeClr val="tx1">
                    <a:lumMod val="50000"/>
                    <a:lumOff val="50000"/>
                  </a:schemeClr>
                </a:solidFill>
                <a:latin typeface="Calibri"/>
                <a:ea typeface="Calibri"/>
                <a:cs typeface="Calibri"/>
                <a:sym typeface="Calibri"/>
              </a:rPr>
              <a:t>Customer buying hierarchy</a:t>
            </a:r>
          </a:p>
          <a:p>
            <a:pPr algn="ctr"/>
            <a:r>
              <a:rPr lang="de-DE" sz="2400" b="1" dirty="0" smtClean="0">
                <a:solidFill>
                  <a:schemeClr val="tx1">
                    <a:lumMod val="50000"/>
                    <a:lumOff val="50000"/>
                  </a:schemeClr>
                </a:solidFill>
                <a:latin typeface="Calibri"/>
                <a:ea typeface="Calibri"/>
                <a:cs typeface="Calibri"/>
                <a:sym typeface="Calibri"/>
              </a:rPr>
              <a:t>Decrease human involvement</a:t>
            </a:r>
          </a:p>
          <a:p>
            <a:pPr algn="ctr"/>
            <a:r>
              <a:rPr lang="de-DE" sz="2400" b="1" dirty="0">
                <a:solidFill>
                  <a:schemeClr val="tx1">
                    <a:lumMod val="50000"/>
                    <a:lumOff val="50000"/>
                  </a:schemeClr>
                </a:solidFill>
                <a:latin typeface="Calibri"/>
                <a:ea typeface="Calibri"/>
                <a:cs typeface="Calibri"/>
                <a:sym typeface="Calibri"/>
              </a:rPr>
              <a:t>Increasing </a:t>
            </a:r>
            <a:r>
              <a:rPr lang="de-DE" sz="2400" b="1" dirty="0" smtClean="0">
                <a:solidFill>
                  <a:schemeClr val="tx1">
                    <a:lumMod val="50000"/>
                    <a:lumOff val="50000"/>
                  </a:schemeClr>
                </a:solidFill>
                <a:latin typeface="Calibri"/>
                <a:ea typeface="Calibri"/>
                <a:cs typeface="Calibri"/>
                <a:sym typeface="Calibri"/>
              </a:rPr>
              <a:t>Asymmetry</a:t>
            </a:r>
          </a:p>
          <a:p>
            <a:pPr algn="ctr"/>
            <a:r>
              <a:rPr lang="de-DE" sz="2400" b="1" dirty="0" smtClean="0">
                <a:solidFill>
                  <a:schemeClr val="tx1">
                    <a:lumMod val="50000"/>
                    <a:lumOff val="50000"/>
                  </a:schemeClr>
                </a:solidFill>
                <a:latin typeface="Calibri"/>
                <a:ea typeface="Calibri"/>
                <a:cs typeface="Calibri"/>
                <a:sym typeface="Calibri"/>
              </a:rPr>
              <a:t>Dynamization  </a:t>
            </a:r>
          </a:p>
          <a:p>
            <a:pPr algn="ctr"/>
            <a:endParaRPr lang="de-DE" sz="2400" b="1" dirty="0">
              <a:solidFill>
                <a:schemeClr val="tx1">
                  <a:lumMod val="50000"/>
                  <a:lumOff val="50000"/>
                </a:schemeClr>
              </a:solidFill>
              <a:latin typeface="Calibri"/>
              <a:ea typeface="Calibri"/>
              <a:cs typeface="Calibri"/>
              <a:sym typeface="Calibri"/>
            </a:endParaRPr>
          </a:p>
        </p:txBody>
      </p:sp>
      <p:pic>
        <p:nvPicPr>
          <p:cNvPr id="5" name="Picture 4"/>
          <p:cNvPicPr>
            <a:picLocks noChangeAspect="1"/>
          </p:cNvPicPr>
          <p:nvPr/>
        </p:nvPicPr>
        <p:blipFill>
          <a:blip r:embed="rId2"/>
          <a:stretch>
            <a:fillRect/>
          </a:stretch>
        </p:blipFill>
        <p:spPr>
          <a:xfrm>
            <a:off x="683568" y="1916832"/>
            <a:ext cx="5285413" cy="2440522"/>
          </a:xfrm>
          <a:prstGeom prst="rect">
            <a:avLst/>
          </a:prstGeom>
        </p:spPr>
      </p:pic>
      <p:sp>
        <p:nvSpPr>
          <p:cNvPr id="6" name="Shape 127"/>
          <p:cNvSpPr txBox="1"/>
          <p:nvPr/>
        </p:nvSpPr>
        <p:spPr>
          <a:xfrm rot="2394371">
            <a:off x="6602916" y="2629385"/>
            <a:ext cx="2547312" cy="897702"/>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pPr algn="ctr"/>
            <a:r>
              <a:rPr lang="de-DE" sz="1600" b="1" dirty="0" smtClean="0">
                <a:solidFill>
                  <a:schemeClr val="tx1">
                    <a:lumMod val="50000"/>
                    <a:lumOff val="50000"/>
                  </a:schemeClr>
                </a:solidFill>
                <a:latin typeface="Calibri"/>
                <a:ea typeface="Calibri"/>
                <a:cs typeface="Calibri"/>
                <a:sym typeface="Calibri"/>
              </a:rPr>
              <a:t>Ranked </a:t>
            </a:r>
            <a:r>
              <a:rPr lang="de-DE" sz="1600" b="1" u="sng" dirty="0" smtClean="0">
                <a:solidFill>
                  <a:schemeClr val="tx1">
                    <a:lumMod val="50000"/>
                    <a:lumOff val="50000"/>
                  </a:schemeClr>
                </a:solidFill>
                <a:latin typeface="Calibri"/>
                <a:ea typeface="Calibri"/>
                <a:cs typeface="Calibri"/>
                <a:sym typeface="Calibri"/>
              </a:rPr>
              <a:t>1st</a:t>
            </a:r>
            <a:r>
              <a:rPr lang="de-DE" sz="1600" b="1" dirty="0" smtClean="0">
                <a:solidFill>
                  <a:schemeClr val="tx1">
                    <a:lumMod val="50000"/>
                    <a:lumOff val="50000"/>
                  </a:schemeClr>
                </a:solidFill>
                <a:latin typeface="Calibri"/>
                <a:ea typeface="Calibri"/>
                <a:cs typeface="Calibri"/>
                <a:sym typeface="Calibri"/>
              </a:rPr>
              <a:t> </a:t>
            </a:r>
          </a:p>
          <a:p>
            <a:pPr algn="ctr"/>
            <a:r>
              <a:rPr lang="de-DE" sz="1600" b="1" dirty="0" smtClean="0">
                <a:solidFill>
                  <a:schemeClr val="tx1">
                    <a:lumMod val="50000"/>
                    <a:lumOff val="50000"/>
                  </a:schemeClr>
                </a:solidFill>
                <a:latin typeface="Calibri"/>
                <a:ea typeface="Calibri"/>
                <a:cs typeface="Calibri"/>
                <a:sym typeface="Calibri"/>
              </a:rPr>
              <a:t>2016 International Digital Innovation </a:t>
            </a:r>
          </a:p>
          <a:p>
            <a:pPr algn="ctr"/>
            <a:endParaRPr lang="de-DE" sz="1600" b="1" dirty="0">
              <a:solidFill>
                <a:schemeClr val="tx1">
                  <a:lumMod val="50000"/>
                  <a:lumOff val="50000"/>
                </a:schemeClr>
              </a:solidFill>
              <a:latin typeface="Calibri"/>
              <a:ea typeface="Calibri"/>
              <a:cs typeface="Calibri"/>
              <a:sym typeface="Calibri"/>
            </a:endParaRPr>
          </a:p>
        </p:txBody>
      </p:sp>
      <p:sp>
        <p:nvSpPr>
          <p:cNvPr id="8" name="TextBox 7"/>
          <p:cNvSpPr txBox="1"/>
          <p:nvPr/>
        </p:nvSpPr>
        <p:spPr>
          <a:xfrm>
            <a:off x="6084168" y="3954542"/>
            <a:ext cx="2117887" cy="338554"/>
          </a:xfrm>
          <a:prstGeom prst="rect">
            <a:avLst/>
          </a:prstGeom>
          <a:noFill/>
        </p:spPr>
        <p:txBody>
          <a:bodyPr wrap="none" rtlCol="0">
            <a:spAutoFit/>
          </a:bodyPr>
          <a:lstStyle/>
          <a:p>
            <a:r>
              <a:rPr lang="en-ZA" sz="1600" dirty="0" smtClean="0">
                <a:latin typeface="Calibri" panose="020F0502020204030204" pitchFamily="34" charset="0"/>
                <a:hlinkClick r:id="rId3" action="ppaction://hlinkfile"/>
              </a:rPr>
              <a:t>Macy's Changing Room</a:t>
            </a:r>
            <a:endParaRPr lang="en-ZA" sz="1600" dirty="0">
              <a:latin typeface="Calibri" panose="020F0502020204030204" pitchFamily="34" charset="0"/>
            </a:endParaRPr>
          </a:p>
        </p:txBody>
      </p:sp>
      <p:sp>
        <p:nvSpPr>
          <p:cNvPr id="7" name="TextBox 6"/>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7715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problems and opportunities in clothing industry</a:t>
            </a:r>
            <a:endParaRPr lang="en-GB" dirty="0">
              <a:latin typeface="Calibri" panose="020F0502020204030204" pitchFamily="34" charset="0"/>
            </a:endParaRPr>
          </a:p>
        </p:txBody>
      </p:sp>
      <p:sp>
        <p:nvSpPr>
          <p:cNvPr id="5" name="Shape 133"/>
          <p:cNvSpPr/>
          <p:nvPr/>
        </p:nvSpPr>
        <p:spPr>
          <a:xfrm>
            <a:off x="323529" y="2492896"/>
            <a:ext cx="4663341" cy="1800200"/>
          </a:xfrm>
          <a:prstGeom prst="rightArrowCallout">
            <a:avLst>
              <a:gd name="adj1" fmla="val 19238"/>
              <a:gd name="adj2" fmla="val 27467"/>
              <a:gd name="adj3" fmla="val 33789"/>
              <a:gd name="adj4" fmla="val 77151"/>
            </a:avLst>
          </a:prstGeom>
          <a:solidFill>
            <a:schemeClr val="accent2">
              <a:lumMod val="20000"/>
              <a:lumOff val="8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rtl="0">
              <a:spcBef>
                <a:spcPts val="0"/>
              </a:spcBef>
              <a:buNone/>
            </a:pPr>
            <a:r>
              <a:rPr lang="de-DE" b="1" dirty="0" smtClean="0">
                <a:latin typeface="Calibri"/>
                <a:ea typeface="Calibri"/>
                <a:cs typeface="Calibri"/>
                <a:sym typeface="Calibri"/>
              </a:rPr>
              <a:t>PROBLEMS FOR CUSTOMER... </a:t>
            </a:r>
          </a:p>
          <a:p>
            <a:pPr lvl="1"/>
            <a:r>
              <a:rPr lang="en-ZA" dirty="0" smtClean="0">
                <a:solidFill>
                  <a:schemeClr val="tx1">
                    <a:lumMod val="50000"/>
                    <a:lumOff val="50000"/>
                  </a:schemeClr>
                </a:solidFill>
              </a:rPr>
              <a:t>Where to find items </a:t>
            </a:r>
          </a:p>
          <a:p>
            <a:pPr lvl="1"/>
            <a:r>
              <a:rPr lang="en-ZA" dirty="0" smtClean="0">
                <a:solidFill>
                  <a:schemeClr val="tx1">
                    <a:lumMod val="50000"/>
                    <a:lumOff val="50000"/>
                  </a:schemeClr>
                </a:solidFill>
              </a:rPr>
              <a:t>Limited time to shop - waste time to search for items </a:t>
            </a:r>
          </a:p>
          <a:p>
            <a:pPr lvl="1"/>
            <a:r>
              <a:rPr lang="en-ZA" dirty="0" smtClean="0">
                <a:solidFill>
                  <a:schemeClr val="tx1">
                    <a:lumMod val="50000"/>
                    <a:lumOff val="50000"/>
                  </a:schemeClr>
                </a:solidFill>
              </a:rPr>
              <a:t>Frustration due to out-of-stock </a:t>
            </a:r>
          </a:p>
          <a:p>
            <a:pPr lvl="1"/>
            <a:endParaRPr lang="en-ZA" dirty="0" smtClean="0">
              <a:solidFill>
                <a:schemeClr val="tx1">
                  <a:lumMod val="50000"/>
                  <a:lumOff val="50000"/>
                </a:schemeClr>
              </a:solidFill>
            </a:endParaRPr>
          </a:p>
          <a:p>
            <a:pPr lvl="1"/>
            <a:endParaRPr lang="en-ZA" dirty="0">
              <a:solidFill>
                <a:schemeClr val="tx1">
                  <a:lumMod val="50000"/>
                  <a:lumOff val="50000"/>
                </a:schemeClr>
              </a:solidFill>
            </a:endParaRPr>
          </a:p>
          <a:p>
            <a:pPr rtl="0">
              <a:spcBef>
                <a:spcPts val="0"/>
              </a:spcBef>
              <a:buNone/>
            </a:pPr>
            <a:r>
              <a:rPr lang="de-DE" b="1" dirty="0" smtClean="0">
                <a:latin typeface="Calibri"/>
                <a:ea typeface="Calibri"/>
                <a:cs typeface="Calibri"/>
                <a:sym typeface="Calibri"/>
              </a:rPr>
              <a:t> </a:t>
            </a:r>
            <a:endParaRPr lang="de-DE" b="1" dirty="0">
              <a:latin typeface="Calibri"/>
              <a:ea typeface="Calibri"/>
              <a:cs typeface="Calibri"/>
              <a:sym typeface="Calibri"/>
            </a:endParaRPr>
          </a:p>
        </p:txBody>
      </p:sp>
      <p:sp>
        <p:nvSpPr>
          <p:cNvPr id="6" name="Shape 128"/>
          <p:cNvSpPr/>
          <p:nvPr/>
        </p:nvSpPr>
        <p:spPr>
          <a:xfrm>
            <a:off x="4986869" y="2727742"/>
            <a:ext cx="3761595" cy="4013626"/>
          </a:xfrm>
          <a:prstGeom prst="downArrowCallout">
            <a:avLst>
              <a:gd name="adj1" fmla="val 16319"/>
              <a:gd name="adj2" fmla="val 20759"/>
              <a:gd name="adj3" fmla="val 11991"/>
              <a:gd name="adj4" fmla="val 78832"/>
            </a:avLst>
          </a:prstGeom>
          <a:solidFill>
            <a:schemeClr val="accent2">
              <a:lumMod val="40000"/>
              <a:lumOff val="6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a:spcBef>
                <a:spcPts val="0"/>
              </a:spcBef>
              <a:buNone/>
            </a:pPr>
            <a:r>
              <a:rPr lang="en-ZA" b="1" dirty="0" smtClean="0">
                <a:latin typeface="Calibri" panose="020F0502020204030204" pitchFamily="34" charset="0"/>
              </a:rPr>
              <a:t>OPPORTUNITIES FOR CUSTOMER…</a:t>
            </a:r>
          </a:p>
          <a:p>
            <a:pPr lvl="1"/>
            <a:r>
              <a:rPr lang="en-ZA" dirty="0" smtClean="0">
                <a:solidFill>
                  <a:schemeClr val="tx1">
                    <a:lumMod val="50000"/>
                    <a:lumOff val="50000"/>
                  </a:schemeClr>
                </a:solidFill>
                <a:latin typeface="Calibri" panose="020F0502020204030204" pitchFamily="34" charset="0"/>
              </a:rPr>
              <a:t>Convenience </a:t>
            </a:r>
          </a:p>
          <a:p>
            <a:pPr lvl="1"/>
            <a:r>
              <a:rPr lang="en-ZA" dirty="0" smtClean="0">
                <a:solidFill>
                  <a:schemeClr val="tx1">
                    <a:lumMod val="50000"/>
                    <a:lumOff val="50000"/>
                  </a:schemeClr>
                </a:solidFill>
                <a:latin typeface="Calibri" panose="020F0502020204030204" pitchFamily="34" charset="0"/>
              </a:rPr>
              <a:t>Easy to follow Fashion </a:t>
            </a:r>
          </a:p>
          <a:p>
            <a:pPr lvl="1"/>
            <a:endParaRPr lang="en-ZA" dirty="0" smtClean="0">
              <a:solidFill>
                <a:schemeClr val="tx1">
                  <a:lumMod val="50000"/>
                  <a:lumOff val="50000"/>
                </a:schemeClr>
              </a:solidFill>
              <a:latin typeface="Calibri" panose="020F0502020204030204" pitchFamily="34" charset="0"/>
            </a:endParaRPr>
          </a:p>
          <a:p>
            <a:pPr>
              <a:spcBef>
                <a:spcPts val="0"/>
              </a:spcBef>
              <a:buNone/>
            </a:pPr>
            <a:endParaRPr lang="en-ZA" dirty="0" smtClean="0">
              <a:latin typeface="Calibri" panose="020F0502020204030204" pitchFamily="34" charset="0"/>
            </a:endParaRPr>
          </a:p>
          <a:p>
            <a:pPr>
              <a:spcBef>
                <a:spcPts val="0"/>
              </a:spcBef>
              <a:buNone/>
            </a:pPr>
            <a:r>
              <a:rPr lang="en-ZA" b="1" dirty="0" smtClean="0">
                <a:latin typeface="Calibri" panose="020F0502020204030204" pitchFamily="34" charset="0"/>
              </a:rPr>
              <a:t>OPPORTUNITIES </a:t>
            </a:r>
            <a:r>
              <a:rPr lang="en-ZA" b="1" dirty="0">
                <a:latin typeface="Calibri" panose="020F0502020204030204" pitchFamily="34" charset="0"/>
              </a:rPr>
              <a:t>FOR RETAILER</a:t>
            </a:r>
            <a:r>
              <a:rPr lang="en-ZA" b="1" dirty="0" smtClean="0">
                <a:latin typeface="Calibri" panose="020F0502020204030204" pitchFamily="34" charset="0"/>
              </a:rPr>
              <a:t>…</a:t>
            </a:r>
          </a:p>
          <a:p>
            <a:pPr lvl="1"/>
            <a:r>
              <a:rPr lang="en-ZA" dirty="0" smtClean="0">
                <a:solidFill>
                  <a:schemeClr val="tx1">
                    <a:lumMod val="50000"/>
                    <a:lumOff val="50000"/>
                  </a:schemeClr>
                </a:solidFill>
                <a:latin typeface="Calibri" panose="020F0502020204030204" pitchFamily="34" charset="0"/>
              </a:rPr>
              <a:t>Increase sales</a:t>
            </a:r>
          </a:p>
          <a:p>
            <a:pPr lvl="1"/>
            <a:r>
              <a:rPr lang="en-ZA" dirty="0" smtClean="0">
                <a:solidFill>
                  <a:schemeClr val="tx1">
                    <a:lumMod val="50000"/>
                    <a:lumOff val="50000"/>
                  </a:schemeClr>
                </a:solidFill>
                <a:latin typeface="Calibri" panose="020F0502020204030204" pitchFamily="34" charset="0"/>
              </a:rPr>
              <a:t>Cross selling </a:t>
            </a:r>
          </a:p>
          <a:p>
            <a:pPr lvl="1"/>
            <a:endParaRPr lang="en-ZA" dirty="0" smtClean="0">
              <a:solidFill>
                <a:schemeClr val="tx1">
                  <a:lumMod val="50000"/>
                  <a:lumOff val="50000"/>
                </a:schemeClr>
              </a:solidFill>
              <a:latin typeface="Calibri" panose="020F0502020204030204" pitchFamily="34" charset="0"/>
            </a:endParaRPr>
          </a:p>
        </p:txBody>
      </p:sp>
      <p:sp>
        <p:nvSpPr>
          <p:cNvPr id="8" name="Shape 133"/>
          <p:cNvSpPr/>
          <p:nvPr/>
        </p:nvSpPr>
        <p:spPr>
          <a:xfrm>
            <a:off x="323528" y="4725144"/>
            <a:ext cx="4663341" cy="1800200"/>
          </a:xfrm>
          <a:prstGeom prst="rightArrowCallout">
            <a:avLst>
              <a:gd name="adj1" fmla="val 26152"/>
              <a:gd name="adj2" fmla="val 27467"/>
              <a:gd name="adj3" fmla="val 34365"/>
              <a:gd name="adj4" fmla="val 76969"/>
            </a:avLst>
          </a:prstGeom>
          <a:solidFill>
            <a:schemeClr val="accent2">
              <a:lumMod val="20000"/>
              <a:lumOff val="80000"/>
            </a:schemeClr>
          </a:solidFill>
          <a:ln w="9525" cap="flat" cmpd="sng">
            <a:solidFill>
              <a:schemeClr val="accent1"/>
            </a:solidFill>
            <a:prstDash val="solid"/>
            <a:round/>
            <a:headEnd type="none" w="med" len="med"/>
            <a:tailEnd type="none" w="med" len="med"/>
          </a:ln>
        </p:spPr>
        <p:txBody>
          <a:bodyPr lIns="91425" tIns="91425" rIns="91425" bIns="91425" anchor="t" anchorCtr="0">
            <a:noAutofit/>
          </a:bodyPr>
          <a:lstStyle/>
          <a:p>
            <a:pPr rtl="0">
              <a:spcBef>
                <a:spcPts val="0"/>
              </a:spcBef>
              <a:buNone/>
            </a:pPr>
            <a:r>
              <a:rPr lang="de-DE" b="1" dirty="0" smtClean="0">
                <a:latin typeface="Calibri"/>
                <a:ea typeface="Calibri"/>
                <a:cs typeface="Calibri"/>
                <a:sym typeface="Calibri"/>
              </a:rPr>
              <a:t>PROBLEMS FOR RETAILER... </a:t>
            </a:r>
          </a:p>
          <a:p>
            <a:pPr lvl="1"/>
            <a:r>
              <a:rPr lang="en-ZA" dirty="0" smtClean="0">
                <a:solidFill>
                  <a:schemeClr val="tx1">
                    <a:lumMod val="50000"/>
                    <a:lumOff val="50000"/>
                  </a:schemeClr>
                </a:solidFill>
              </a:rPr>
              <a:t>Lost sales </a:t>
            </a:r>
          </a:p>
          <a:p>
            <a:pPr lvl="1"/>
            <a:r>
              <a:rPr lang="en-ZA" dirty="0" smtClean="0">
                <a:solidFill>
                  <a:schemeClr val="tx1">
                    <a:lumMod val="50000"/>
                    <a:lumOff val="50000"/>
                  </a:schemeClr>
                </a:solidFill>
              </a:rPr>
              <a:t>Dissatisfied customers</a:t>
            </a:r>
          </a:p>
          <a:p>
            <a:pPr lvl="1"/>
            <a:r>
              <a:rPr lang="en-ZA" dirty="0">
                <a:solidFill>
                  <a:schemeClr val="tx1">
                    <a:lumMod val="50000"/>
                    <a:lumOff val="50000"/>
                  </a:schemeClr>
                </a:solidFill>
              </a:rPr>
              <a:t>Convenience of Online shopping</a:t>
            </a:r>
          </a:p>
          <a:p>
            <a:pPr lvl="1"/>
            <a:r>
              <a:rPr lang="en-ZA" dirty="0" smtClean="0">
                <a:solidFill>
                  <a:schemeClr val="tx1">
                    <a:lumMod val="50000"/>
                    <a:lumOff val="50000"/>
                  </a:schemeClr>
                </a:solidFill>
              </a:rPr>
              <a:t> </a:t>
            </a:r>
          </a:p>
          <a:p>
            <a:endParaRPr lang="en-ZA" dirty="0"/>
          </a:p>
          <a:p>
            <a:pPr rtl="0">
              <a:spcBef>
                <a:spcPts val="0"/>
              </a:spcBef>
              <a:buNone/>
            </a:pPr>
            <a:r>
              <a:rPr lang="de-DE" b="1" dirty="0" smtClean="0">
                <a:latin typeface="Calibri"/>
                <a:ea typeface="Calibri"/>
                <a:cs typeface="Calibri"/>
                <a:sym typeface="Calibri"/>
              </a:rPr>
              <a:t> </a:t>
            </a:r>
            <a:endParaRPr lang="de-DE" b="1" dirty="0">
              <a:latin typeface="Calibri"/>
              <a:ea typeface="Calibri"/>
              <a:cs typeface="Calibri"/>
              <a:sym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4048" y="1980440"/>
            <a:ext cx="3813909" cy="4760928"/>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4073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Technology and functionality </a:t>
            </a:r>
            <a:endParaRPr lang="en-GB" dirty="0">
              <a:latin typeface="Calibri" panose="020F0502020204030204" pitchFamily="34" charset="0"/>
            </a:endParaRPr>
          </a:p>
        </p:txBody>
      </p:sp>
      <p:sp>
        <p:nvSpPr>
          <p:cNvPr id="9" name="Shape 127"/>
          <p:cNvSpPr txBox="1"/>
          <p:nvPr/>
        </p:nvSpPr>
        <p:spPr>
          <a:xfrm>
            <a:off x="447582" y="1988840"/>
            <a:ext cx="8372890" cy="4464496"/>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r>
              <a:rPr lang="de-DE" sz="2000" dirty="0" smtClean="0">
                <a:solidFill>
                  <a:schemeClr val="tx1">
                    <a:lumMod val="50000"/>
                    <a:lumOff val="50000"/>
                  </a:schemeClr>
                </a:solidFill>
                <a:latin typeface="Calibri"/>
                <a:ea typeface="Calibri"/>
                <a:cs typeface="Calibri"/>
                <a:sym typeface="Calibri"/>
              </a:rPr>
              <a:t>London-based online store </a:t>
            </a:r>
            <a:r>
              <a:rPr lang="de-DE" sz="2400" b="1" dirty="0" smtClean="0">
                <a:latin typeface="Calibri"/>
                <a:ea typeface="Calibri"/>
                <a:cs typeface="Calibri"/>
                <a:sym typeface="Calibri"/>
              </a:rPr>
              <a:t>Snap Fashion </a:t>
            </a:r>
            <a:r>
              <a:rPr lang="de-DE" sz="2000" dirty="0" smtClean="0">
                <a:solidFill>
                  <a:schemeClr val="tx1">
                    <a:lumMod val="50000"/>
                    <a:lumOff val="50000"/>
                  </a:schemeClr>
                </a:solidFill>
                <a:latin typeface="Calibri"/>
                <a:ea typeface="Calibri"/>
                <a:cs typeface="Calibri"/>
                <a:sym typeface="Calibri"/>
              </a:rPr>
              <a:t>developed a mobile app with which photos of any clothing item in magazines, social media sites, blogs, TV or on a person can be taken – the visual search technology quickly finds the items amongst the 100+ UK retailers and can be bought immediately </a:t>
            </a:r>
            <a:endParaRPr lang="de-DE" sz="2000" dirty="0" smtClean="0">
              <a:solidFill>
                <a:srgbClr val="666666"/>
              </a:solidFill>
              <a:latin typeface="Calibri"/>
              <a:ea typeface="Calibri"/>
              <a:cs typeface="Calibri"/>
              <a:sym typeface="Calibri"/>
            </a:endParaRPr>
          </a:p>
          <a:p>
            <a:endParaRPr lang="de-DE" sz="2000" dirty="0" smtClean="0">
              <a:solidFill>
                <a:srgbClr val="666666"/>
              </a:solidFill>
              <a:latin typeface="Calibri"/>
              <a:ea typeface="Calibri"/>
              <a:cs typeface="Calibri"/>
              <a:sym typeface="Calibri"/>
            </a:endParaRPr>
          </a:p>
          <a:p>
            <a:r>
              <a:rPr lang="de-DE" sz="2000" dirty="0" smtClean="0">
                <a:solidFill>
                  <a:schemeClr val="tx1">
                    <a:lumMod val="50000"/>
                    <a:lumOff val="50000"/>
                  </a:schemeClr>
                </a:solidFill>
                <a:latin typeface="Calibri"/>
                <a:ea typeface="Calibri"/>
                <a:cs typeface="Calibri"/>
                <a:sym typeface="Calibri"/>
              </a:rPr>
              <a:t>Shop fashion in a Snap...</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take picture of item from any source and upload picture </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the visual search engine uses algorithms to break down the image</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search across participating retailers‘ inventories to find a match </a:t>
            </a:r>
          </a:p>
          <a:p>
            <a:pPr marL="342900" indent="-342900">
              <a:buFont typeface="Arial" panose="020B0604020202020204" pitchFamily="34" charset="0"/>
              <a:buChar char="•"/>
            </a:pPr>
            <a:r>
              <a:rPr lang="de-DE" sz="2000" dirty="0" smtClean="0">
                <a:solidFill>
                  <a:schemeClr val="tx1">
                    <a:lumMod val="50000"/>
                    <a:lumOff val="50000"/>
                  </a:schemeClr>
                </a:solidFill>
                <a:latin typeface="Calibri"/>
                <a:ea typeface="Calibri"/>
                <a:cs typeface="Calibri"/>
                <a:sym typeface="Calibri"/>
              </a:rPr>
              <a:t>select and buy item </a:t>
            </a:r>
          </a:p>
        </p:txBody>
      </p:sp>
      <p:sp>
        <p:nvSpPr>
          <p:cNvPr id="5" name="TextBox 4"/>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3394" y="5229200"/>
            <a:ext cx="2200694" cy="108012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5301208"/>
            <a:ext cx="1770616" cy="93610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6471" y="4880821"/>
            <a:ext cx="3030025" cy="186554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07917" y="3097321"/>
            <a:ext cx="796531" cy="1555815"/>
          </a:xfrm>
          <a:prstGeom prst="rect">
            <a:avLst/>
          </a:prstGeom>
        </p:spPr>
      </p:pic>
    </p:spTree>
    <p:extLst>
      <p:ext uri="{BB962C8B-B14F-4D97-AF65-F5344CB8AC3E}">
        <p14:creationId xmlns:p14="http://schemas.microsoft.com/office/powerpoint/2010/main" val="1636354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GB" dirty="0" smtClean="0">
                <a:latin typeface="Calibri" panose="020F0502020204030204" pitchFamily="34" charset="0"/>
              </a:rPr>
              <a:t>Shop fashion in a snap</a:t>
            </a:r>
            <a:endParaRPr lang="en-GB" dirty="0">
              <a:latin typeface="Calibri" panose="020F0502020204030204" pitchFamily="34" charset="0"/>
            </a:endParaRPr>
          </a:p>
        </p:txBody>
      </p:sp>
      <p:sp>
        <p:nvSpPr>
          <p:cNvPr id="4" name="Shape 127"/>
          <p:cNvSpPr txBox="1"/>
          <p:nvPr/>
        </p:nvSpPr>
        <p:spPr>
          <a:xfrm>
            <a:off x="4596776" y="4149080"/>
            <a:ext cx="4223696" cy="2295457"/>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pPr algn="ctr"/>
            <a:r>
              <a:rPr lang="de-DE" sz="2400" b="1" dirty="0">
                <a:latin typeface="Calibri"/>
                <a:ea typeface="Calibri"/>
                <a:cs typeface="Calibri"/>
                <a:sym typeface="Calibri"/>
              </a:rPr>
              <a:t>TRIZ trend behind technology?</a:t>
            </a:r>
          </a:p>
          <a:p>
            <a:pPr algn="ctr"/>
            <a:r>
              <a:rPr lang="de-DE" sz="2400" b="1" dirty="0" smtClean="0">
                <a:solidFill>
                  <a:schemeClr val="tx1">
                    <a:lumMod val="50000"/>
                    <a:lumOff val="50000"/>
                  </a:schemeClr>
                </a:solidFill>
                <a:latin typeface="Calibri"/>
                <a:ea typeface="Calibri"/>
                <a:cs typeface="Calibri"/>
                <a:sym typeface="Calibri"/>
              </a:rPr>
              <a:t>Increasing Asymmetry </a:t>
            </a:r>
          </a:p>
          <a:p>
            <a:pPr algn="ctr"/>
            <a:r>
              <a:rPr lang="de-DE" sz="2400" b="1" dirty="0" smtClean="0">
                <a:solidFill>
                  <a:schemeClr val="tx1">
                    <a:lumMod val="50000"/>
                    <a:lumOff val="50000"/>
                  </a:schemeClr>
                </a:solidFill>
                <a:latin typeface="Calibri"/>
                <a:ea typeface="Calibri"/>
                <a:cs typeface="Calibri"/>
                <a:sym typeface="Calibri"/>
              </a:rPr>
              <a:t>Trimming / reducing complexity </a:t>
            </a:r>
          </a:p>
          <a:p>
            <a:pPr algn="ctr"/>
            <a:r>
              <a:rPr lang="de-DE" sz="2400" b="1" dirty="0">
                <a:solidFill>
                  <a:schemeClr val="tx1">
                    <a:lumMod val="50000"/>
                    <a:lumOff val="50000"/>
                  </a:schemeClr>
                </a:solidFill>
                <a:latin typeface="Calibri"/>
                <a:ea typeface="Calibri"/>
                <a:cs typeface="Calibri"/>
                <a:sym typeface="Calibri"/>
              </a:rPr>
              <a:t>Customer buying </a:t>
            </a:r>
            <a:r>
              <a:rPr lang="de-DE" sz="2400" b="1" dirty="0" smtClean="0">
                <a:solidFill>
                  <a:schemeClr val="tx1">
                    <a:lumMod val="50000"/>
                    <a:lumOff val="50000"/>
                  </a:schemeClr>
                </a:solidFill>
                <a:latin typeface="Calibri"/>
                <a:ea typeface="Calibri"/>
                <a:cs typeface="Calibri"/>
                <a:sym typeface="Calibri"/>
              </a:rPr>
              <a:t>hierarchy</a:t>
            </a:r>
          </a:p>
          <a:p>
            <a:pPr algn="ctr"/>
            <a:r>
              <a:rPr lang="de-DE" sz="2400" b="1" dirty="0" smtClean="0">
                <a:solidFill>
                  <a:schemeClr val="tx1">
                    <a:lumMod val="50000"/>
                    <a:lumOff val="50000"/>
                  </a:schemeClr>
                </a:solidFill>
                <a:latin typeface="Calibri"/>
                <a:ea typeface="Calibri"/>
                <a:cs typeface="Calibri"/>
                <a:sym typeface="Calibri"/>
              </a:rPr>
              <a:t>Dynamization</a:t>
            </a:r>
          </a:p>
          <a:p>
            <a:pPr algn="ctr"/>
            <a:r>
              <a:rPr lang="de-DE" sz="2400" b="1" dirty="0" err="1" smtClean="0">
                <a:solidFill>
                  <a:schemeClr val="tx1">
                    <a:lumMod val="50000"/>
                    <a:lumOff val="50000"/>
                  </a:schemeClr>
                </a:solidFill>
                <a:latin typeface="Calibri"/>
                <a:ea typeface="Calibri"/>
                <a:cs typeface="Calibri"/>
                <a:sym typeface="Calibri"/>
              </a:rPr>
              <a:t>Decrease</a:t>
            </a:r>
            <a:r>
              <a:rPr lang="de-DE" sz="2400" b="1" dirty="0" smtClean="0">
                <a:solidFill>
                  <a:schemeClr val="tx1">
                    <a:lumMod val="50000"/>
                    <a:lumOff val="50000"/>
                  </a:schemeClr>
                </a:solidFill>
                <a:latin typeface="Calibri"/>
                <a:ea typeface="Calibri"/>
                <a:cs typeface="Calibri"/>
                <a:sym typeface="Calibri"/>
              </a:rPr>
              <a:t> human involvement</a:t>
            </a:r>
          </a:p>
          <a:p>
            <a:pPr algn="ctr"/>
            <a:endParaRPr lang="de-DE" sz="2400" b="1" dirty="0">
              <a:solidFill>
                <a:schemeClr val="tx1">
                  <a:lumMod val="50000"/>
                  <a:lumOff val="50000"/>
                </a:schemeClr>
              </a:solidFill>
              <a:latin typeface="Calibri"/>
              <a:ea typeface="Calibri"/>
              <a:cs typeface="Calibri"/>
              <a:sym typeface="Calibr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913" y="2132855"/>
            <a:ext cx="4068071" cy="4336295"/>
          </a:xfrm>
          <a:prstGeom prst="rect">
            <a:avLst/>
          </a:prstGeom>
        </p:spPr>
      </p:pic>
      <p:sp>
        <p:nvSpPr>
          <p:cNvPr id="5" name="Shape 127"/>
          <p:cNvSpPr txBox="1"/>
          <p:nvPr/>
        </p:nvSpPr>
        <p:spPr>
          <a:xfrm rot="2632249">
            <a:off x="6260589" y="2576295"/>
            <a:ext cx="2646884" cy="814867"/>
          </a:xfrm>
          <a:prstGeom prst="rect">
            <a:avLst/>
          </a:prstGeom>
          <a:noFill/>
          <a:ln w="28575" cap="flat" cmpd="sng">
            <a:solidFill>
              <a:schemeClr val="accent2"/>
            </a:solidFill>
            <a:prstDash val="dash"/>
            <a:round/>
            <a:headEnd type="none" w="med" len="med"/>
            <a:tailEnd type="none" w="med" len="med"/>
          </a:ln>
        </p:spPr>
        <p:txBody>
          <a:bodyPr lIns="91425" tIns="91425" rIns="91425" bIns="91425" anchor="t" anchorCtr="0">
            <a:noAutofit/>
          </a:bodyPr>
          <a:lstStyle/>
          <a:p>
            <a:pPr algn="ctr"/>
            <a:r>
              <a:rPr lang="de-DE" sz="1600" b="1" dirty="0" smtClean="0">
                <a:solidFill>
                  <a:schemeClr val="tx1">
                    <a:lumMod val="50000"/>
                    <a:lumOff val="50000"/>
                  </a:schemeClr>
                </a:solidFill>
                <a:latin typeface="Calibri"/>
                <a:ea typeface="Calibri"/>
                <a:cs typeface="Calibri"/>
                <a:sym typeface="Calibri"/>
              </a:rPr>
              <a:t>Ranked </a:t>
            </a:r>
            <a:r>
              <a:rPr lang="de-DE" sz="1600" b="1" u="sng" dirty="0" smtClean="0">
                <a:solidFill>
                  <a:schemeClr val="tx1">
                    <a:lumMod val="50000"/>
                    <a:lumOff val="50000"/>
                  </a:schemeClr>
                </a:solidFill>
                <a:latin typeface="Calibri"/>
                <a:ea typeface="Calibri"/>
                <a:cs typeface="Calibri"/>
                <a:sym typeface="Calibri"/>
              </a:rPr>
              <a:t>9th</a:t>
            </a:r>
            <a:r>
              <a:rPr lang="de-DE" sz="1600" b="1" dirty="0" smtClean="0">
                <a:solidFill>
                  <a:schemeClr val="tx1">
                    <a:lumMod val="50000"/>
                    <a:lumOff val="50000"/>
                  </a:schemeClr>
                </a:solidFill>
                <a:latin typeface="Calibri"/>
                <a:ea typeface="Calibri"/>
                <a:cs typeface="Calibri"/>
                <a:sym typeface="Calibri"/>
              </a:rPr>
              <a:t>  </a:t>
            </a:r>
          </a:p>
          <a:p>
            <a:pPr algn="ctr"/>
            <a:r>
              <a:rPr lang="de-DE" sz="1600" b="1" dirty="0" smtClean="0">
                <a:solidFill>
                  <a:schemeClr val="tx1">
                    <a:lumMod val="50000"/>
                    <a:lumOff val="50000"/>
                  </a:schemeClr>
                </a:solidFill>
                <a:latin typeface="Calibri"/>
                <a:ea typeface="Calibri"/>
                <a:cs typeface="Calibri"/>
                <a:sym typeface="Calibri"/>
              </a:rPr>
              <a:t>2016 UK Digital Innovation </a:t>
            </a:r>
          </a:p>
          <a:p>
            <a:pPr algn="ctr"/>
            <a:endParaRPr lang="de-DE" sz="1600" b="1" dirty="0">
              <a:solidFill>
                <a:schemeClr val="tx1">
                  <a:lumMod val="50000"/>
                  <a:lumOff val="50000"/>
                </a:schemeClr>
              </a:solidFill>
              <a:latin typeface="Calibri"/>
              <a:ea typeface="Calibri"/>
              <a:cs typeface="Calibri"/>
              <a:sym typeface="Calibri"/>
            </a:endParaRPr>
          </a:p>
        </p:txBody>
      </p:sp>
      <p:sp>
        <p:nvSpPr>
          <p:cNvPr id="3" name="TextBox 2"/>
          <p:cNvSpPr txBox="1"/>
          <p:nvPr/>
        </p:nvSpPr>
        <p:spPr>
          <a:xfrm>
            <a:off x="4568027" y="3604134"/>
            <a:ext cx="1275606" cy="338554"/>
          </a:xfrm>
          <a:prstGeom prst="rect">
            <a:avLst/>
          </a:prstGeom>
          <a:noFill/>
        </p:spPr>
        <p:txBody>
          <a:bodyPr wrap="none" rtlCol="0">
            <a:spAutoFit/>
          </a:bodyPr>
          <a:lstStyle/>
          <a:p>
            <a:r>
              <a:rPr lang="en-ZA" sz="1600" dirty="0" smtClean="0">
                <a:latin typeface="Calibri" panose="020F0502020204030204" pitchFamily="34" charset="0"/>
                <a:hlinkClick r:id="rId3" action="ppaction://hlinkfile"/>
              </a:rPr>
              <a:t>Snap Fashion</a:t>
            </a:r>
            <a:endParaRPr lang="en-ZA" sz="1600" dirty="0">
              <a:latin typeface="Calibri" panose="020F0502020204030204" pitchFamily="34" charset="0"/>
            </a:endParaRPr>
          </a:p>
        </p:txBody>
      </p:sp>
      <p:sp>
        <p:nvSpPr>
          <p:cNvPr id="7" name="TextBox 6"/>
          <p:cNvSpPr txBox="1"/>
          <p:nvPr/>
        </p:nvSpPr>
        <p:spPr>
          <a:xfrm>
            <a:off x="4596776" y="2636912"/>
            <a:ext cx="184731" cy="369332"/>
          </a:xfrm>
          <a:prstGeom prst="rect">
            <a:avLst/>
          </a:prstGeom>
          <a:noFill/>
        </p:spPr>
        <p:txBody>
          <a:bodyPr wrap="none" rtlCol="0">
            <a:spAutoFit/>
          </a:bodyPr>
          <a:lstStyle/>
          <a:p>
            <a:endParaRPr lang="en-ZA" dirty="0"/>
          </a:p>
        </p:txBody>
      </p:sp>
      <p:sp>
        <p:nvSpPr>
          <p:cNvPr id="8" name="TextBox 7"/>
          <p:cNvSpPr txBox="1"/>
          <p:nvPr/>
        </p:nvSpPr>
        <p:spPr>
          <a:xfrm>
            <a:off x="18468" y="6637374"/>
            <a:ext cx="2024913" cy="261610"/>
          </a:xfrm>
          <a:prstGeom prst="rect">
            <a:avLst/>
          </a:prstGeom>
          <a:noFill/>
        </p:spPr>
        <p:txBody>
          <a:bodyPr wrap="none" rtlCol="0">
            <a:spAutoFit/>
          </a:bodyPr>
          <a:lstStyle/>
          <a:p>
            <a:r>
              <a:rPr lang="en-ZA" sz="1100" dirty="0" smtClean="0">
                <a:solidFill>
                  <a:schemeClr val="tx1">
                    <a:lumMod val="50000"/>
                    <a:lumOff val="50000"/>
                  </a:schemeClr>
                </a:solidFill>
                <a:latin typeface="Calibri" panose="020F0502020204030204" pitchFamily="34" charset="0"/>
              </a:rPr>
              <a:t>Charmaine Swemmer 15421422</a:t>
            </a:r>
            <a:endParaRPr lang="en-ZA" sz="11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110152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Kim </a:t>
            </a:r>
            <a:r>
              <a:rPr lang="en-GB" dirty="0" err="1" smtClean="0"/>
              <a:t>oosthuizen</a:t>
            </a:r>
            <a:endParaRPr lang="en-US" dirty="0"/>
          </a:p>
        </p:txBody>
      </p:sp>
    </p:spTree>
    <p:extLst>
      <p:ext uri="{BB962C8B-B14F-4D97-AF65-F5344CB8AC3E}">
        <p14:creationId xmlns:p14="http://schemas.microsoft.com/office/powerpoint/2010/main" val="167195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A-Innovation-win2-b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70" y="332656"/>
            <a:ext cx="9317587" cy="5688632"/>
          </a:xfrm>
          <a:prstGeom prst="rect">
            <a:avLst/>
          </a:prstGeom>
        </p:spPr>
      </p:pic>
      <p:pic>
        <p:nvPicPr>
          <p:cNvPr id="6" name="Content Placeholder 5" descr="Unknown.png"/>
          <p:cNvPicPr>
            <a:picLocks noChangeAspect="1"/>
          </p:cNvPicPr>
          <p:nvPr/>
        </p:nvPicPr>
        <p:blipFill>
          <a:blip r:embed="rId3" cstate="email">
            <a:extLst>
              <a:ext uri="{28A0092B-C50C-407E-A947-70E740481C1C}">
                <a14:useLocalDpi xmlns:a14="http://schemas.microsoft.com/office/drawing/2010/main"/>
              </a:ext>
            </a:extLst>
          </a:blip>
          <a:srcRect l="-61946" r="-61946"/>
          <a:stretch>
            <a:fillRect/>
          </a:stretch>
        </p:blipFill>
        <p:spPr>
          <a:xfrm>
            <a:off x="6012160" y="0"/>
            <a:ext cx="3986922" cy="1772816"/>
          </a:xfrm>
          <a:prstGeom prst="rect">
            <a:avLst/>
          </a:prstGeom>
        </p:spPr>
      </p:pic>
      <p:sp>
        <p:nvSpPr>
          <p:cNvPr id="7" name="Content Placeholder 2"/>
          <p:cNvSpPr txBox="1">
            <a:spLocks/>
          </p:cNvSpPr>
          <p:nvPr/>
        </p:nvSpPr>
        <p:spPr>
          <a:xfrm>
            <a:off x="4860032" y="-17140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spTree>
    <p:extLst>
      <p:ext uri="{BB962C8B-B14F-4D97-AF65-F5344CB8AC3E}">
        <p14:creationId xmlns:p14="http://schemas.microsoft.com/office/powerpoint/2010/main" val="1572072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t>Company: Under armour </a:t>
            </a:r>
            <a:endParaRPr lang="en-GB" dirty="0"/>
          </a:p>
        </p:txBody>
      </p:sp>
      <p:sp>
        <p:nvSpPr>
          <p:cNvPr id="3" name="Content Placeholder 2"/>
          <p:cNvSpPr>
            <a:spLocks noGrp="1"/>
          </p:cNvSpPr>
          <p:nvPr>
            <p:ph idx="1"/>
          </p:nvPr>
        </p:nvSpPr>
        <p:spPr>
          <a:xfrm>
            <a:off x="251520" y="1772816"/>
            <a:ext cx="7992888" cy="744443"/>
          </a:xfrm>
        </p:spPr>
        <p:txBody>
          <a:bodyPr/>
          <a:lstStyle/>
          <a:p>
            <a:r>
              <a:rPr lang="en-US" dirty="0" smtClean="0"/>
              <a:t>Opportunity:  </a:t>
            </a:r>
            <a:r>
              <a:rPr lang="en-US" sz="2000" b="1" u="sng" dirty="0" smtClean="0"/>
              <a:t>Offer digital </a:t>
            </a:r>
            <a:r>
              <a:rPr lang="en-US" sz="2000" b="1" u="sng" dirty="0"/>
              <a:t>platform for serious </a:t>
            </a:r>
            <a:r>
              <a:rPr lang="en-US" sz="2000" b="1" u="sng" dirty="0" smtClean="0"/>
              <a:t>athletes </a:t>
            </a:r>
          </a:p>
        </p:txBody>
      </p:sp>
      <p:pic>
        <p:nvPicPr>
          <p:cNvPr id="4" name="Content Placeholder 5" descr="Unknown.png"/>
          <p:cNvPicPr>
            <a:picLocks noChangeAspect="1"/>
          </p:cNvPicPr>
          <p:nvPr/>
        </p:nvPicPr>
        <p:blipFill>
          <a:blip r:embed="rId2" cstate="email">
            <a:extLst>
              <a:ext uri="{28A0092B-C50C-407E-A947-70E740481C1C}">
                <a14:useLocalDpi xmlns:a14="http://schemas.microsoft.com/office/drawing/2010/main"/>
              </a:ext>
            </a:extLst>
          </a:blip>
          <a:srcRect l="-61946" r="-61946"/>
          <a:stretch>
            <a:fillRect/>
          </a:stretch>
        </p:blipFill>
        <p:spPr>
          <a:xfrm>
            <a:off x="6048977" y="1"/>
            <a:ext cx="3986922" cy="1772816"/>
          </a:xfrm>
          <a:prstGeom prst="rect">
            <a:avLst/>
          </a:prstGeom>
        </p:spPr>
      </p:pic>
      <p:pic>
        <p:nvPicPr>
          <p:cNvPr id="5" name="Picture 4" descr="ruzne-fake-burning-fake-nike-dunk-sb-tiffany-burning-7-595x33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5409" y="3666558"/>
            <a:ext cx="5644220" cy="3168352"/>
          </a:xfrm>
          <a:prstGeom prst="rect">
            <a:avLst/>
          </a:prstGeom>
        </p:spPr>
      </p:pic>
      <p:pic>
        <p:nvPicPr>
          <p:cNvPr id="6" name="Picture 5" descr="106098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2476500"/>
            <a:ext cx="5629344" cy="3659074"/>
          </a:xfrm>
          <a:prstGeom prst="rect">
            <a:avLst/>
          </a:prstGeom>
        </p:spPr>
      </p:pic>
      <p:sp>
        <p:nvSpPr>
          <p:cNvPr id="7"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spTree>
    <p:extLst>
      <p:ext uri="{BB962C8B-B14F-4D97-AF65-F5344CB8AC3E}">
        <p14:creationId xmlns:p14="http://schemas.microsoft.com/office/powerpoint/2010/main" val="3091863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t>Company: Under armour </a:t>
            </a:r>
            <a:endParaRPr lang="en-GB" dirty="0"/>
          </a:p>
        </p:txBody>
      </p:sp>
      <p:sp>
        <p:nvSpPr>
          <p:cNvPr id="3" name="Content Placeholder 2"/>
          <p:cNvSpPr>
            <a:spLocks noGrp="1"/>
          </p:cNvSpPr>
          <p:nvPr>
            <p:ph idx="1"/>
          </p:nvPr>
        </p:nvSpPr>
        <p:spPr>
          <a:xfrm>
            <a:off x="395536" y="1772816"/>
            <a:ext cx="7992888" cy="1512168"/>
          </a:xfrm>
        </p:spPr>
        <p:txBody>
          <a:bodyPr>
            <a:normAutofit/>
          </a:bodyPr>
          <a:lstStyle/>
          <a:p>
            <a:r>
              <a:rPr lang="en-US" dirty="0" smtClean="0"/>
              <a:t>Technology:  UA </a:t>
            </a:r>
            <a:r>
              <a:rPr lang="en-US" dirty="0" err="1"/>
              <a:t>HealthBox</a:t>
            </a:r>
            <a:r>
              <a:rPr lang="en-US" dirty="0"/>
              <a:t>™, the world’s first Connected Fitness </a:t>
            </a:r>
            <a:r>
              <a:rPr lang="en-US" dirty="0" smtClean="0"/>
              <a:t>system created </a:t>
            </a:r>
            <a:r>
              <a:rPr lang="en-US" dirty="0"/>
              <a:t>specifically to measure, monitor, and manage the factors that </a:t>
            </a:r>
            <a:r>
              <a:rPr lang="en-US" dirty="0" smtClean="0"/>
              <a:t>determine </a:t>
            </a:r>
            <a:r>
              <a:rPr lang="en-US" dirty="0"/>
              <a:t>HOW YOU FEEL.</a:t>
            </a:r>
            <a:endParaRPr lang="en-GB" dirty="0"/>
          </a:p>
        </p:txBody>
      </p:sp>
      <p:pic>
        <p:nvPicPr>
          <p:cNvPr id="4" name="Content Placeholder 5" descr="Unknown.png"/>
          <p:cNvPicPr>
            <a:picLocks noChangeAspect="1"/>
          </p:cNvPicPr>
          <p:nvPr/>
        </p:nvPicPr>
        <p:blipFill>
          <a:blip r:embed="rId2" cstate="email">
            <a:extLst>
              <a:ext uri="{28A0092B-C50C-407E-A947-70E740481C1C}">
                <a14:useLocalDpi xmlns:a14="http://schemas.microsoft.com/office/drawing/2010/main"/>
              </a:ext>
            </a:extLst>
          </a:blip>
          <a:srcRect l="-61946" r="-61946"/>
          <a:stretch>
            <a:fillRect/>
          </a:stretch>
        </p:blipFill>
        <p:spPr>
          <a:xfrm>
            <a:off x="5940152" y="1"/>
            <a:ext cx="4095747" cy="1821206"/>
          </a:xfrm>
          <a:prstGeom prst="rect">
            <a:avLst/>
          </a:prstGeom>
        </p:spPr>
      </p:pic>
      <p:pic>
        <p:nvPicPr>
          <p:cNvPr id="7" name="Picture 6" descr="ua-homepage-6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2924944"/>
            <a:ext cx="7560840" cy="3288965"/>
          </a:xfrm>
          <a:prstGeom prst="rect">
            <a:avLst/>
          </a:prstGeom>
        </p:spPr>
      </p:pic>
      <p:sp>
        <p:nvSpPr>
          <p:cNvPr id="8" name="Rectangle 7"/>
          <p:cNvSpPr/>
          <p:nvPr/>
        </p:nvSpPr>
        <p:spPr>
          <a:xfrm>
            <a:off x="143000" y="6211669"/>
            <a:ext cx="9001000" cy="523220"/>
          </a:xfrm>
          <a:prstGeom prst="rect">
            <a:avLst/>
          </a:prstGeom>
        </p:spPr>
        <p:txBody>
          <a:bodyPr wrap="square">
            <a:spAutoFit/>
          </a:bodyPr>
          <a:lstStyle/>
          <a:p>
            <a:r>
              <a:rPr lang="en-US" sz="1400" dirty="0" smtClean="0"/>
              <a:t>Purchased </a:t>
            </a:r>
            <a:r>
              <a:rPr lang="en-US" sz="1400" dirty="0"/>
              <a:t>several apps including </a:t>
            </a:r>
            <a:r>
              <a:rPr lang="en-US" sz="1400" dirty="0" err="1"/>
              <a:t>MyFitnessPal</a:t>
            </a:r>
            <a:r>
              <a:rPr lang="en-US" sz="1400" dirty="0"/>
              <a:t>, </a:t>
            </a:r>
            <a:r>
              <a:rPr lang="en-US" sz="1400" dirty="0" err="1"/>
              <a:t>MapMYFitness</a:t>
            </a:r>
            <a:r>
              <a:rPr lang="en-US" sz="1400" dirty="0"/>
              <a:t>, and </a:t>
            </a:r>
            <a:r>
              <a:rPr lang="en-US" sz="1400" dirty="0" err="1"/>
              <a:t>Endomondo</a:t>
            </a:r>
            <a:r>
              <a:rPr lang="en-US" sz="1400" dirty="0"/>
              <a:t>, for $710 million. Their apps have 130 million users combined, and more than 60% of who are women</a:t>
            </a:r>
            <a:endParaRPr lang="en-GB" sz="1400" dirty="0"/>
          </a:p>
        </p:txBody>
      </p:sp>
      <p:sp>
        <p:nvSpPr>
          <p:cNvPr id="9"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spTree>
    <p:extLst>
      <p:ext uri="{BB962C8B-B14F-4D97-AF65-F5344CB8AC3E}">
        <p14:creationId xmlns:p14="http://schemas.microsoft.com/office/powerpoint/2010/main" val="234228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smtClean="0"/>
              <a:t>Retail fashion industry – augmented reality and shop beacon</a:t>
            </a:r>
            <a:endParaRPr lang="en-ZA" dirty="0"/>
          </a:p>
        </p:txBody>
      </p:sp>
      <p:sp>
        <p:nvSpPr>
          <p:cNvPr id="3" name="Content Placeholder 2"/>
          <p:cNvSpPr>
            <a:spLocks noGrp="1"/>
          </p:cNvSpPr>
          <p:nvPr>
            <p:ph idx="1"/>
          </p:nvPr>
        </p:nvSpPr>
        <p:spPr>
          <a:xfrm>
            <a:off x="323528" y="2492896"/>
            <a:ext cx="8746177" cy="832619"/>
          </a:xfrm>
        </p:spPr>
        <p:txBody>
          <a:bodyPr>
            <a:normAutofit/>
          </a:bodyPr>
          <a:lstStyle/>
          <a:p>
            <a:r>
              <a:rPr lang="en-ZA" sz="2800" b="1" dirty="0" smtClean="0"/>
              <a:t>2 Innovations  </a:t>
            </a:r>
          </a:p>
          <a:p>
            <a:pPr marL="0" indent="0">
              <a:buNone/>
            </a:pPr>
            <a:endParaRPr lang="en-ZA" sz="2800" b="1" dirty="0" smtClean="0"/>
          </a:p>
          <a:p>
            <a:pPr marL="0" indent="0">
              <a:buNone/>
            </a:pPr>
            <a:endParaRPr lang="en-Z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8072" y="2708920"/>
            <a:ext cx="3962400"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536" y="2708920"/>
            <a:ext cx="4086225" cy="337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spTree>
    <p:extLst>
      <p:ext uri="{BB962C8B-B14F-4D97-AF65-F5344CB8AC3E}">
        <p14:creationId xmlns:p14="http://schemas.microsoft.com/office/powerpoint/2010/main" val="3211783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GB" dirty="0" smtClean="0"/>
              <a:t>Company: Under armour </a:t>
            </a:r>
            <a:endParaRPr lang="en-GB" dirty="0"/>
          </a:p>
        </p:txBody>
      </p:sp>
      <p:pic>
        <p:nvPicPr>
          <p:cNvPr id="4" name="Content Placeholder 5" descr="Unknown.png"/>
          <p:cNvPicPr>
            <a:picLocks noChangeAspect="1"/>
          </p:cNvPicPr>
          <p:nvPr/>
        </p:nvPicPr>
        <p:blipFill>
          <a:blip r:embed="rId2" cstate="email">
            <a:extLst>
              <a:ext uri="{28A0092B-C50C-407E-A947-70E740481C1C}">
                <a14:useLocalDpi xmlns:a14="http://schemas.microsoft.com/office/drawing/2010/main"/>
              </a:ext>
            </a:extLst>
          </a:blip>
          <a:srcRect l="-61946" r="-61946"/>
          <a:stretch>
            <a:fillRect/>
          </a:stretch>
        </p:blipFill>
        <p:spPr>
          <a:xfrm>
            <a:off x="5076056" y="0"/>
            <a:ext cx="4959843" cy="2205433"/>
          </a:xfrm>
          <a:prstGeom prst="rect">
            <a:avLst/>
          </a:prstGeom>
        </p:spPr>
      </p:pic>
      <p:pic>
        <p:nvPicPr>
          <p:cNvPr id="9" name="Picture 8" descr="Under-Armour-screenshot.jpg&amp;imageversion=widescreen&amp;maxw=770.jp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204864"/>
            <a:ext cx="5378149" cy="3024336"/>
          </a:xfrm>
          <a:prstGeom prst="rect">
            <a:avLst/>
          </a:prstGeom>
        </p:spPr>
      </p:pic>
      <p:sp>
        <p:nvSpPr>
          <p:cNvPr id="10" name="Content Placeholder 2"/>
          <p:cNvSpPr txBox="1">
            <a:spLocks/>
          </p:cNvSpPr>
          <p:nvPr/>
        </p:nvSpPr>
        <p:spPr>
          <a:xfrm>
            <a:off x="539552" y="6021288"/>
            <a:ext cx="7992888" cy="72008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smtClean="0"/>
              <a:t>TRIZ trends</a:t>
            </a:r>
            <a:r>
              <a:rPr lang="en-US" sz="2000" dirty="0" smtClean="0"/>
              <a:t>: Customer experience, Nesting (UP), </a:t>
            </a:r>
            <a:r>
              <a:rPr lang="en-US" sz="2000" dirty="0"/>
              <a:t>Mono-Bi-Poly </a:t>
            </a:r>
            <a:r>
              <a:rPr lang="en-US" sz="2000" dirty="0" smtClean="0"/>
              <a:t> </a:t>
            </a:r>
          </a:p>
        </p:txBody>
      </p:sp>
      <p:sp>
        <p:nvSpPr>
          <p:cNvPr id="11"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sp>
        <p:nvSpPr>
          <p:cNvPr id="3" name="Content Placeholder 2"/>
          <p:cNvSpPr>
            <a:spLocks noGrp="1"/>
          </p:cNvSpPr>
          <p:nvPr>
            <p:ph idx="1"/>
          </p:nvPr>
        </p:nvSpPr>
        <p:spPr>
          <a:xfrm>
            <a:off x="399890" y="2173006"/>
            <a:ext cx="8272211" cy="3678303"/>
          </a:xfrm>
        </p:spPr>
        <p:txBody>
          <a:bodyPr/>
          <a:lstStyle/>
          <a:p>
            <a:endParaRPr lang="en-US" dirty="0"/>
          </a:p>
        </p:txBody>
      </p:sp>
    </p:spTree>
    <p:extLst>
      <p:ext uri="{BB962C8B-B14F-4D97-AF65-F5344CB8AC3E}">
        <p14:creationId xmlns:p14="http://schemas.microsoft.com/office/powerpoint/2010/main" val="253202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0d83451c76a69e201b7c732121f970b.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576" y="-26598"/>
            <a:ext cx="7560840" cy="6845996"/>
          </a:xfrm>
          <a:prstGeom prst="rect">
            <a:avLst/>
          </a:prstGeom>
        </p:spPr>
      </p:pic>
    </p:spTree>
    <p:extLst>
      <p:ext uri="{BB962C8B-B14F-4D97-AF65-F5344CB8AC3E}">
        <p14:creationId xmlns:p14="http://schemas.microsoft.com/office/powerpoint/2010/main" val="3478611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a:t>
            </a:r>
            <a:endParaRPr lang="en-US" dirty="0"/>
          </a:p>
        </p:txBody>
      </p:sp>
      <p:pic>
        <p:nvPicPr>
          <p:cNvPr id="7" name="Content Placeholder 6" descr="HK_2.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827584" y="2564904"/>
            <a:ext cx="7736508" cy="4130819"/>
          </a:xfrm>
        </p:spPr>
      </p:pic>
      <p:pic>
        <p:nvPicPr>
          <p:cNvPr id="5" name="Picture 4" descr="Screen Shot 2016-11-23 at 10.34.1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3768" y="1196752"/>
            <a:ext cx="3619500" cy="571500"/>
          </a:xfrm>
          <a:prstGeom prst="rect">
            <a:avLst/>
          </a:prstGeom>
        </p:spPr>
      </p:pic>
      <p:sp>
        <p:nvSpPr>
          <p:cNvPr id="6" name="Content Placeholder 2"/>
          <p:cNvSpPr txBox="1">
            <a:spLocks/>
          </p:cNvSpPr>
          <p:nvPr/>
        </p:nvSpPr>
        <p:spPr>
          <a:xfrm>
            <a:off x="251520" y="1772816"/>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Opportunity:  </a:t>
            </a:r>
            <a:r>
              <a:rPr lang="en-US" sz="2000" b="1" dirty="0"/>
              <a:t>create a store that mimics the shopping experience of a website or mobile app</a:t>
            </a:r>
            <a:endParaRPr lang="en-US" sz="2000" b="1" u="sng" dirty="0" smtClean="0"/>
          </a:p>
        </p:txBody>
      </p:sp>
      <p:sp>
        <p:nvSpPr>
          <p:cNvPr id="8"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spTree>
    <p:extLst>
      <p:ext uri="{BB962C8B-B14F-4D97-AF65-F5344CB8AC3E}">
        <p14:creationId xmlns:p14="http://schemas.microsoft.com/office/powerpoint/2010/main" val="388902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a:t>
            </a:r>
            <a:endParaRPr lang="en-US" dirty="0"/>
          </a:p>
        </p:txBody>
      </p:sp>
      <p:pic>
        <p:nvPicPr>
          <p:cNvPr id="5" name="Picture 4" descr="Screen Shot 2016-11-23 at 10.34.1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3768" y="1196752"/>
            <a:ext cx="3619500" cy="571500"/>
          </a:xfrm>
          <a:prstGeom prst="rect">
            <a:avLst/>
          </a:prstGeom>
        </p:spPr>
      </p:pic>
      <p:sp>
        <p:nvSpPr>
          <p:cNvPr id="6" name="Content Placeholder 2"/>
          <p:cNvSpPr txBox="1">
            <a:spLocks/>
          </p:cNvSpPr>
          <p:nvPr/>
        </p:nvSpPr>
        <p:spPr>
          <a:xfrm>
            <a:off x="251520" y="1628800"/>
            <a:ext cx="7992888" cy="115212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smtClean="0"/>
              <a:t>Technology:  “Connected store” e</a:t>
            </a:r>
            <a:r>
              <a:rPr lang="en-US" dirty="0"/>
              <a:t>B</a:t>
            </a:r>
            <a:r>
              <a:rPr lang="en-US" dirty="0" smtClean="0"/>
              <a:t>ay technology using RFID, CRM, Apps, Smartphones, </a:t>
            </a:r>
            <a:r>
              <a:rPr lang="en-US" dirty="0" err="1" smtClean="0"/>
              <a:t>Magicwall</a:t>
            </a:r>
            <a:r>
              <a:rPr lang="en-US" dirty="0" smtClean="0"/>
              <a:t> in fitting rooms, and ecommerce infrastructure</a:t>
            </a:r>
            <a:endParaRPr lang="en-US" sz="2000" b="1" u="sng" dirty="0" smtClean="0"/>
          </a:p>
        </p:txBody>
      </p:sp>
      <p:sp>
        <p:nvSpPr>
          <p:cNvPr id="8"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pic>
        <p:nvPicPr>
          <p:cNvPr id="4" name="Content Placeholder 3" descr="ebay-and-rebecca-minkoff-designboom01.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55576" y="2492896"/>
            <a:ext cx="3600400" cy="1600869"/>
          </a:xfrm>
        </p:spPr>
      </p:pic>
      <p:pic>
        <p:nvPicPr>
          <p:cNvPr id="9" name="Picture 8" descr="ebay-and-rebecca-minkoff-designboom0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4293096"/>
            <a:ext cx="3458498" cy="2304256"/>
          </a:xfrm>
          <a:prstGeom prst="rect">
            <a:avLst/>
          </a:prstGeom>
        </p:spPr>
      </p:pic>
      <p:pic>
        <p:nvPicPr>
          <p:cNvPr id="10" name="Picture 9" descr="RM1.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592" y="4221088"/>
            <a:ext cx="3454400" cy="2349500"/>
          </a:xfrm>
          <a:prstGeom prst="rect">
            <a:avLst/>
          </a:prstGeom>
        </p:spPr>
      </p:pic>
      <p:pic>
        <p:nvPicPr>
          <p:cNvPr id="11" name="Picture 10" descr="_79674284_rfidchangingrooms.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6056" y="2492896"/>
            <a:ext cx="3783360" cy="2128140"/>
          </a:xfrm>
          <a:prstGeom prst="rect">
            <a:avLst/>
          </a:prstGeom>
        </p:spPr>
      </p:pic>
    </p:spTree>
    <p:extLst>
      <p:ext uri="{BB962C8B-B14F-4D97-AF65-F5344CB8AC3E}">
        <p14:creationId xmlns:p14="http://schemas.microsoft.com/office/powerpoint/2010/main" val="3545188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a:t>
            </a:r>
            <a:endParaRPr lang="en-US" dirty="0"/>
          </a:p>
        </p:txBody>
      </p:sp>
      <p:pic>
        <p:nvPicPr>
          <p:cNvPr id="5" name="Picture 4" descr="Screen Shot 2016-11-23 at 10.34.1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3768" y="1196752"/>
            <a:ext cx="3619500" cy="571500"/>
          </a:xfrm>
          <a:prstGeom prst="rect">
            <a:avLst/>
          </a:prstGeom>
        </p:spPr>
      </p:pic>
      <p:sp>
        <p:nvSpPr>
          <p:cNvPr id="6" name="Content Placeholder 2"/>
          <p:cNvSpPr txBox="1">
            <a:spLocks/>
          </p:cNvSpPr>
          <p:nvPr/>
        </p:nvSpPr>
        <p:spPr>
          <a:xfrm>
            <a:off x="251520" y="5445224"/>
            <a:ext cx="7992888" cy="115212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t>TRIZ trends</a:t>
            </a:r>
            <a:r>
              <a:rPr lang="en-US" dirty="0"/>
              <a:t>: </a:t>
            </a:r>
            <a:r>
              <a:rPr lang="en-US" dirty="0" smtClean="0"/>
              <a:t>“</a:t>
            </a:r>
            <a:r>
              <a:rPr lang="en-US" dirty="0" err="1" smtClean="0"/>
              <a:t>dynamization</a:t>
            </a:r>
            <a:r>
              <a:rPr lang="en-US" dirty="0" smtClean="0"/>
              <a:t>”, customer experience, Increasing use of senses, </a:t>
            </a:r>
            <a:r>
              <a:rPr lang="en-US" dirty="0"/>
              <a:t>Mono-Bi-Poly </a:t>
            </a:r>
            <a:r>
              <a:rPr lang="en-US" dirty="0" smtClean="0"/>
              <a:t>  </a:t>
            </a:r>
            <a:endParaRPr lang="en-US" dirty="0"/>
          </a:p>
        </p:txBody>
      </p:sp>
      <p:sp>
        <p:nvSpPr>
          <p:cNvPr id="8" name="Content Placeholder 2"/>
          <p:cNvSpPr txBox="1">
            <a:spLocks/>
          </p:cNvSpPr>
          <p:nvPr/>
        </p:nvSpPr>
        <p:spPr>
          <a:xfrm>
            <a:off x="4860032" y="0"/>
            <a:ext cx="7992888" cy="74444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b="1" dirty="0" smtClean="0"/>
              <a:t>Kim Oosthuizen</a:t>
            </a:r>
          </a:p>
        </p:txBody>
      </p:sp>
      <p:pic>
        <p:nvPicPr>
          <p:cNvPr id="11" name="Picture 10" descr="10173819_10152364961305940_3800671952626997066_n1.jpg">
            <a:hlinkClick r:id="rId3" action="ppaction://hlinkfile"/>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1680" y="1916832"/>
            <a:ext cx="5760640" cy="3840427"/>
          </a:xfrm>
          <a:prstGeom prst="rect">
            <a:avLst/>
          </a:prstGeom>
        </p:spPr>
      </p:pic>
    </p:spTree>
    <p:extLst>
      <p:ext uri="{BB962C8B-B14F-4D97-AF65-F5344CB8AC3E}">
        <p14:creationId xmlns:p14="http://schemas.microsoft.com/office/powerpoint/2010/main" val="3224090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04604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a:t>
            </a:r>
            <a:r>
              <a:rPr lang="en-ZA" dirty="0" smtClean="0"/>
              <a:t> - augmented reality</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1956976"/>
            <a:ext cx="8496944" cy="3992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4172669"/>
            <a:ext cx="2172213" cy="1776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4288" y="4049682"/>
            <a:ext cx="1501696" cy="185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14273" y="1268760"/>
            <a:ext cx="885825"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131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8831" y="1974658"/>
            <a:ext cx="5454525" cy="4069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chor="t"/>
          <a:lstStyle/>
          <a:p>
            <a:r>
              <a:rPr lang="en-ZA" dirty="0" smtClean="0"/>
              <a:t>Retail fashion industry – Augmented reality – virtual mirror  </a:t>
            </a:r>
            <a:endParaRPr lang="en-ZA"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5912" y="4149080"/>
            <a:ext cx="1888197" cy="2401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9772" y="3973333"/>
            <a:ext cx="1760599" cy="2407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536" y="1965070"/>
            <a:ext cx="1728192" cy="2038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1551" y="4005064"/>
            <a:ext cx="2148907" cy="2407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71807" y="1965070"/>
            <a:ext cx="1728571" cy="2017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95912" y="1965070"/>
            <a:ext cx="1886883" cy="2184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GB" dirty="0"/>
          </a:p>
        </p:txBody>
      </p:sp>
      <p:sp>
        <p:nvSpPr>
          <p:cNvPr id="11" name="TextBox 10"/>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12"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814273" y="1268760"/>
            <a:ext cx="885825"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347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Augmented reality – virtual mirror </a:t>
            </a:r>
            <a:r>
              <a:rPr lang="en-ZA" dirty="0" smtClean="0"/>
              <a:t>– triz trends </a:t>
            </a:r>
            <a:endParaRPr lang="en-GB" dirty="0"/>
          </a:p>
        </p:txBody>
      </p:sp>
      <p:sp>
        <p:nvSpPr>
          <p:cNvPr id="3" name="Content Placeholder 2"/>
          <p:cNvSpPr>
            <a:spLocks noGrp="1"/>
          </p:cNvSpPr>
          <p:nvPr>
            <p:ph idx="1"/>
          </p:nvPr>
        </p:nvSpPr>
        <p:spPr/>
        <p:txBody>
          <a:bodyPr anchor="t"/>
          <a:lstStyle/>
          <a:p>
            <a:r>
              <a:rPr lang="en-GB" dirty="0" smtClean="0"/>
              <a:t>Adding Dimensions (element of 3D) </a:t>
            </a:r>
          </a:p>
          <a:p>
            <a:r>
              <a:rPr lang="en-GB" dirty="0" smtClean="0"/>
              <a:t>Customer buying hierarchy (Performance and Convenience)</a:t>
            </a:r>
          </a:p>
          <a:p>
            <a:r>
              <a:rPr lang="en-GB" dirty="0" smtClean="0"/>
              <a:t>Trimming/reducing complexity (reduce complexity of trying on sunglasses or eye wear)</a:t>
            </a:r>
          </a:p>
          <a:p>
            <a:r>
              <a:rPr lang="en-GB" dirty="0" smtClean="0"/>
              <a:t>Customer expectation (creating a customer experience)  </a:t>
            </a:r>
          </a:p>
          <a:p>
            <a:endParaRPr lang="en-GB" dirty="0"/>
          </a:p>
        </p:txBody>
      </p:sp>
      <p:sp>
        <p:nvSpPr>
          <p:cNvPr id="4" name="TextBox 3"/>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14273" y="1268760"/>
            <a:ext cx="885825"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40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t>
            </a:r>
            <a:r>
              <a:rPr lang="en-ZA" dirty="0" smtClean="0"/>
              <a:t>ibeacon (shop beacon)</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2060848"/>
            <a:ext cx="5276850" cy="418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012160" y="2060848"/>
            <a:ext cx="2952328" cy="2308324"/>
          </a:xfrm>
          <a:prstGeom prst="rect">
            <a:avLst/>
          </a:prstGeom>
          <a:noFill/>
        </p:spPr>
        <p:txBody>
          <a:bodyPr wrap="square" rtlCol="0">
            <a:spAutoFit/>
          </a:bodyPr>
          <a:lstStyle/>
          <a:p>
            <a:r>
              <a:rPr lang="en-GB" dirty="0"/>
              <a:t>iBeacon is the name for Apple’s technology standard, which allows Mobile Apps (running on both iOS and Android devices) to listen for signals from beacons in the physical world and react accordingly.</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4866271"/>
            <a:ext cx="2219545" cy="146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spTree>
    <p:extLst>
      <p:ext uri="{BB962C8B-B14F-4D97-AF65-F5344CB8AC3E}">
        <p14:creationId xmlns:p14="http://schemas.microsoft.com/office/powerpoint/2010/main" val="293868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t>
            </a:r>
            <a:r>
              <a:rPr lang="en-ZA" dirty="0" smtClean="0"/>
              <a:t>SHOP BEACON</a:t>
            </a:r>
            <a:endParaRPr lang="en-GB"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2007438"/>
            <a:ext cx="6787238" cy="4111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2774" y="2042074"/>
            <a:ext cx="1709706" cy="466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68344" y="3413689"/>
            <a:ext cx="1038225" cy="89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04869" y="5373216"/>
            <a:ext cx="1487611" cy="373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452320" y="1268760"/>
            <a:ext cx="12763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40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ZA" dirty="0"/>
              <a:t>Retail fashion industry  - </a:t>
            </a:r>
            <a:r>
              <a:rPr lang="en-ZA" dirty="0" smtClean="0"/>
              <a:t>SHOP BEACON</a:t>
            </a:r>
            <a:endParaRPr lang="en-GB" dirty="0"/>
          </a:p>
        </p:txBody>
      </p:sp>
      <p:sp>
        <p:nvSpPr>
          <p:cNvPr id="8" name="TextBox 7"/>
          <p:cNvSpPr txBox="1"/>
          <p:nvPr/>
        </p:nvSpPr>
        <p:spPr>
          <a:xfrm>
            <a:off x="5309801" y="6381328"/>
            <a:ext cx="3528392" cy="369332"/>
          </a:xfrm>
          <a:prstGeom prst="rect">
            <a:avLst/>
          </a:prstGeom>
          <a:noFill/>
        </p:spPr>
        <p:txBody>
          <a:bodyPr wrap="square" rtlCol="0">
            <a:spAutoFit/>
          </a:bodyPr>
          <a:lstStyle/>
          <a:p>
            <a:r>
              <a:rPr lang="en-GB" dirty="0" smtClean="0"/>
              <a:t>LESLEY BUCHANAN (14843005)</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5817443"/>
            <a:ext cx="3324225" cy="92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2320" y="1268760"/>
            <a:ext cx="12763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6481316" y="1988139"/>
            <a:ext cx="2555180" cy="3139321"/>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SHOP BEACON:</a:t>
            </a:r>
          </a:p>
          <a:p>
            <a:pPr marL="285750" indent="-285750">
              <a:buFont typeface="Arial" pitchFamily="34" charset="0"/>
              <a:buChar char="•"/>
            </a:pPr>
            <a:r>
              <a:rPr lang="en-GB" dirty="0" smtClean="0"/>
              <a:t>Location specific rewards</a:t>
            </a:r>
          </a:p>
          <a:p>
            <a:pPr marL="285750" indent="-285750">
              <a:buFont typeface="Arial" pitchFamily="34" charset="0"/>
              <a:buChar char="•"/>
            </a:pPr>
            <a:r>
              <a:rPr lang="en-GB" dirty="0" smtClean="0"/>
              <a:t>Deals</a:t>
            </a:r>
          </a:p>
          <a:p>
            <a:pPr marL="285750" indent="-285750">
              <a:buFont typeface="Arial" pitchFamily="34" charset="0"/>
              <a:buChar char="•"/>
            </a:pPr>
            <a:r>
              <a:rPr lang="en-GB" dirty="0" smtClean="0"/>
              <a:t>Discounts</a:t>
            </a:r>
          </a:p>
          <a:p>
            <a:pPr marL="285750" indent="-285750">
              <a:buFont typeface="Arial" pitchFamily="34" charset="0"/>
              <a:buChar char="•"/>
            </a:pPr>
            <a:r>
              <a:rPr lang="en-GB" dirty="0" smtClean="0"/>
              <a:t>Product recommendations</a:t>
            </a:r>
          </a:p>
          <a:p>
            <a:pPr marL="285750" indent="-285750">
              <a:buFont typeface="Arial" pitchFamily="34" charset="0"/>
              <a:buChar char="•"/>
            </a:pPr>
            <a:r>
              <a:rPr lang="en-GB" dirty="0" smtClean="0"/>
              <a:t>Department info</a:t>
            </a:r>
          </a:p>
          <a:p>
            <a:pPr marL="285750" indent="-285750">
              <a:buFont typeface="Arial" pitchFamily="34" charset="0"/>
              <a:buChar char="•"/>
            </a:pPr>
            <a:r>
              <a:rPr lang="en-GB" dirty="0" smtClean="0"/>
              <a:t>Link to @ home browsing behaviour to deals in store </a:t>
            </a:r>
            <a:endParaRPr lang="en-GB" dirty="0"/>
          </a:p>
        </p:txBody>
      </p:sp>
    </p:spTree>
    <p:extLst>
      <p:ext uri="{BB962C8B-B14F-4D97-AF65-F5344CB8AC3E}">
        <p14:creationId xmlns:p14="http://schemas.microsoft.com/office/powerpoint/2010/main" val="253905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1773</TotalTime>
  <Words>1315</Words>
  <Application>Microsoft Office PowerPoint</Application>
  <PresentationFormat>On-screen Show (4:3)</PresentationFormat>
  <Paragraphs>231</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 MT</vt:lpstr>
      <vt:lpstr>Wingdings</vt:lpstr>
      <vt:lpstr>Wingdings 2</vt:lpstr>
      <vt:lpstr>Dividend</vt:lpstr>
      <vt:lpstr>Innovations in the Retail fashion industry </vt:lpstr>
      <vt:lpstr>LESLEY BUCHANAN</vt:lpstr>
      <vt:lpstr>Retail fashion industry – augmented reality and shop beacon</vt:lpstr>
      <vt:lpstr>Retail fashion industry  - augmented reality</vt:lpstr>
      <vt:lpstr>Retail fashion industry – Augmented reality – virtual mirror  </vt:lpstr>
      <vt:lpstr>Retail fashion industry – Augmented reality – virtual mirror – triz trends </vt:lpstr>
      <vt:lpstr>Retail fashion industry  - ibeacon (shop beacon)</vt:lpstr>
      <vt:lpstr>Retail fashion industry  - SHOP BEACON</vt:lpstr>
      <vt:lpstr>Retail fashion industry  - SHOP BEACON</vt:lpstr>
      <vt:lpstr>Retail fashion industry  - SHOP BEACON</vt:lpstr>
      <vt:lpstr>Retail fashion industry – SHOP BEACON – triz trends </vt:lpstr>
      <vt:lpstr>LIONIE SCHUTTLE</vt:lpstr>
      <vt:lpstr>Heat sensors</vt:lpstr>
      <vt:lpstr>Heat sensors</vt:lpstr>
      <vt:lpstr>Heat sensors</vt:lpstr>
      <vt:lpstr>MAGIC MIRRORS </vt:lpstr>
      <vt:lpstr>MAGIC MIRRORS </vt:lpstr>
      <vt:lpstr>MAGIC MIRRORS </vt:lpstr>
      <vt:lpstr>CHARMAINE SWEMMER</vt:lpstr>
      <vt:lpstr>problems and opportunities in clothing industry</vt:lpstr>
      <vt:lpstr>Technology and functionality </vt:lpstr>
      <vt:lpstr>The smart changing room …macy’s go!</vt:lpstr>
      <vt:lpstr>problems and opportunities in clothing industry</vt:lpstr>
      <vt:lpstr>Technology and functionality </vt:lpstr>
      <vt:lpstr>Shop fashion in a snap</vt:lpstr>
      <vt:lpstr>Kim oosthuizen</vt:lpstr>
      <vt:lpstr>PowerPoint Presentation</vt:lpstr>
      <vt:lpstr>Company: Under armour </vt:lpstr>
      <vt:lpstr>Company: Under armour </vt:lpstr>
      <vt:lpstr>Company: Under armour </vt:lpstr>
      <vt:lpstr>PowerPoint Presentation</vt:lpstr>
      <vt:lpstr>Company:</vt:lpstr>
      <vt:lpstr>Company:</vt:lpstr>
      <vt:lpstr>Company: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fashion industry</dc:title>
  <dc:creator>Lesley Buchanan</dc:creator>
  <cp:lastModifiedBy>GOETHALS Frank</cp:lastModifiedBy>
  <cp:revision>59</cp:revision>
  <dcterms:created xsi:type="dcterms:W3CDTF">2016-11-15T08:28:32Z</dcterms:created>
  <dcterms:modified xsi:type="dcterms:W3CDTF">2016-12-02T15:58:16Z</dcterms:modified>
</cp:coreProperties>
</file>