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8" r:id="rId2"/>
    <p:sldId id="273" r:id="rId3"/>
    <p:sldId id="274" r:id="rId4"/>
    <p:sldId id="275" r:id="rId5"/>
    <p:sldId id="276" r:id="rId6"/>
    <p:sldId id="258" r:id="rId7"/>
    <p:sldId id="259" r:id="rId8"/>
    <p:sldId id="270" r:id="rId9"/>
    <p:sldId id="271" r:id="rId10"/>
    <p:sldId id="272" r:id="rId11"/>
    <p:sldId id="257" r:id="rId12"/>
    <p:sldId id="263" r:id="rId13"/>
    <p:sldId id="265" r:id="rId14"/>
    <p:sldId id="269" r:id="rId15"/>
    <p:sldId id="293" r:id="rId16"/>
    <p:sldId id="294" r:id="rId17"/>
    <p:sldId id="295" r:id="rId18"/>
    <p:sldId id="296" r:id="rId19"/>
    <p:sldId id="297" r:id="rId20"/>
    <p:sldId id="298" r:id="rId21"/>
    <p:sldId id="279" r:id="rId22"/>
    <p:sldId id="280" r:id="rId23"/>
    <p:sldId id="287" r:id="rId24"/>
    <p:sldId id="288" r:id="rId25"/>
    <p:sldId id="289" r:id="rId26"/>
    <p:sldId id="290" r:id="rId27"/>
    <p:sldId id="291" r:id="rId28"/>
    <p:sldId id="292" r:id="rId29"/>
    <p:sldId id="299" r:id="rId30"/>
    <p:sldId id="300" r:id="rId31"/>
    <p:sldId id="301" r:id="rId32"/>
    <p:sldId id="302" r:id="rId33"/>
    <p:sldId id="303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028C0-6025-C74A-87B4-8AE269C7FFE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CBB4D-6248-5146-B2F7-49AEAA246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유저에게는 정확한 상품정보를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브랜드에게는 홍보 및 판매채널을 제공해 소비자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공급자 모두에게 유익한 플랫폼으로 거듭나는 것이 목표</a:t>
            </a:r>
            <a:endParaRPr lang="en-US" altLang="ko-K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dirty="0" smtClean="0"/>
              <a:t>News </a:t>
            </a:r>
            <a:r>
              <a:rPr lang="pl-PL" dirty="0" err="1" smtClean="0"/>
              <a:t>Article</a:t>
            </a:r>
            <a:endParaRPr lang="pl-PL" dirty="0" smtClean="0"/>
          </a:p>
          <a:p>
            <a:r>
              <a:rPr lang="pl-PL" dirty="0" smtClean="0"/>
              <a:t>http://</a:t>
            </a:r>
            <a:r>
              <a:rPr lang="pl-PL" dirty="0" err="1" smtClean="0"/>
              <a:t>www.apparelnews.co.kr</a:t>
            </a:r>
            <a:r>
              <a:rPr lang="pl-PL" dirty="0" smtClean="0"/>
              <a:t>/</a:t>
            </a:r>
            <a:r>
              <a:rPr lang="pl-PL" dirty="0" err="1" smtClean="0"/>
              <a:t>naver</a:t>
            </a:r>
            <a:r>
              <a:rPr lang="pl-PL" dirty="0" smtClean="0"/>
              <a:t>/</a:t>
            </a:r>
            <a:r>
              <a:rPr lang="pl-PL" dirty="0" err="1" smtClean="0"/>
              <a:t>view.php?iid</a:t>
            </a:r>
            <a:r>
              <a:rPr lang="pl-PL" dirty="0" smtClean="0"/>
              <a:t>=61101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9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thecreatorsproject.vice.com</a:t>
            </a:r>
            <a:r>
              <a:rPr lang="en-US" smtClean="0"/>
              <a:t>/show/make-it-wearable--the-concepts-solar-powered-fashion-designer-pauline-van-dongen-video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https://youtu.be/rhUqDy4tg50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thecreatorsproject.vice.com</a:t>
            </a:r>
            <a:r>
              <a:rPr lang="en-US" dirty="0" smtClean="0"/>
              <a:t>/blog/augmented-reality-clothing-has-arrived-with-the-iappareli-project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3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https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/145379121 </a:t>
            </a:r>
            <a:r>
              <a:rPr lang="en-US" dirty="0" smtClean="0"/>
              <a:t>–</a:t>
            </a:r>
            <a:r>
              <a:rPr lang="pt-BR" dirty="0" smtClean="0"/>
              <a:t> </a:t>
            </a:r>
            <a:r>
              <a:rPr lang="pt-BR" dirty="0" err="1" smtClean="0"/>
              <a:t>documentary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E7E22-4721-014D-8954-3315C3EA997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6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CBB4D-6248-5146-B2F7-49AEAA2468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1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0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1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5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6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8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2970C-9E62-F34B-9C29-73061C6CA4B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646FF-4C6E-C54C-93AD-2A04A3FD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43"/>
            <a:ext cx="9144000" cy="736649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Helvetica Neue Thin"/>
                <a:cs typeface="Helvetica Neue Thin"/>
              </a:rPr>
              <a:t>Trends in Digital Innovations</a:t>
            </a:r>
            <a:endParaRPr lang="en-GB" sz="3600" dirty="0">
              <a:latin typeface="Helvetica Neue Thin"/>
              <a:cs typeface="Helvetica Neue Thin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3200400"/>
            <a:ext cx="3937000" cy="4445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0" y="768348"/>
            <a:ext cx="9144000" cy="68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dirty="0">
              <a:latin typeface="Helvetica Neue Thin"/>
              <a:cs typeface="Helvetica Neue Thin"/>
            </a:endParaRP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476381" y="5871876"/>
            <a:ext cx="8096118" cy="110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 smtClean="0">
                <a:latin typeface="Helvetica Neue Thin"/>
                <a:cs typeface="Helvetica Neue Thin"/>
              </a:rPr>
              <a:t>Instructor. </a:t>
            </a:r>
            <a:r>
              <a:rPr lang="en-GB" sz="1400" dirty="0" err="1" smtClean="0">
                <a:latin typeface="Helvetica Neue Thin"/>
                <a:cs typeface="Helvetica Neue Thin"/>
              </a:rPr>
              <a:t>Dr.</a:t>
            </a:r>
            <a:r>
              <a:rPr lang="en-GB" sz="1400" dirty="0" smtClean="0">
                <a:latin typeface="Helvetica Neue Thin"/>
                <a:cs typeface="Helvetica Neue Thin"/>
              </a:rPr>
              <a:t> GOETHALS FRANK</a:t>
            </a:r>
          </a:p>
          <a:p>
            <a:pPr marL="0" indent="0" algn="ctr">
              <a:buNone/>
            </a:pPr>
            <a:r>
              <a:rPr lang="en-GB" sz="1400" dirty="0" err="1" smtClean="0">
                <a:latin typeface="Helvetica Neue Thin"/>
                <a:cs typeface="Helvetica Neue Thin"/>
              </a:rPr>
              <a:t>Alina</a:t>
            </a:r>
            <a:r>
              <a:rPr lang="en-GB" sz="1400" dirty="0" smtClean="0">
                <a:latin typeface="Helvetica Neue Thin"/>
                <a:cs typeface="Helvetica Neue Thin"/>
              </a:rPr>
              <a:t> </a:t>
            </a:r>
            <a:r>
              <a:rPr lang="en-GB" sz="1400" dirty="0" err="1" smtClean="0">
                <a:latin typeface="Helvetica Neue Thin"/>
                <a:cs typeface="Helvetica Neue Thin"/>
              </a:rPr>
              <a:t>Klos</a:t>
            </a:r>
            <a:r>
              <a:rPr lang="en-GB" sz="1400" dirty="0" err="1">
                <a:latin typeface="Helvetica Neue Thin"/>
                <a:cs typeface="Helvetica Neue Thin"/>
              </a:rPr>
              <a:t>e</a:t>
            </a:r>
            <a:r>
              <a:rPr lang="en-GB" sz="1400" dirty="0">
                <a:latin typeface="Helvetica Neue Thin"/>
                <a:cs typeface="Helvetica Neue Thin"/>
              </a:rPr>
              <a:t>, Holly Taylor, </a:t>
            </a:r>
            <a:r>
              <a:rPr lang="en-GB" sz="1400" dirty="0" err="1">
                <a:latin typeface="Helvetica Neue Thin"/>
                <a:cs typeface="Helvetica Neue Thin"/>
              </a:rPr>
              <a:t>Ngalla</a:t>
            </a:r>
            <a:r>
              <a:rPr lang="en-GB" sz="1400" dirty="0">
                <a:latin typeface="Helvetica Neue Thin"/>
                <a:cs typeface="Helvetica Neue Thin"/>
              </a:rPr>
              <a:t> D. Gaye, </a:t>
            </a:r>
            <a:r>
              <a:rPr lang="en-GB" sz="1400" dirty="0" err="1">
                <a:latin typeface="Helvetica Neue Thin"/>
                <a:cs typeface="Helvetica Neue Thin"/>
              </a:rPr>
              <a:t>Rao</a:t>
            </a:r>
            <a:r>
              <a:rPr lang="en-GB" sz="1400" dirty="0">
                <a:latin typeface="Helvetica Neue Thin"/>
                <a:cs typeface="Helvetica Neue Thin"/>
              </a:rPr>
              <a:t> Muhammad Abdulla, </a:t>
            </a:r>
            <a:r>
              <a:rPr lang="en-GB" sz="1400" dirty="0" err="1">
                <a:latin typeface="Helvetica Neue Thin"/>
                <a:cs typeface="Helvetica Neue Thin"/>
              </a:rPr>
              <a:t>Yeseul</a:t>
            </a:r>
            <a:r>
              <a:rPr lang="en-GB" sz="1400" dirty="0">
                <a:latin typeface="Helvetica Neue Thin"/>
                <a:cs typeface="Helvetica Neue Thin"/>
              </a:rPr>
              <a:t> </a:t>
            </a:r>
            <a:r>
              <a:rPr lang="en-GB" sz="1400" dirty="0" smtClean="0">
                <a:latin typeface="Helvetica Neue Thin"/>
                <a:cs typeface="Helvetica Neue Thin"/>
              </a:rPr>
              <a:t>Oh 							              </a:t>
            </a:r>
          </a:p>
          <a:p>
            <a:pPr marL="0" indent="0" algn="ctr">
              <a:buNone/>
            </a:pPr>
            <a:r>
              <a:rPr lang="en-GB" sz="1400" dirty="0" smtClean="0">
                <a:latin typeface="Helvetica Neue Thin"/>
                <a:cs typeface="Helvetica Neue Thin"/>
              </a:rPr>
              <a:t>15, September, 2016</a:t>
            </a:r>
            <a:endParaRPr lang="en-GB" sz="1400" dirty="0">
              <a:latin typeface="Helvetica Neue Thin"/>
              <a:cs typeface="Helvetica Neue Thin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/>
          <a:srcRect t="2179" b="4907"/>
          <a:stretch/>
        </p:blipFill>
        <p:spPr>
          <a:xfrm>
            <a:off x="-1" y="666749"/>
            <a:ext cx="9158851" cy="5203545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52400" y="1315279"/>
            <a:ext cx="505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Digital Innovations in the Fashion Industry</a:t>
            </a:r>
            <a:endParaRPr lang="en-GB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4261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5349" y="1586225"/>
            <a:ext cx="3646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9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Customer Expectation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4196" y="1586225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19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Nesting Up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2255" y="4686288"/>
            <a:ext cx="381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Integrated higher level of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675349" y="4686288"/>
            <a:ext cx="381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Functional Services, Transformation</a:t>
            </a:r>
          </a:p>
        </p:txBody>
      </p:sp>
      <p:pic>
        <p:nvPicPr>
          <p:cNvPr id="10" name="Picture 9" descr="Customer-Needs-Opportunity-icon1-280x200.png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61" y="2620422"/>
            <a:ext cx="2637272" cy="1883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521" y="2382103"/>
            <a:ext cx="2914650" cy="2514600"/>
          </a:xfrm>
          <a:prstGeom prst="rect">
            <a:avLst/>
          </a:prstGeom>
        </p:spPr>
      </p:pic>
      <p:sp>
        <p:nvSpPr>
          <p:cNvPr id="1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0086" y="534549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03400" y="99159"/>
            <a:ext cx="2930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3. Pauline van </a:t>
            </a:r>
            <a:r>
              <a:rPr lang="en-US" sz="1600" dirty="0" err="1" smtClean="0">
                <a:latin typeface="Helvetica Neue Thin"/>
                <a:cs typeface="Helvetica Neue Thin"/>
              </a:rPr>
              <a:t>Dongen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4191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853" y="4212151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853" y="4212151"/>
            <a:ext cx="38100" cy="25400"/>
          </a:xfrm>
          <a:prstGeom prst="rect">
            <a:avLst/>
          </a:prstGeom>
        </p:spPr>
      </p:pic>
      <p:pic>
        <p:nvPicPr>
          <p:cNvPr id="2" name="Picture 1" descr="145773468375DB1F47_C9D8_469F_BE18_0B9C8C6997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1" y="3117375"/>
            <a:ext cx="4546609" cy="30320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471" y="1917046"/>
            <a:ext cx="4546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dirty="0" smtClean="0">
                <a:latin typeface="Helvetica Neue Thin"/>
                <a:cs typeface="Helvetica Neue Thin"/>
              </a:rPr>
              <a:t>Augmented Reality Fashion.</a:t>
            </a:r>
          </a:p>
          <a:p>
            <a:pPr algn="r"/>
            <a:r>
              <a:rPr lang="en-US" dirty="0">
                <a:latin typeface="Helvetica Neue Thin"/>
                <a:cs typeface="Helvetica Neue Thin"/>
              </a:rPr>
              <a:t>With a triangular shaped cloak and an </a:t>
            </a:r>
            <a:r>
              <a:rPr lang="en-US" dirty="0" err="1">
                <a:latin typeface="Helvetica Neue Thin"/>
                <a:cs typeface="Helvetica Neue Thin"/>
              </a:rPr>
              <a:t>iOS</a:t>
            </a:r>
            <a:r>
              <a:rPr lang="en-US" dirty="0">
                <a:latin typeface="Helvetica Neue Thin"/>
                <a:cs typeface="Helvetica Neue Thin"/>
              </a:rPr>
              <a:t> application, a digitalized visual appears on the </a:t>
            </a:r>
            <a:r>
              <a:rPr lang="en-US" dirty="0" smtClean="0">
                <a:latin typeface="Helvetica Neue Thin"/>
                <a:cs typeface="Helvetica Neue Thin"/>
              </a:rPr>
              <a:t>screen which expresses a </a:t>
            </a:r>
            <a:r>
              <a:rPr lang="en-US" dirty="0">
                <a:latin typeface="Helvetica Neue Thin"/>
                <a:cs typeface="Helvetica Neue Thin"/>
              </a:rPr>
              <a:t>mod of the user. </a:t>
            </a:r>
            <a:endParaRPr lang="en-AU" dirty="0">
              <a:latin typeface="Helvetica Neue Thin"/>
              <a:cs typeface="Helvetica Neue Thi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8466" y="3466683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Triangular Cloak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Cloth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88466" y="4327488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iPhone / </a:t>
            </a:r>
            <a:r>
              <a:rPr lang="en-AU" sz="2000" u="sng" dirty="0" err="1" smtClean="0">
                <a:latin typeface="Helvetica Neue Thin"/>
                <a:cs typeface="Helvetica Neue Thin"/>
              </a:rPr>
              <a:t>iPad</a:t>
            </a:r>
            <a:endParaRPr lang="en-AU" sz="2000" u="sng" dirty="0" smtClean="0">
              <a:latin typeface="Helvetica Neue Thin"/>
              <a:cs typeface="Helvetica Neue Thin"/>
            </a:endParaRP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Portable Digital Device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88466" y="5260248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Twitter / Facebook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Big Data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6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4.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pic>
        <p:nvPicPr>
          <p:cNvPr id="7" name="Picture 6" descr="스크린샷 2016-09-14 오후 8.00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93" y="462738"/>
            <a:ext cx="2974365" cy="12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4808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769" y="1604026"/>
            <a:ext cx="3646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4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Increasing Dimensionality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0574" y="2646453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11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Segmentation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pic>
        <p:nvPicPr>
          <p:cNvPr id="7" name="Picture 6" descr="197018-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7" y="2435023"/>
            <a:ext cx="2269066" cy="22690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8633" y="5746516"/>
            <a:ext cx="381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Mood Variable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769" y="4704089"/>
            <a:ext cx="381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4D</a:t>
            </a:r>
          </a:p>
        </p:txBody>
      </p:sp>
      <p:pic>
        <p:nvPicPr>
          <p:cNvPr id="10" name="Picture 9" descr="people_icon.png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45" y="3690274"/>
            <a:ext cx="2036328" cy="20363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13873" y="1604029"/>
            <a:ext cx="3646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12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Increasing Use of Senses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3873" y="4704092"/>
            <a:ext cx="38108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Sight, Touch, </a:t>
            </a:r>
          </a:p>
          <a:p>
            <a:pPr algn="ctr"/>
            <a:r>
              <a:rPr lang="en-AU" sz="1600" b="1" dirty="0" smtClean="0">
                <a:latin typeface="Helvetica Neue Thin"/>
                <a:cs typeface="Helvetica Neue Thin"/>
              </a:rPr>
              <a:t>Hearing, Socializing, </a:t>
            </a:r>
            <a:r>
              <a:rPr lang="en-AU" sz="1600" b="1" dirty="0" err="1" smtClean="0">
                <a:latin typeface="Helvetica Neue Thin"/>
                <a:cs typeface="Helvetica Neue Thin"/>
              </a:rPr>
              <a:t>etc</a:t>
            </a:r>
            <a:endParaRPr lang="en-AU" sz="1600" b="1" dirty="0" smtClean="0">
              <a:latin typeface="Helvetica Neue Thin"/>
              <a:cs typeface="Helvetica Neue Thi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76" y="2607742"/>
            <a:ext cx="1958304" cy="1958304"/>
          </a:xfrm>
          <a:prstGeom prst="rect">
            <a:avLst/>
          </a:prstGeom>
        </p:spPr>
      </p:pic>
      <p:sp>
        <p:nvSpPr>
          <p:cNvPr id="16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4. NORMALS APPAREL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1501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5349" y="1141948"/>
            <a:ext cx="3591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Helvetica Neue Thin"/>
                <a:cs typeface="Helvetica Neue Thin"/>
              </a:rPr>
              <a:t>Customer Acceptance</a:t>
            </a:r>
            <a:endParaRPr lang="en-US" sz="2400" dirty="0">
              <a:latin typeface="Helvetica Neue Thin"/>
              <a:cs typeface="Helvetica Neue Thi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64815" y="1740130"/>
            <a:ext cx="2912533" cy="2899609"/>
            <a:chOff x="1064815" y="2279580"/>
            <a:chExt cx="2912533" cy="4003346"/>
          </a:xfrm>
        </p:grpSpPr>
        <p:sp>
          <p:nvSpPr>
            <p:cNvPr id="12" name="Frame 11"/>
            <p:cNvSpPr/>
            <p:nvPr/>
          </p:nvSpPr>
          <p:spPr>
            <a:xfrm>
              <a:off x="1064815" y="2459614"/>
              <a:ext cx="2912533" cy="3437467"/>
            </a:xfrm>
            <a:prstGeom prst="frame">
              <a:avLst>
                <a:gd name="adj1" fmla="val 2616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52684" y="5605593"/>
              <a:ext cx="2355718" cy="6773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52684" y="2279580"/>
              <a:ext cx="23557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 smtClean="0">
                  <a:latin typeface="Helvetica Neue Thin"/>
                  <a:cs typeface="Helvetica Neue Thin"/>
                </a:rPr>
                <a:t>Hedonic Motivation</a:t>
              </a:r>
              <a:endParaRPr lang="en-AU" sz="2000" b="1" dirty="0">
                <a:latin typeface="Helvetica Neue Thin"/>
                <a:cs typeface="Helvetica Neue Thin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809068" y="1172504"/>
            <a:ext cx="3591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Helvetica Neue Thin"/>
                <a:cs typeface="Helvetica Neue Thin"/>
              </a:rPr>
              <a:t>Sustainable Competitive Advantages</a:t>
            </a:r>
            <a:endParaRPr lang="en-US" sz="2400" dirty="0">
              <a:latin typeface="Helvetica Neue Thin"/>
              <a:cs typeface="Helvetica Neue Thi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55294" y="3811483"/>
            <a:ext cx="2912533" cy="2521560"/>
            <a:chOff x="1064815" y="2279580"/>
            <a:chExt cx="2912533" cy="4003346"/>
          </a:xfrm>
        </p:grpSpPr>
        <p:sp>
          <p:nvSpPr>
            <p:cNvPr id="17" name="Frame 16"/>
            <p:cNvSpPr/>
            <p:nvPr/>
          </p:nvSpPr>
          <p:spPr>
            <a:xfrm>
              <a:off x="1064815" y="2459614"/>
              <a:ext cx="2912533" cy="3437467"/>
            </a:xfrm>
            <a:prstGeom prst="frame">
              <a:avLst>
                <a:gd name="adj1" fmla="val 2616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52684" y="5605593"/>
              <a:ext cx="2355718" cy="6773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52684" y="2279580"/>
              <a:ext cx="23557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n-AU" sz="2000" b="1" dirty="0">
                <a:latin typeface="Helvetica Neue Thin"/>
                <a:cs typeface="Helvetica Neue Thin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52684" y="2207975"/>
            <a:ext cx="235571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Enjoy</a:t>
            </a:r>
          </a:p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Unique</a:t>
            </a:r>
          </a:p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One and only</a:t>
            </a:r>
          </a:p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Personalization</a:t>
            </a:r>
          </a:p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Data </a:t>
            </a:r>
            <a:r>
              <a:rPr lang="en-US" sz="2000" b="1" dirty="0" smtClean="0">
                <a:latin typeface="Helvetica Neue Thin"/>
                <a:cs typeface="Helvetica Neue Thin"/>
              </a:rPr>
              <a:t>–</a:t>
            </a:r>
            <a:r>
              <a:rPr lang="en-AU" sz="2000" b="1" dirty="0" smtClean="0">
                <a:latin typeface="Helvetica Neue Thin"/>
                <a:cs typeface="Helvetica Neue Thin"/>
              </a:rPr>
              <a:t> Visualization</a:t>
            </a:r>
          </a:p>
          <a:p>
            <a:pPr algn="ctr"/>
            <a:r>
              <a:rPr lang="en-AU" sz="2000" b="1" dirty="0" smtClean="0">
                <a:latin typeface="Helvetica Neue Thin"/>
                <a:cs typeface="Helvetica Neue Thin"/>
              </a:rPr>
              <a:t>Data </a:t>
            </a:r>
            <a:r>
              <a:rPr lang="en-US" sz="2000" b="1" dirty="0" smtClean="0">
                <a:latin typeface="Helvetica Neue Thin"/>
                <a:cs typeface="Helvetica Neue Thin"/>
              </a:rPr>
              <a:t>–</a:t>
            </a:r>
            <a:r>
              <a:rPr lang="en-AU" sz="2000" b="1" dirty="0" smtClean="0">
                <a:latin typeface="Helvetica Neue Thin"/>
                <a:cs typeface="Helvetica Neue Thin"/>
              </a:rPr>
              <a:t> Sound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43163" y="4099139"/>
            <a:ext cx="2355718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Helvetica Neue Thin"/>
                <a:cs typeface="Helvetica Neue Thin"/>
              </a:rPr>
              <a:t>Free Publicity</a:t>
            </a:r>
          </a:p>
          <a:p>
            <a:pPr algn="ctr"/>
            <a:r>
              <a:rPr lang="en-US" sz="2000" b="1" dirty="0" smtClean="0">
                <a:latin typeface="Helvetica Neue Thin"/>
                <a:cs typeface="Helvetica Neue Thin"/>
              </a:rPr>
              <a:t>Open Source</a:t>
            </a:r>
          </a:p>
          <a:p>
            <a:pPr algn="ctr"/>
            <a:r>
              <a:rPr lang="en-US" sz="1400" b="1" dirty="0" smtClean="0">
                <a:latin typeface="Helvetica Neue Thin"/>
                <a:cs typeface="Helvetica Neue Thin"/>
              </a:rPr>
              <a:t>(for manufacturers)</a:t>
            </a:r>
          </a:p>
          <a:p>
            <a:pPr algn="ctr"/>
            <a:r>
              <a:rPr lang="en-US" sz="2000" b="1" dirty="0" smtClean="0">
                <a:latin typeface="Helvetica Neue Thin"/>
                <a:cs typeface="Helvetica Neue Thin"/>
              </a:rPr>
              <a:t>Accumulation of Data</a:t>
            </a:r>
          </a:p>
          <a:p>
            <a:pPr algn="ctr"/>
            <a:r>
              <a:rPr lang="en-US" sz="2000" b="1" dirty="0" smtClean="0">
                <a:latin typeface="Helvetica Neue Thin"/>
                <a:cs typeface="Helvetica Neue Thin"/>
              </a:rPr>
              <a:t>Variation</a:t>
            </a:r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16" y="4401666"/>
            <a:ext cx="2912532" cy="16346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1" y="2044924"/>
            <a:ext cx="2940189" cy="183761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4. NORMALS APPAREL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8284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139" y="4619443"/>
            <a:ext cx="1566538" cy="144121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940" y="455875"/>
            <a:ext cx="3848100" cy="77892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145" y="1234795"/>
            <a:ext cx="1251853" cy="872208"/>
          </a:xfrm>
          <a:prstGeom prst="rect">
            <a:avLst/>
          </a:prstGeom>
        </p:spPr>
      </p:pic>
      <p:pic>
        <p:nvPicPr>
          <p:cNvPr id="24" name="Picture 12" descr="proble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56" y="2005795"/>
            <a:ext cx="699342" cy="699342"/>
          </a:xfrm>
          <a:prstGeom prst="rect">
            <a:avLst/>
          </a:prstGeom>
        </p:spPr>
      </p:pic>
      <p:sp>
        <p:nvSpPr>
          <p:cNvPr id="26" name="TextBox 2"/>
          <p:cNvSpPr txBox="1"/>
          <p:nvPr/>
        </p:nvSpPr>
        <p:spPr>
          <a:xfrm>
            <a:off x="305125" y="2219365"/>
            <a:ext cx="4001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Huge competition: Apple.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Establish in the fashion industry.</a:t>
            </a:r>
            <a:endParaRPr lang="en-US" dirty="0">
              <a:latin typeface="Helvetica Neue Thin"/>
              <a:cs typeface="Helvetica Neue Thin"/>
            </a:endParaRPr>
          </a:p>
          <a:p>
            <a:endParaRPr lang="en-US" dirty="0"/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613" y="5281697"/>
            <a:ext cx="38100" cy="25400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613" y="5281697"/>
            <a:ext cx="38100" cy="25400"/>
          </a:xfrm>
          <a:prstGeom prst="rect">
            <a:avLst/>
          </a:prstGeom>
        </p:spPr>
      </p:pic>
      <p:sp>
        <p:nvSpPr>
          <p:cNvPr id="29" name="TextBox 2"/>
          <p:cNvSpPr txBox="1"/>
          <p:nvPr/>
        </p:nvSpPr>
        <p:spPr>
          <a:xfrm>
            <a:off x="215878" y="4421944"/>
            <a:ext cx="400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Translate digital trends to fashion.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Helvetica Neue Thin"/>
                <a:cs typeface="Helvetica Neue Thin"/>
              </a:rPr>
              <a:t>Smartcloths</a:t>
            </a:r>
            <a:r>
              <a:rPr lang="en-US" dirty="0" smtClean="0">
                <a:latin typeface="Helvetica Neue Thin"/>
                <a:cs typeface="Helvetica Neue Thin"/>
              </a:rPr>
              <a:t> mostly fitness-focused.</a:t>
            </a:r>
          </a:p>
        </p:txBody>
      </p:sp>
      <p:pic>
        <p:nvPicPr>
          <p:cNvPr id="30" name="Picture 16" descr="Very-Basic-Binoculars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45" y="3911182"/>
            <a:ext cx="732237" cy="732237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665" y="1658762"/>
            <a:ext cx="38100" cy="25400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665" y="1658762"/>
            <a:ext cx="38100" cy="25400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4582117" y="1648312"/>
            <a:ext cx="4332570" cy="424731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de-DE" b="1" u="sng" dirty="0" smtClean="0">
                <a:latin typeface="Helvetica Neue Thin"/>
                <a:cs typeface="Helvetica Neue Thin"/>
              </a:rPr>
              <a:t>Smart </a:t>
            </a:r>
            <a:r>
              <a:rPr lang="de-DE" b="1" u="sng" dirty="0" err="1" smtClean="0">
                <a:latin typeface="Helvetica Neue Thin"/>
                <a:cs typeface="Helvetica Neue Thin"/>
              </a:rPr>
              <a:t>Suit</a:t>
            </a:r>
            <a:r>
              <a:rPr lang="de-DE" b="1" u="sng" dirty="0" smtClean="0">
                <a:latin typeface="Helvetica Neue Thin"/>
                <a:cs typeface="Helvetica Neue Thin"/>
              </a:rPr>
              <a:t>  </a:t>
            </a:r>
          </a:p>
          <a:p>
            <a:pPr marL="285750" lvl="0" indent="-285750">
              <a:buFont typeface="Arial"/>
              <a:buChar char="•"/>
            </a:pPr>
            <a:r>
              <a:rPr lang="de-DE" dirty="0" smtClean="0">
                <a:latin typeface="Helvetica Neue Thin"/>
                <a:cs typeface="Helvetica Neue Thin"/>
              </a:rPr>
              <a:t>High-end </a:t>
            </a:r>
            <a:r>
              <a:rPr lang="de-DE" dirty="0" err="1" smtClean="0">
                <a:latin typeface="Helvetica Neue Thin"/>
                <a:cs typeface="Helvetica Neue Thin"/>
              </a:rPr>
              <a:t>suit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with</a:t>
            </a:r>
            <a:r>
              <a:rPr lang="de-DE" dirty="0" smtClean="0">
                <a:latin typeface="Helvetica Neue Thin"/>
                <a:cs typeface="Helvetica Neue Thin"/>
              </a:rPr>
              <a:t> NFC </a:t>
            </a:r>
            <a:r>
              <a:rPr lang="de-DE" dirty="0" err="1" smtClean="0">
                <a:latin typeface="Helvetica Neue Thin"/>
                <a:cs typeface="Helvetica Neue Thin"/>
              </a:rPr>
              <a:t>buttons</a:t>
            </a:r>
            <a:endParaRPr lang="de-DE" dirty="0">
              <a:latin typeface="Helvetica Neue Thin"/>
              <a:cs typeface="Helvetica Neue Thin"/>
            </a:endParaRPr>
          </a:p>
          <a:p>
            <a:pPr marL="285750" lvl="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Unlock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phone</a:t>
            </a:r>
            <a:r>
              <a:rPr lang="de-DE" dirty="0" smtClean="0">
                <a:latin typeface="Helvetica Neue Thin"/>
                <a:cs typeface="Helvetica Neue Thin"/>
              </a:rPr>
              <a:t>, </a:t>
            </a:r>
            <a:r>
              <a:rPr lang="de-DE" dirty="0" err="1" smtClean="0">
                <a:latin typeface="Helvetica Neue Thin"/>
                <a:cs typeface="Helvetica Neue Thin"/>
              </a:rPr>
              <a:t>exchange</a:t>
            </a:r>
            <a:r>
              <a:rPr lang="de-DE" dirty="0" smtClean="0">
                <a:latin typeface="Helvetica Neue Thin"/>
                <a:cs typeface="Helvetica Neue Thin"/>
              </a:rPr>
              <a:t> digital </a:t>
            </a:r>
            <a:r>
              <a:rPr lang="de-DE" dirty="0" err="1" smtClean="0">
                <a:latin typeface="Helvetica Neue Thin"/>
                <a:cs typeface="Helvetica Neue Thin"/>
              </a:rPr>
              <a:t>business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cards</a:t>
            </a:r>
            <a:r>
              <a:rPr lang="de-DE" dirty="0" smtClean="0">
                <a:latin typeface="Helvetica Neue Thin"/>
                <a:cs typeface="Helvetica Neue Thin"/>
              </a:rPr>
              <a:t>, </a:t>
            </a:r>
            <a:r>
              <a:rPr lang="de-DE" dirty="0" err="1" smtClean="0">
                <a:latin typeface="Helvetica Neue Thin"/>
                <a:cs typeface="Helvetica Neue Thin"/>
              </a:rPr>
              <a:t>set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modes</a:t>
            </a:r>
            <a:r>
              <a:rPr lang="de-DE" dirty="0" smtClean="0">
                <a:latin typeface="Helvetica Neue Thin"/>
                <a:cs typeface="Helvetica Neue Thin"/>
              </a:rPr>
              <a:t> on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phone</a:t>
            </a:r>
            <a:endParaRPr lang="de-DE" dirty="0" smtClean="0">
              <a:latin typeface="Helvetica Neue Thin"/>
              <a:cs typeface="Helvetica Neue Thin"/>
            </a:endParaRPr>
          </a:p>
          <a:p>
            <a:pPr marL="285750" lvl="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Excusive</a:t>
            </a:r>
            <a:r>
              <a:rPr lang="de-DE" dirty="0" smtClean="0">
                <a:latin typeface="Helvetica Neue Thin"/>
                <a:cs typeface="Helvetica Neue Thin"/>
              </a:rPr>
              <a:t> mobile </a:t>
            </a:r>
            <a:r>
              <a:rPr lang="de-DE" dirty="0" err="1" smtClean="0">
                <a:latin typeface="Helvetica Neue Thin"/>
                <a:cs typeface="Helvetica Neue Thin"/>
              </a:rPr>
              <a:t>app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  <a:br>
              <a:rPr lang="de-DE" dirty="0" smtClean="0">
                <a:latin typeface="Helvetica Neue Thin"/>
                <a:cs typeface="Helvetica Neue Thin"/>
              </a:rPr>
            </a:br>
            <a:r>
              <a:rPr lang="de-DE" dirty="0" smtClean="0">
                <a:latin typeface="Helvetica Neue Thin"/>
                <a:cs typeface="Helvetica Neue Thin"/>
              </a:rPr>
              <a:t/>
            </a:r>
            <a:br>
              <a:rPr lang="de-DE" dirty="0" smtClean="0">
                <a:latin typeface="Helvetica Neue Thin"/>
                <a:cs typeface="Helvetica Neue Thin"/>
              </a:rPr>
            </a:br>
            <a:r>
              <a:rPr lang="de-DE" dirty="0" smtClean="0">
                <a:latin typeface="Helvetica Neue Thin"/>
                <a:cs typeface="Helvetica Neue Thin"/>
              </a:rPr>
              <a:t/>
            </a:r>
            <a:br>
              <a:rPr lang="de-DE" dirty="0" smtClean="0">
                <a:latin typeface="Helvetica Neue Thin"/>
                <a:cs typeface="Helvetica Neue Thin"/>
              </a:rPr>
            </a:br>
            <a:endParaRPr lang="de-DE" dirty="0" smtClean="0">
              <a:latin typeface="Helvetica Neue Thin"/>
              <a:cs typeface="Helvetica Neue Thin"/>
            </a:endParaRPr>
          </a:p>
          <a:p>
            <a:r>
              <a:rPr lang="de-DE" b="1" u="sng" dirty="0">
                <a:latin typeface="Helvetica Neue Thin"/>
                <a:cs typeface="Helvetica Neue Thin"/>
              </a:rPr>
              <a:t>Wellness </a:t>
            </a:r>
            <a:r>
              <a:rPr lang="de-DE" b="1" u="sng" dirty="0" smtClean="0">
                <a:latin typeface="Helvetica Neue Thin"/>
                <a:cs typeface="Helvetica Neue Thin"/>
              </a:rPr>
              <a:t>Belt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Indicates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how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many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steps</a:t>
            </a:r>
            <a:r>
              <a:rPr lang="de-DE" dirty="0" smtClean="0">
                <a:latin typeface="Helvetica Neue Thin"/>
                <a:cs typeface="Helvetica Neue Thin"/>
              </a:rPr>
              <a:t>, </a:t>
            </a:r>
            <a:r>
              <a:rPr lang="de-DE" dirty="0" err="1" smtClean="0">
                <a:latin typeface="Helvetica Neue Thin"/>
                <a:cs typeface="Helvetica Neue Thin"/>
              </a:rPr>
              <a:t>how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long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user</a:t>
            </a:r>
            <a:r>
              <a:rPr lang="de-DE" dirty="0" smtClean="0">
                <a:latin typeface="Helvetica Neue Thin"/>
                <a:cs typeface="Helvetica Neue Thin"/>
              </a:rPr>
              <a:t> was </a:t>
            </a:r>
            <a:r>
              <a:rPr lang="de-DE" dirty="0" err="1" smtClean="0">
                <a:latin typeface="Helvetica Neue Thin"/>
                <a:cs typeface="Helvetica Neue Thin"/>
              </a:rPr>
              <a:t>sitting</a:t>
            </a:r>
            <a:endParaRPr lang="de-DE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Eating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habits</a:t>
            </a:r>
            <a:endParaRPr lang="de-DE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Measures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waistline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size</a:t>
            </a:r>
            <a:endParaRPr lang="de-DE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Specially-designed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app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8"/>
          <a:srcRect r="25900"/>
          <a:stretch/>
        </p:blipFill>
        <p:spPr>
          <a:xfrm>
            <a:off x="7293879" y="2862009"/>
            <a:ext cx="1250916" cy="1125423"/>
          </a:xfrm>
          <a:prstGeom prst="rect">
            <a:avLst/>
          </a:prstGeom>
        </p:spPr>
      </p:pic>
      <p:sp>
        <p:nvSpPr>
          <p:cNvPr id="17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5.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0553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079" y="1639524"/>
            <a:ext cx="38100" cy="25400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079" y="1639524"/>
            <a:ext cx="38100" cy="254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472057" y="5967857"/>
            <a:ext cx="4671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Helvetica Neue Thin"/>
                <a:cs typeface="Helvetica Neue Thin"/>
              </a:rPr>
              <a:t>Source</a:t>
            </a:r>
            <a:r>
              <a:rPr lang="en-GB" sz="1400" i="1" dirty="0" smtClean="0">
                <a:latin typeface="Helvetica Neue Thin"/>
                <a:cs typeface="Helvetica Neue Thin"/>
              </a:rPr>
              <a:t>: https</a:t>
            </a:r>
            <a:r>
              <a:rPr lang="en-GB" sz="1400" i="1" dirty="0">
                <a:latin typeface="Helvetica Neue Thin"/>
                <a:cs typeface="Helvetica Neue Thin"/>
              </a:rPr>
              <a:t>://</a:t>
            </a:r>
            <a:r>
              <a:rPr lang="en-GB" sz="1400" i="1" dirty="0" err="1">
                <a:latin typeface="Helvetica Neue Thin"/>
                <a:cs typeface="Helvetica Neue Thin"/>
              </a:rPr>
              <a:t>www.youtube.com</a:t>
            </a:r>
            <a:r>
              <a:rPr lang="en-GB" sz="1400" i="1" dirty="0">
                <a:latin typeface="Helvetica Neue Thin"/>
                <a:cs typeface="Helvetica Neue Thin"/>
              </a:rPr>
              <a:t>/</a:t>
            </a:r>
            <a:r>
              <a:rPr lang="en-GB" sz="1400" i="1" dirty="0" err="1">
                <a:latin typeface="Helvetica Neue Thin"/>
                <a:cs typeface="Helvetica Neue Thin"/>
              </a:rPr>
              <a:t>watch?v</a:t>
            </a:r>
            <a:r>
              <a:rPr lang="en-GB" sz="1400" i="1" dirty="0">
                <a:latin typeface="Helvetica Neue Thin"/>
                <a:cs typeface="Helvetica Neue Thin"/>
              </a:rPr>
              <a:t>=vCvqFf08Fhs </a:t>
            </a: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9317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69" y="1709022"/>
            <a:ext cx="38100" cy="25400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69" y="1709022"/>
            <a:ext cx="38100" cy="25400"/>
          </a:xfrm>
          <a:prstGeom prst="rect">
            <a:avLst/>
          </a:prstGeom>
        </p:spPr>
      </p:pic>
      <p:sp>
        <p:nvSpPr>
          <p:cNvPr id="19" name="Rectangle 7"/>
          <p:cNvSpPr/>
          <p:nvPr/>
        </p:nvSpPr>
        <p:spPr>
          <a:xfrm>
            <a:off x="1230445" y="1737633"/>
            <a:ext cx="28300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3</a:t>
            </a:r>
          </a:p>
          <a:p>
            <a:pPr algn="ctr"/>
            <a:r>
              <a:rPr lang="en-AU" sz="2400" u="sng" dirty="0" err="1" smtClean="0">
                <a:latin typeface="Helvetica Neue Thin"/>
                <a:cs typeface="Helvetica Neue Thin"/>
              </a:rPr>
              <a:t>Dynamization</a:t>
            </a:r>
            <a:endParaRPr lang="en-AU" sz="2400" u="sng" dirty="0" smtClean="0">
              <a:latin typeface="Helvetica Neue Thin"/>
              <a:cs typeface="Helvetica Neue Thin"/>
            </a:endParaRPr>
          </a:p>
          <a:p>
            <a:pPr algn="ctr"/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  <a:endParaRPr lang="en-AU" sz="2400" dirty="0">
              <a:latin typeface="Helvetica Neue Thin"/>
              <a:cs typeface="Helvetica Neue Thin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1083783" y="2603871"/>
            <a:ext cx="290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More flexibility and connections for customer.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167136" y="1933167"/>
            <a:ext cx="575163" cy="575163"/>
          </a:xfrm>
          <a:prstGeom prst="rect">
            <a:avLst/>
          </a:prstGeom>
        </p:spPr>
      </p:pic>
      <p:sp>
        <p:nvSpPr>
          <p:cNvPr id="35" name="Rectangle 7"/>
          <p:cNvSpPr/>
          <p:nvPr/>
        </p:nvSpPr>
        <p:spPr>
          <a:xfrm>
            <a:off x="1005083" y="4013545"/>
            <a:ext cx="3382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latin typeface="Helvetica Neue Thin"/>
                <a:cs typeface="Helvetica Neue Thin"/>
              </a:rPr>
              <a:t>Trend 9 </a:t>
            </a:r>
          </a:p>
          <a:p>
            <a:pPr algn="ctr"/>
            <a:r>
              <a:rPr lang="en-AU" sz="2400" b="1" u="sng" dirty="0" smtClean="0">
                <a:latin typeface="Helvetica Neue Thin"/>
                <a:cs typeface="Helvetica Neue Thin"/>
              </a:rPr>
              <a:t>Customer Expectations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36" name="Rectangle 7"/>
          <p:cNvSpPr/>
          <p:nvPr/>
        </p:nvSpPr>
        <p:spPr>
          <a:xfrm>
            <a:off x="4883817" y="1772874"/>
            <a:ext cx="3382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latin typeface="Helvetica Neue Thin"/>
                <a:cs typeface="Helvetica Neue Thin"/>
              </a:rPr>
              <a:t>Trend 14</a:t>
            </a:r>
          </a:p>
          <a:p>
            <a:pPr algn="ctr"/>
            <a:r>
              <a:rPr lang="en-AU" sz="2400" b="1" u="sng" dirty="0" smtClean="0">
                <a:latin typeface="Helvetica Neue Thin"/>
                <a:cs typeface="Helvetica Neue Thin"/>
              </a:rPr>
              <a:t>Mono-Bi-Poly</a:t>
            </a:r>
          </a:p>
        </p:txBody>
      </p:sp>
      <p:sp>
        <p:nvSpPr>
          <p:cNvPr id="37" name="Rectangle 7"/>
          <p:cNvSpPr/>
          <p:nvPr/>
        </p:nvSpPr>
        <p:spPr>
          <a:xfrm>
            <a:off x="4883817" y="4027055"/>
            <a:ext cx="3382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latin typeface="Helvetica Neue Thin"/>
                <a:cs typeface="Helvetica Neue Thin"/>
              </a:rPr>
              <a:t>Trend 19 </a:t>
            </a:r>
          </a:p>
          <a:p>
            <a:pPr algn="ctr"/>
            <a:r>
              <a:rPr lang="en-AU" sz="2400" b="1" u="sng" dirty="0" smtClean="0">
                <a:latin typeface="Helvetica Neue Thin"/>
                <a:cs typeface="Helvetica Neue Thin"/>
              </a:rPr>
              <a:t>Nesting-Up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38" name="TextBox 2"/>
          <p:cNvSpPr txBox="1"/>
          <p:nvPr/>
        </p:nvSpPr>
        <p:spPr>
          <a:xfrm>
            <a:off x="1132137" y="4814330"/>
            <a:ext cx="30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Evolving customer expectations. Deliver an experience.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39" name="TextBox 2"/>
          <p:cNvSpPr txBox="1"/>
          <p:nvPr/>
        </p:nvSpPr>
        <p:spPr>
          <a:xfrm>
            <a:off x="5224984" y="2573659"/>
            <a:ext cx="2900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O</a:t>
            </a:r>
            <a:r>
              <a:rPr lang="en-US" dirty="0" smtClean="0">
                <a:latin typeface="Helvetica Neue Thin"/>
                <a:cs typeface="Helvetica Neue Thin"/>
              </a:rPr>
              <a:t>ffers with different value propositions, which complement each other.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40" name="TextBox 2"/>
          <p:cNvSpPr txBox="1"/>
          <p:nvPr/>
        </p:nvSpPr>
        <p:spPr>
          <a:xfrm>
            <a:off x="5157933" y="4817116"/>
            <a:ext cx="29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Integrating functionalities.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528095" y="3902070"/>
            <a:ext cx="563573" cy="55568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028" y="4083767"/>
            <a:ext cx="736217" cy="75958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407411" y="1908421"/>
            <a:ext cx="764048" cy="764048"/>
          </a:xfrm>
          <a:prstGeom prst="rect">
            <a:avLst/>
          </a:prstGeom>
        </p:spPr>
      </p:pic>
      <p:sp>
        <p:nvSpPr>
          <p:cNvPr id="2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5. SAMSUNG The Human Fit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9472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065" y="3466952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065" y="3466952"/>
            <a:ext cx="38100" cy="2540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784" y="-86970"/>
            <a:ext cx="4030636" cy="203771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404753"/>
            <a:ext cx="38100" cy="254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404753"/>
            <a:ext cx="38100" cy="25400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234614" y="1653435"/>
            <a:ext cx="381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5226288" y="2255807"/>
            <a:ext cx="400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Recognition as innovative brand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3D print for fashion</a:t>
            </a:r>
          </a:p>
        </p:txBody>
      </p:sp>
      <p:sp>
        <p:nvSpPr>
          <p:cNvPr id="14" name="Left-Right Arrow 7"/>
          <p:cNvSpPr/>
          <p:nvPr/>
        </p:nvSpPr>
        <p:spPr>
          <a:xfrm>
            <a:off x="4189840" y="1958550"/>
            <a:ext cx="972344" cy="28409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558030" y="3456502"/>
            <a:ext cx="4203829" cy="23083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de-DE" b="1" u="sng" dirty="0" smtClean="0">
                <a:latin typeface="Helvetica Neue Thin"/>
                <a:cs typeface="Helvetica Neue Thin"/>
              </a:rPr>
              <a:t>3D </a:t>
            </a:r>
            <a:r>
              <a:rPr lang="de-DE" b="1" u="sng" dirty="0" err="1">
                <a:latin typeface="Helvetica Neue Thin"/>
                <a:cs typeface="Helvetica Neue Thin"/>
              </a:rPr>
              <a:t>P</a:t>
            </a:r>
            <a:r>
              <a:rPr lang="de-DE" b="1" u="sng" dirty="0" err="1" smtClean="0">
                <a:latin typeface="Helvetica Neue Thin"/>
                <a:cs typeface="Helvetica Neue Thin"/>
              </a:rPr>
              <a:t>rinted</a:t>
            </a:r>
            <a:r>
              <a:rPr lang="de-DE" b="1" u="sng" dirty="0" smtClean="0">
                <a:latin typeface="Helvetica Neue Thin"/>
                <a:cs typeface="Helvetica Neue Thin"/>
              </a:rPr>
              <a:t> Lingerie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atin typeface="Helvetica Neue Thin"/>
                <a:cs typeface="Helvetica Neue Thin"/>
              </a:rPr>
              <a:t>I</a:t>
            </a:r>
            <a:r>
              <a:rPr lang="en-GB" dirty="0" smtClean="0">
                <a:latin typeface="Helvetica Neue Thin"/>
                <a:cs typeface="Helvetica Neue Thin"/>
              </a:rPr>
              <a:t>ndustrial </a:t>
            </a:r>
            <a:r>
              <a:rPr lang="en-GB" dirty="0">
                <a:latin typeface="Helvetica Neue Thin"/>
                <a:cs typeface="Helvetica Neue Thin"/>
              </a:rPr>
              <a:t>technology </a:t>
            </a:r>
            <a:r>
              <a:rPr lang="en-GB" dirty="0" smtClean="0">
                <a:latin typeface="Helvetica Neue Thin"/>
                <a:cs typeface="Helvetica Neue Thin"/>
              </a:rPr>
              <a:t>in </a:t>
            </a:r>
            <a:r>
              <a:rPr lang="en-GB" dirty="0">
                <a:latin typeface="Helvetica Neue Thin"/>
                <a:cs typeface="Helvetica Neue Thin"/>
              </a:rPr>
              <a:t>high-tech </a:t>
            </a:r>
            <a:r>
              <a:rPr lang="en-GB" dirty="0" smtClean="0">
                <a:latin typeface="Helvetica Neue Thin"/>
                <a:cs typeface="Helvetica Neue Thin"/>
              </a:rPr>
              <a:t>couture.</a:t>
            </a:r>
            <a:endParaRPr lang="de-DE" dirty="0">
              <a:latin typeface="Helvetica Neue Thin"/>
              <a:cs typeface="Helvetica Neue Thin"/>
            </a:endParaRPr>
          </a:p>
          <a:p>
            <a:pPr marL="342900" lvl="0" indent="-342900">
              <a:buFont typeface="Arial"/>
              <a:buChar char="•"/>
            </a:pPr>
            <a:r>
              <a:rPr lang="de-DE" dirty="0">
                <a:latin typeface="Helvetica Neue Thin"/>
                <a:cs typeface="Helvetica Neue Thin"/>
              </a:rPr>
              <a:t>M</a:t>
            </a:r>
            <a:r>
              <a:rPr lang="de-DE" dirty="0" smtClean="0">
                <a:latin typeface="Helvetica Neue Thin"/>
                <a:cs typeface="Helvetica Neue Thin"/>
              </a:rPr>
              <a:t>ade </a:t>
            </a:r>
            <a:r>
              <a:rPr lang="de-DE" dirty="0" err="1" smtClean="0">
                <a:latin typeface="Helvetica Neue Thin"/>
                <a:cs typeface="Helvetica Neue Thin"/>
              </a:rPr>
              <a:t>from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hundret</a:t>
            </a:r>
            <a:r>
              <a:rPr lang="de-DE" dirty="0" smtClean="0">
                <a:latin typeface="Helvetica Neue Thin"/>
                <a:cs typeface="Helvetica Neue Thin"/>
              </a:rPr>
              <a:t> 3D </a:t>
            </a:r>
            <a:r>
              <a:rPr lang="de-DE" dirty="0" err="1" smtClean="0">
                <a:latin typeface="Helvetica Neue Thin"/>
                <a:cs typeface="Helvetica Neue Thin"/>
              </a:rPr>
              <a:t>printed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snowflakes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</a:p>
          <a:p>
            <a:pPr marL="342900" lvl="0" indent="-342900">
              <a:buFont typeface="Arial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Printed</a:t>
            </a:r>
            <a:r>
              <a:rPr lang="de-DE" dirty="0" smtClean="0">
                <a:latin typeface="Helvetica Neue Thin"/>
                <a:cs typeface="Helvetica Neue Thin"/>
              </a:rPr>
              <a:t> in </a:t>
            </a:r>
            <a:r>
              <a:rPr lang="de-DE" dirty="0" err="1" smtClean="0">
                <a:latin typeface="Helvetica Neue Thin"/>
                <a:cs typeface="Helvetica Neue Thin"/>
              </a:rPr>
              <a:t>lightweight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nylon</a:t>
            </a:r>
            <a:r>
              <a:rPr lang="de-DE" dirty="0" smtClean="0">
                <a:latin typeface="Helvetica Neue Thin"/>
                <a:cs typeface="Helvetica Neue Thin"/>
              </a:rPr>
              <a:t>, </a:t>
            </a:r>
            <a:r>
              <a:rPr lang="de-DE" dirty="0" err="1" smtClean="0">
                <a:latin typeface="Helvetica Neue Thin"/>
                <a:cs typeface="Helvetica Neue Thin"/>
              </a:rPr>
              <a:t>decorated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with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millions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of</a:t>
            </a:r>
            <a:r>
              <a:rPr lang="de-DE" dirty="0" smtClean="0">
                <a:latin typeface="Helvetica Neue Thin"/>
                <a:cs typeface="Helvetica Neue Thin"/>
              </a:rPr>
              <a:t> Swarovski </a:t>
            </a:r>
            <a:r>
              <a:rPr lang="de-DE" dirty="0" err="1" smtClean="0">
                <a:latin typeface="Helvetica Neue Thin"/>
                <a:cs typeface="Helvetica Neue Thin"/>
              </a:rPr>
              <a:t>crystals</a:t>
            </a:r>
            <a:r>
              <a:rPr lang="de-DE" dirty="0">
                <a:latin typeface="Helvetica Neue Thin"/>
                <a:cs typeface="Helvetica Neue Thin"/>
              </a:rPr>
              <a:t>.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</a:p>
          <a:p>
            <a:pPr marL="342900" lvl="0" indent="-342900">
              <a:buFont typeface="Arial"/>
              <a:buChar char="•"/>
            </a:pPr>
            <a:r>
              <a:rPr lang="de-DE" dirty="0" smtClean="0">
                <a:latin typeface="Helvetica Neue Thin"/>
                <a:cs typeface="Helvetica Neue Thin"/>
              </a:rPr>
              <a:t>3D </a:t>
            </a:r>
            <a:r>
              <a:rPr lang="de-DE" dirty="0" err="1" smtClean="0">
                <a:latin typeface="Helvetica Neue Thin"/>
                <a:cs typeface="Helvetica Neue Thin"/>
              </a:rPr>
              <a:t>printed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>
                <a:latin typeface="Helvetica Neue Thin"/>
                <a:cs typeface="Helvetica Neue Thin"/>
              </a:rPr>
              <a:t>b</a:t>
            </a:r>
            <a:r>
              <a:rPr lang="de-DE" dirty="0" err="1" smtClean="0">
                <a:latin typeface="Helvetica Neue Thin"/>
                <a:cs typeface="Helvetica Neue Thin"/>
              </a:rPr>
              <a:t>racelet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for</a:t>
            </a:r>
            <a:r>
              <a:rPr lang="de-DE" dirty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sale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  <a:endParaRPr lang="de-DE" dirty="0">
              <a:latin typeface="Helvetica Neue Thin"/>
              <a:cs typeface="Helvetica Neue Thin"/>
            </a:endParaRPr>
          </a:p>
        </p:txBody>
      </p:sp>
      <p:pic>
        <p:nvPicPr>
          <p:cNvPr id="17" name="Picture 12" descr="proble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8" y="1595747"/>
            <a:ext cx="605673" cy="605673"/>
          </a:xfrm>
          <a:prstGeom prst="rect">
            <a:avLst/>
          </a:prstGeom>
        </p:spPr>
      </p:pic>
      <p:pic>
        <p:nvPicPr>
          <p:cNvPr id="18" name="Picture 16" descr="Very-Basic-Binoculars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29" y="1735951"/>
            <a:ext cx="550301" cy="550301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012" y="3098349"/>
            <a:ext cx="788006" cy="788006"/>
          </a:xfrm>
          <a:prstGeom prst="rect">
            <a:avLst/>
          </a:prstGeom>
        </p:spPr>
      </p:pic>
      <p:sp>
        <p:nvSpPr>
          <p:cNvPr id="21" name="Rectangle 5"/>
          <p:cNvSpPr/>
          <p:nvPr/>
        </p:nvSpPr>
        <p:spPr>
          <a:xfrm>
            <a:off x="457200" y="1651606"/>
            <a:ext cx="402529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Helvetica Neue Thin"/>
              <a:cs typeface="Helvetica Neue Thin"/>
            </a:endParaRPr>
          </a:p>
          <a:p>
            <a:endParaRPr lang="en-US" b="1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 Thin"/>
                <a:cs typeface="Helvetica Neue Thin"/>
              </a:rPr>
              <a:t>Innovative idea for the Swarovski </a:t>
            </a:r>
            <a:r>
              <a:rPr lang="en-US" dirty="0" smtClean="0">
                <a:latin typeface="Helvetica Neue Thin"/>
                <a:cs typeface="Helvetica Neue Thin"/>
              </a:rPr>
              <a:t>look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Thin"/>
                <a:cs typeface="Helvetica Neue Thin"/>
              </a:rPr>
              <a:t>Keep up with evolving technology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763" y="3404753"/>
            <a:ext cx="2199670" cy="2908094"/>
          </a:xfrm>
          <a:prstGeom prst="rect">
            <a:avLst/>
          </a:prstGeom>
        </p:spPr>
      </p:pic>
      <p:sp>
        <p:nvSpPr>
          <p:cNvPr id="20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6.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5641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012861" y="5852283"/>
            <a:ext cx="712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Helvetica Neue Thin"/>
                <a:cs typeface="Helvetica Neue Thin"/>
              </a:rPr>
              <a:t>Source</a:t>
            </a:r>
            <a:r>
              <a:rPr lang="en-GB" sz="1400" i="1" dirty="0">
                <a:latin typeface="Helvetica Neue Thin"/>
                <a:cs typeface="Helvetica Neue Thin"/>
              </a:rPr>
              <a:t>: </a:t>
            </a:r>
            <a:r>
              <a:rPr lang="en-GB" sz="1400" i="1" dirty="0" err="1">
                <a:latin typeface="Helvetica Neue Thin"/>
                <a:cs typeface="Helvetica Neue Thin"/>
              </a:rPr>
              <a:t>hthttps</a:t>
            </a:r>
            <a:r>
              <a:rPr lang="en-GB" sz="1400" i="1" dirty="0">
                <a:latin typeface="Helvetica Neue Thin"/>
                <a:cs typeface="Helvetica Neue Thin"/>
              </a:rPr>
              <a:t>://</a:t>
            </a:r>
            <a:r>
              <a:rPr lang="en-GB" sz="1400" i="1" dirty="0" err="1">
                <a:latin typeface="Helvetica Neue Thin"/>
                <a:cs typeface="Helvetica Neue Thin"/>
              </a:rPr>
              <a:t>www.shapeways.com</a:t>
            </a:r>
            <a:r>
              <a:rPr lang="en-GB" sz="1400" i="1" dirty="0">
                <a:latin typeface="Helvetica Neue Thin"/>
                <a:cs typeface="Helvetica Neue Thin"/>
              </a:rPr>
              <a:t>/blog/archives/2383-victorias-secret-snow-angel-spreads-her-3d-printed-wings-video.html</a:t>
            </a:r>
          </a:p>
        </p:txBody>
      </p:sp>
      <p:sp>
        <p:nvSpPr>
          <p:cNvPr id="10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874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192630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Helvetica Neue Thin"/>
                <a:cs typeface="Helvetica Neue Thin"/>
              </a:rPr>
              <a:t>The Fashion Industry</a:t>
            </a:r>
            <a:endParaRPr lang="en-GB" dirty="0">
              <a:latin typeface="Helvetica Neue Thin"/>
              <a:cs typeface="Helvetica Neue Thin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550" y="1419467"/>
            <a:ext cx="3749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 Neue Thin"/>
                <a:cs typeface="Helvetica Neue Thin"/>
              </a:rPr>
              <a:t>Opportunity </a:t>
            </a:r>
            <a:endParaRPr lang="en-US" sz="2400" b="1" dirty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Transformation of the whole shopping experience through digital innovation 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Embracing </a:t>
            </a:r>
            <a:r>
              <a:rPr lang="en-US" dirty="0">
                <a:latin typeface="Helvetica Neue Thin"/>
                <a:cs typeface="Helvetica Neue Thin"/>
              </a:rPr>
              <a:t>digital trends to translate to the fashion world </a:t>
            </a:r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Technology provides a tool for </a:t>
            </a:r>
            <a:r>
              <a:rPr lang="en-US" dirty="0">
                <a:latin typeface="Helvetica Neue Thin"/>
                <a:cs typeface="Helvetica Neue Thin"/>
              </a:rPr>
              <a:t>fashion brands to differentiate from it</a:t>
            </a:r>
            <a:r>
              <a:rPr lang="fr-FR" dirty="0">
                <a:latin typeface="Helvetica Neue Thin"/>
                <a:cs typeface="Helvetica Neue Thin"/>
              </a:rPr>
              <a:t>’</a:t>
            </a:r>
            <a:r>
              <a:rPr lang="en-US" dirty="0">
                <a:latin typeface="Helvetica Neue Thin"/>
                <a:cs typeface="Helvetica Neue Thin"/>
              </a:rPr>
              <a:t>s competitors</a:t>
            </a:r>
          </a:p>
          <a:p>
            <a:endParaRPr lang="en-US" dirty="0">
              <a:latin typeface="Helvetica Neue Thin"/>
              <a:cs typeface="Helvetica Neue Thin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419467"/>
            <a:ext cx="3712531" cy="461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Helvetica Neue Thin"/>
                <a:cs typeface="Helvetica Neue Thin"/>
              </a:rPr>
              <a:t>Problem </a:t>
            </a:r>
            <a:endParaRPr lang="en-US" sz="2400" b="1" dirty="0">
              <a:latin typeface="Helvetica Neue Thin"/>
              <a:cs typeface="Helvetica Neue Thin"/>
            </a:endParaRPr>
          </a:p>
          <a:p>
            <a:endParaRPr lang="en-US" b="1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Technology is </a:t>
            </a:r>
            <a:r>
              <a:rPr lang="en-US" dirty="0" smtClean="0">
                <a:latin typeface="Helvetica Neue Thin"/>
                <a:cs typeface="Helvetica Neue Thin"/>
              </a:rPr>
              <a:t>developing rapidly and </a:t>
            </a:r>
            <a:r>
              <a:rPr lang="en-US" dirty="0">
                <a:latin typeface="Helvetica Neue Thin"/>
                <a:cs typeface="Helvetica Neue Thin"/>
              </a:rPr>
              <a:t>fashion brands are under pressure to keep </a:t>
            </a:r>
            <a:r>
              <a:rPr lang="en-US" dirty="0" smtClean="0">
                <a:latin typeface="Helvetica Neue Thin"/>
                <a:cs typeface="Helvetica Neue Thin"/>
              </a:rPr>
              <a:t>up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Consumer motivation: if a consumer prefer to buy something more innovative as opposed to fashionable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r>
              <a:rPr lang="en-US" dirty="0" smtClean="0">
                <a:latin typeface="Helvetica Neue Thin"/>
                <a:cs typeface="Helvetica Neue Thin"/>
              </a:rPr>
              <a:t>The competition between retail (bricks and mortar ) and e-commerce stores – </a:t>
            </a:r>
          </a:p>
          <a:p>
            <a:r>
              <a:rPr lang="en-US" dirty="0" smtClean="0">
                <a:latin typeface="Helvetica Neue Thin"/>
                <a:cs typeface="Helvetica Neue Thin"/>
              </a:rPr>
              <a:t>consumers are time poor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13" name="Picture 12" descr="probl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76" y="4508457"/>
            <a:ext cx="1393324" cy="1393324"/>
          </a:xfrm>
          <a:prstGeom prst="rect">
            <a:avLst/>
          </a:prstGeom>
        </p:spPr>
      </p:pic>
      <p:pic>
        <p:nvPicPr>
          <p:cNvPr id="17" name="Picture 16" descr="Very-Basic-Binocular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76" y="4508457"/>
            <a:ext cx="1393324" cy="1393324"/>
          </a:xfrm>
          <a:prstGeom prst="rect">
            <a:avLst/>
          </a:prstGeom>
        </p:spPr>
      </p:pic>
      <p:sp>
        <p:nvSpPr>
          <p:cNvPr id="1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374096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374096"/>
            <a:ext cx="38100" cy="254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60" y="2009125"/>
            <a:ext cx="858691" cy="85869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308626"/>
            <a:ext cx="38100" cy="254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308626"/>
            <a:ext cx="38100" cy="25400"/>
          </a:xfrm>
          <a:prstGeom prst="rect">
            <a:avLst/>
          </a:prstGeom>
        </p:spPr>
      </p:pic>
      <p:sp>
        <p:nvSpPr>
          <p:cNvPr id="15" name="Rectangle 11"/>
          <p:cNvSpPr/>
          <p:nvPr/>
        </p:nvSpPr>
        <p:spPr>
          <a:xfrm>
            <a:off x="302139" y="1893893"/>
            <a:ext cx="3442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4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Increasing </a:t>
            </a:r>
            <a:r>
              <a:rPr lang="en-AU" sz="2400" u="sng" dirty="0" err="1" smtClean="0">
                <a:latin typeface="Helvetica Neue Thin"/>
                <a:cs typeface="Helvetica Neue Thin"/>
              </a:rPr>
              <a:t>Dimentionality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5099218" y="2771056"/>
            <a:ext cx="358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Elimination of non-key subsystems.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293129" y="2724890"/>
            <a:ext cx="374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Additive manufacturing / 3D printing. 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4855893" y="1912365"/>
            <a:ext cx="3382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7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Reducing Complexity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pic>
        <p:nvPicPr>
          <p:cNvPr id="23" name="Picture 15" descr="business-down-bars-graphic_318-499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20" y="1826811"/>
            <a:ext cx="535923" cy="535923"/>
          </a:xfrm>
          <a:prstGeom prst="rect">
            <a:avLst/>
          </a:prstGeom>
        </p:spPr>
      </p:pic>
      <p:sp>
        <p:nvSpPr>
          <p:cNvPr id="19" name="Rectangle 11"/>
          <p:cNvSpPr/>
          <p:nvPr/>
        </p:nvSpPr>
        <p:spPr>
          <a:xfrm>
            <a:off x="152391" y="3978742"/>
            <a:ext cx="4242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8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Decrease Human Involvement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20" name="Rectangle 11"/>
          <p:cNvSpPr/>
          <p:nvPr/>
        </p:nvSpPr>
        <p:spPr>
          <a:xfrm>
            <a:off x="4649351" y="3971685"/>
            <a:ext cx="4037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9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Customer Expectations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277748" y="3779833"/>
            <a:ext cx="651441" cy="642321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90080" y="4790230"/>
            <a:ext cx="384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Replace tailors through 3D printer.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5067127" y="4836396"/>
            <a:ext cx="359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Evolving customer expectations for fashion show/products.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595" y="3779833"/>
            <a:ext cx="736151" cy="736151"/>
          </a:xfrm>
          <a:prstGeom prst="rect">
            <a:avLst/>
          </a:prstGeom>
        </p:spPr>
      </p:pic>
      <p:sp>
        <p:nvSpPr>
          <p:cNvPr id="25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6. Victoria’s Secret 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9505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155871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155871"/>
            <a:ext cx="38100" cy="254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10" y="487817"/>
            <a:ext cx="1988276" cy="526674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234614" y="1661243"/>
            <a:ext cx="38112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Consumer motivation: </a:t>
            </a:r>
            <a:r>
              <a:rPr lang="en-US" dirty="0" smtClean="0">
                <a:latin typeface="Helvetica Neue Thin"/>
                <a:cs typeface="Helvetica Neue Thin"/>
              </a:rPr>
              <a:t>Passive role in the development process.</a:t>
            </a: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5089702" y="1661243"/>
            <a:ext cx="4001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Customer co-creation: </a:t>
            </a:r>
            <a:r>
              <a:rPr lang="en-US" dirty="0" smtClean="0">
                <a:latin typeface="Helvetica Neue Thin"/>
                <a:cs typeface="Helvetica Neue Thin"/>
              </a:rPr>
              <a:t>active role in the design process. </a:t>
            </a:r>
            <a:endParaRPr lang="en-US" dirty="0">
              <a:latin typeface="Helvetica Neue Thin"/>
              <a:cs typeface="Helvetica Neue Thin"/>
            </a:endParaRPr>
          </a:p>
          <a:p>
            <a:endParaRPr lang="en-US" dirty="0"/>
          </a:p>
        </p:txBody>
      </p:sp>
      <p:sp>
        <p:nvSpPr>
          <p:cNvPr id="17" name="Left-Right Arrow 7"/>
          <p:cNvSpPr/>
          <p:nvPr/>
        </p:nvSpPr>
        <p:spPr>
          <a:xfrm rot="10800000">
            <a:off x="4091172" y="1658337"/>
            <a:ext cx="972344" cy="28409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76" y="3229064"/>
            <a:ext cx="4472352" cy="252987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162727" y="3682662"/>
            <a:ext cx="3587573" cy="175432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GB" b="1" u="sng" dirty="0" smtClean="0">
                <a:latin typeface="Helvetica Neue Thin"/>
                <a:cs typeface="Helvetica Neue Thin"/>
              </a:rPr>
              <a:t>Customization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dirty="0" smtClean="0">
                <a:latin typeface="Helvetica Neue Thin"/>
                <a:cs typeface="Helvetica Neue Thin"/>
              </a:rPr>
              <a:t>Select the desired style.</a:t>
            </a:r>
            <a:endParaRPr lang="de-DE" dirty="0">
              <a:latin typeface="Helvetica Neue Thin"/>
              <a:cs typeface="Helvetica Neue Thi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dirty="0">
                <a:latin typeface="Helvetica Neue Thin"/>
                <a:cs typeface="Helvetica Neue Thin"/>
              </a:rPr>
              <a:t>C</a:t>
            </a:r>
            <a:r>
              <a:rPr lang="en-GB" dirty="0" smtClean="0">
                <a:latin typeface="Helvetica Neue Thin"/>
                <a:cs typeface="Helvetica Neue Thin"/>
              </a:rPr>
              <a:t>ustomize </a:t>
            </a:r>
            <a:r>
              <a:rPr lang="en-GB" dirty="0">
                <a:latin typeface="Helvetica Neue Thin"/>
                <a:cs typeface="Helvetica Neue Thin"/>
              </a:rPr>
              <a:t>the colours</a:t>
            </a:r>
            <a:r>
              <a:rPr lang="en-GB" dirty="0" smtClean="0">
                <a:latin typeface="Helvetica Neue Thin"/>
                <a:cs typeface="Helvetica Neue Thin"/>
              </a:rPr>
              <a:t>, material, feature, fit options &amp; add a </a:t>
            </a:r>
            <a:r>
              <a:rPr lang="en-GB" dirty="0">
                <a:latin typeface="Helvetica Neue Thin"/>
                <a:cs typeface="Helvetica Neue Thin"/>
              </a:rPr>
              <a:t>p</a:t>
            </a:r>
            <a:r>
              <a:rPr lang="en-GB" dirty="0" smtClean="0">
                <a:latin typeface="Helvetica Neue Thin"/>
                <a:cs typeface="Helvetica Neue Thin"/>
              </a:rPr>
              <a:t>ersonalized </a:t>
            </a:r>
            <a:r>
              <a:rPr lang="en-GB" dirty="0" err="1" smtClean="0">
                <a:latin typeface="Helvetica Neue Thin"/>
                <a:cs typeface="Helvetica Neue Thin"/>
              </a:rPr>
              <a:t>iD</a:t>
            </a:r>
            <a:r>
              <a:rPr lang="en-GB" dirty="0" err="1">
                <a:latin typeface="Helvetica Neue Thin"/>
                <a:cs typeface="Helvetica Neue Thin"/>
              </a:rPr>
              <a:t>.</a:t>
            </a:r>
            <a:r>
              <a:rPr lang="en-GB" dirty="0">
                <a:latin typeface="Helvetica Neue Thin"/>
                <a:cs typeface="Helvetica Neue Thin"/>
              </a:rPr>
              <a:t> </a:t>
            </a:r>
            <a:endParaRPr lang="de-DE" dirty="0">
              <a:latin typeface="Helvetica Neue Thin"/>
              <a:cs typeface="Helvetica Neue Thin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dirty="0" smtClean="0">
                <a:latin typeface="Helvetica Neue Thin"/>
                <a:cs typeface="Helvetica Neue Thin"/>
              </a:rPr>
              <a:t>Delivery within </a:t>
            </a:r>
            <a:r>
              <a:rPr lang="en-GB" dirty="0">
                <a:latin typeface="Helvetica Neue Thin"/>
                <a:cs typeface="Helvetica Neue Thin"/>
              </a:rPr>
              <a:t>4 weeks. </a:t>
            </a:r>
            <a:endParaRPr lang="de-DE" dirty="0">
              <a:latin typeface="Helvetica Neue Thin"/>
              <a:cs typeface="Helvetica Neue Thin"/>
            </a:endParaRPr>
          </a:p>
        </p:txBody>
      </p:sp>
      <p:pic>
        <p:nvPicPr>
          <p:cNvPr id="19" name="Picture 12" descr="proble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78" y="1456193"/>
            <a:ext cx="699342" cy="699342"/>
          </a:xfrm>
          <a:prstGeom prst="rect">
            <a:avLst/>
          </a:prstGeom>
        </p:spPr>
      </p:pic>
      <p:pic>
        <p:nvPicPr>
          <p:cNvPr id="20" name="Picture 16" descr="Very-Basic-Binoculars-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83" y="1423300"/>
            <a:ext cx="732237" cy="732237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6297" y="3288659"/>
            <a:ext cx="788006" cy="78800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7.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1320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7718445" y="4830845"/>
            <a:ext cx="530507" cy="52751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293525" y="1805259"/>
            <a:ext cx="870533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u="sng" dirty="0">
                <a:latin typeface="Helvetica Neue Thin"/>
                <a:cs typeface="Helvetica Neue Thin"/>
              </a:rPr>
              <a:t>Trend </a:t>
            </a:r>
            <a:r>
              <a:rPr lang="en-AU" sz="2400" u="sng" dirty="0" smtClean="0">
                <a:latin typeface="Helvetica Neue Thin"/>
                <a:cs typeface="Helvetica Neue Thin"/>
              </a:rPr>
              <a:t>1 Boundary Breakdown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  <a:r>
              <a:rPr lang="en-US" sz="2400" dirty="0" smtClean="0">
                <a:latin typeface="Helvetica Neue Thin"/>
                <a:cs typeface="Helvetica Neue Thin"/>
              </a:rPr>
              <a:t>with customers.</a:t>
            </a:r>
            <a:r>
              <a:rPr lang="en-AU" sz="2400" dirty="0" smtClean="0">
                <a:latin typeface="Helvetica Neue Thin"/>
                <a:cs typeface="Helvetica Neue Thin"/>
              </a:rPr>
              <a:t>			</a:t>
            </a:r>
          </a:p>
          <a:p>
            <a:endParaRPr lang="en-AU" sz="2400" dirty="0">
              <a:latin typeface="Helvetica Neue Thin"/>
              <a:cs typeface="Helvetica Neue Thin"/>
            </a:endParaRPr>
          </a:p>
          <a:p>
            <a:r>
              <a:rPr lang="en-AU" sz="2400" u="sng" dirty="0" smtClean="0">
                <a:latin typeface="Helvetica Neue Thin"/>
                <a:cs typeface="Helvetica Neue Thin"/>
              </a:rPr>
              <a:t>Trend 3 </a:t>
            </a:r>
            <a:r>
              <a:rPr lang="en-AU" sz="2400" u="sng" dirty="0" err="1" smtClean="0">
                <a:latin typeface="Helvetica Neue Thin"/>
                <a:cs typeface="Helvetica Neue Thin"/>
              </a:rPr>
              <a:t>Dynamization</a:t>
            </a:r>
            <a:r>
              <a:rPr lang="en-AU" sz="2400" u="sng" dirty="0" smtClean="0">
                <a:latin typeface="Helvetica Neue Thin"/>
                <a:cs typeface="Helvetica Neue Thin"/>
              </a:rPr>
              <a:t>:</a:t>
            </a:r>
            <a:r>
              <a:rPr lang="en-AU" sz="2400" dirty="0" smtClean="0">
                <a:latin typeface="Helvetica Neue Thin"/>
                <a:cs typeface="Helvetica Neue Thin"/>
              </a:rPr>
              <a:t> more flexibility of customers. </a:t>
            </a:r>
          </a:p>
          <a:p>
            <a:endParaRPr lang="en-AU" sz="2400" dirty="0">
              <a:latin typeface="Helvetica Neue Thin"/>
              <a:cs typeface="Helvetica Neue Thin"/>
            </a:endParaRPr>
          </a:p>
          <a:p>
            <a:r>
              <a:rPr lang="en-AU" sz="2400" u="sng" dirty="0" smtClean="0">
                <a:latin typeface="Helvetica Neue Thin"/>
                <a:cs typeface="Helvetica Neue Thin"/>
              </a:rPr>
              <a:t>Trend 5 Increasing Asymmetry</a:t>
            </a:r>
            <a:r>
              <a:rPr lang="en-AU" sz="2400" dirty="0" smtClean="0">
                <a:latin typeface="Helvetica Neue Thin"/>
                <a:cs typeface="Helvetica Neue Thin"/>
              </a:rPr>
              <a:t> between NIKE customers &amp; products.</a:t>
            </a:r>
          </a:p>
          <a:p>
            <a:endParaRPr lang="en-AU" sz="2400" dirty="0">
              <a:latin typeface="Helvetica Neue Thin"/>
              <a:cs typeface="Helvetica Neue Thin"/>
            </a:endParaRPr>
          </a:p>
          <a:p>
            <a:r>
              <a:rPr lang="en-AU" sz="2400" u="sng" dirty="0" smtClean="0">
                <a:latin typeface="Helvetica Neue Thin"/>
                <a:cs typeface="Helvetica Neue Thin"/>
              </a:rPr>
              <a:t>Trend 18 Degree of Freedom: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  <a:r>
              <a:rPr lang="en-US" sz="2400" dirty="0" smtClean="0">
                <a:latin typeface="Helvetica Neue Thin"/>
                <a:cs typeface="Helvetica Neue Thin"/>
              </a:rPr>
              <a:t>More </a:t>
            </a:r>
            <a:r>
              <a:rPr lang="en-US" sz="2400" dirty="0">
                <a:latin typeface="Helvetica Neue Thin"/>
                <a:cs typeface="Helvetica Neue Thin"/>
              </a:rPr>
              <a:t>dimensions on which </a:t>
            </a:r>
            <a:r>
              <a:rPr lang="en-US" sz="2400" dirty="0" smtClean="0">
                <a:latin typeface="Helvetica Neue Thin"/>
                <a:cs typeface="Helvetica Neue Thin"/>
              </a:rPr>
              <a:t>a</a:t>
            </a:r>
            <a:br>
              <a:rPr lang="en-US" sz="2400" dirty="0" smtClean="0">
                <a:latin typeface="Helvetica Neue Thin"/>
                <a:cs typeface="Helvetica Neue Thin"/>
              </a:rPr>
            </a:br>
            <a:r>
              <a:rPr lang="en-US" sz="2400" dirty="0" smtClean="0">
                <a:latin typeface="Helvetica Neue Thin"/>
                <a:cs typeface="Helvetica Neue Thin"/>
              </a:rPr>
              <a:t>choice </a:t>
            </a:r>
            <a:r>
              <a:rPr lang="en-US" sz="2400" dirty="0">
                <a:latin typeface="Helvetica Neue Thin"/>
                <a:cs typeface="Helvetica Neue Thin"/>
              </a:rPr>
              <a:t>can be made to create </a:t>
            </a:r>
            <a:r>
              <a:rPr lang="en-US" sz="2400" dirty="0" smtClean="0">
                <a:latin typeface="Helvetica Neue Thin"/>
                <a:cs typeface="Helvetica Neue Thin"/>
              </a:rPr>
              <a:t>asymmetry. </a:t>
            </a:r>
            <a:endParaRPr lang="en-US" sz="2400" dirty="0">
              <a:latin typeface="Helvetica Neue Thin"/>
              <a:cs typeface="Helvetica Neue Thin"/>
            </a:endParaRPr>
          </a:p>
          <a:p>
            <a:endParaRPr lang="en-AU" sz="2400" dirty="0" smtClean="0">
              <a:latin typeface="Helvetica Neue Thin"/>
              <a:cs typeface="Helvetica Neue Thin"/>
            </a:endParaRPr>
          </a:p>
          <a:p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  <a:endParaRPr lang="en-AU" sz="2400" dirty="0">
              <a:latin typeface="Helvetica Neue Thin"/>
              <a:cs typeface="Helvetica Neue Thin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6312177" y="1793164"/>
            <a:ext cx="647464" cy="53647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850782" y="2511060"/>
            <a:ext cx="539408" cy="53940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856" y="3140244"/>
            <a:ext cx="640452" cy="640452"/>
          </a:xfrm>
          <a:prstGeom prst="rect">
            <a:avLst/>
          </a:prstGeom>
        </p:spPr>
      </p:pic>
      <p:sp>
        <p:nvSpPr>
          <p:cNvPr id="16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7. </a:t>
            </a:r>
            <a:r>
              <a:rPr lang="en-US" sz="1600" dirty="0" err="1" smtClean="0">
                <a:latin typeface="Helvetica Neue Thin"/>
                <a:cs typeface="Helvetica Neue Thin"/>
              </a:rPr>
              <a:t>NIKEiD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697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262" y="1431926"/>
            <a:ext cx="857250" cy="85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517179"/>
            <a:ext cx="3128962" cy="390525"/>
          </a:xfrm>
          <a:prstGeom prst="rect">
            <a:avLst/>
          </a:prstGeom>
        </p:spPr>
      </p:pic>
      <p:pic>
        <p:nvPicPr>
          <p:cNvPr id="6" name="Picture 16" descr="Very-Basic-Binocular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69" y="1686784"/>
            <a:ext cx="550301" cy="550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7812" y="2624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Innovation: </a:t>
            </a:r>
            <a:r>
              <a:rPr lang="en-US" dirty="0" smtClean="0">
                <a:latin typeface="Helvetica Neue Thin"/>
                <a:cs typeface="Helvetica Neue Thin"/>
              </a:rPr>
              <a:t>Two in 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322" y="3492466"/>
            <a:ext cx="3600451" cy="28235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0062" y="3559858"/>
            <a:ext cx="4286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u="sng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Joe’s Jeans Phone-Charger:</a:t>
            </a:r>
          </a:p>
          <a:p>
            <a:pPr lvl="0"/>
            <a:endParaRPr lang="en-GB" b="1" u="sng" dirty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Extend the battery life of your device while on the go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Built-in protection system to prevent over-charging and over-</a:t>
            </a:r>
            <a:r>
              <a:rPr lang="en-GB" dirty="0" err="1" smtClean="0">
                <a:solidFill>
                  <a:prstClr val="black"/>
                </a:solidFill>
                <a:latin typeface="Helvetica Neue Thin"/>
                <a:cs typeface="Helvetica Neue Thin"/>
              </a:rPr>
              <a:t>incharging</a:t>
            </a:r>
            <a:endParaRPr lang="en-GB" dirty="0" smtClean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Led monitoring system for battery level</a:t>
            </a:r>
          </a:p>
        </p:txBody>
      </p:sp>
      <p:sp>
        <p:nvSpPr>
          <p:cNvPr id="11" name="Left-Right Arrow 7"/>
          <p:cNvSpPr/>
          <p:nvPr/>
        </p:nvSpPr>
        <p:spPr>
          <a:xfrm rot="10800000">
            <a:off x="4328716" y="1808739"/>
            <a:ext cx="972344" cy="28409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3152" y="2624435"/>
            <a:ext cx="37176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Inefficiency: </a:t>
            </a:r>
            <a:r>
              <a:rPr lang="en-US" dirty="0" smtClean="0">
                <a:latin typeface="Helvetica Neue Thin"/>
                <a:cs typeface="Helvetica Neue Thin"/>
              </a:rPr>
              <a:t>Gap in the market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 Thin"/>
              <a:cs typeface="Helvetica Neue Thin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8.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15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8907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6590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095" y="1859340"/>
            <a:ext cx="3914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400" b="1" dirty="0">
                <a:solidFill>
                  <a:prstClr val="black"/>
                </a:solidFill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19                                          </a:t>
            </a:r>
            <a:endParaRPr lang="en-AU" sz="2400" b="1" dirty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AU" sz="2400" u="sng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Nesting up</a:t>
            </a:r>
          </a:p>
          <a:p>
            <a:pPr lvl="0" algn="ctr"/>
            <a:endParaRPr lang="en-AU" sz="2400" u="sng" dirty="0" smtClean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endParaRPr lang="en-AU" sz="2400" u="sng" dirty="0" smtClean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AU" sz="2400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Structure connected into a higher level system</a:t>
            </a:r>
            <a:r>
              <a:rPr lang="en-AU" sz="2400" u="sng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388201" y="18593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AU" sz="2400" b="1" dirty="0">
                <a:solidFill>
                  <a:prstClr val="black"/>
                </a:solidFill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15</a:t>
            </a:r>
            <a:endParaRPr lang="en-AU" sz="2400" b="1" dirty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AU" sz="2400" u="sng" dirty="0">
                <a:solidFill>
                  <a:prstClr val="black"/>
                </a:solidFill>
                <a:latin typeface="Helvetica Neue Thin"/>
                <a:cs typeface="Helvetica Neue Thin"/>
              </a:rPr>
              <a:t>Mono-Bi-Poly (Similar)</a:t>
            </a:r>
          </a:p>
          <a:p>
            <a:pPr lvl="0" algn="ctr"/>
            <a:r>
              <a:rPr lang="en-AU" sz="2400" dirty="0">
                <a:solidFill>
                  <a:prstClr val="black"/>
                </a:solidFill>
                <a:latin typeface="Helvetica Neue Thin"/>
                <a:cs typeface="Helvetica Neue Thin"/>
              </a:rPr>
              <a:t>Bi-</a:t>
            </a:r>
            <a:r>
              <a:rPr lang="en-AU" sz="2400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system</a:t>
            </a:r>
          </a:p>
          <a:p>
            <a:pPr lvl="0" algn="ctr"/>
            <a:endParaRPr lang="en-AU" sz="2400" dirty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2400" dirty="0">
                <a:solidFill>
                  <a:prstClr val="black"/>
                </a:solidFill>
                <a:latin typeface="Helvetica Neue Thin"/>
                <a:cs typeface="Helvetica Neue Thin"/>
              </a:rPr>
              <a:t>You offer more and more things with more or less the same value proposition</a:t>
            </a:r>
            <a:endParaRPr lang="en-AU" sz="2400" dirty="0">
              <a:solidFill>
                <a:prstClr val="black"/>
              </a:solidFill>
              <a:latin typeface="Helvetica Neue Thin"/>
              <a:cs typeface="Helvetica Neue Th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8. Joe’s Jeans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0934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061" y="1718876"/>
            <a:ext cx="853514" cy="859611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80" y="500553"/>
            <a:ext cx="2900362" cy="742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Very-Basic-Binocular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69" y="1873530"/>
            <a:ext cx="550301" cy="550301"/>
          </a:xfrm>
          <a:prstGeom prst="rect">
            <a:avLst/>
          </a:prstGeom>
        </p:spPr>
      </p:pic>
      <p:sp>
        <p:nvSpPr>
          <p:cNvPr id="7" name="Left-Right Arrow 7"/>
          <p:cNvSpPr/>
          <p:nvPr/>
        </p:nvSpPr>
        <p:spPr>
          <a:xfrm rot="10800000">
            <a:off x="4094700" y="2006631"/>
            <a:ext cx="972344" cy="28409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428" y="4029076"/>
            <a:ext cx="2821781" cy="2000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57801" y="2699716"/>
            <a:ext cx="3543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Opportunity: </a:t>
            </a:r>
            <a:r>
              <a:rPr lang="en-US" dirty="0" smtClean="0">
                <a:latin typeface="Helvetica Neue Thin"/>
                <a:cs typeface="Helvetica Neue Thin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ash-up </a:t>
            </a: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between form and</a:t>
            </a:r>
            <a:r>
              <a:rPr lang="en-US" dirty="0">
                <a:latin typeface="Helvetica Neue Thin"/>
                <a:cs typeface="Helvetica Neue Thin"/>
              </a:rPr>
              <a:t/>
            </a:r>
            <a:br>
              <a:rPr lang="en-US" dirty="0">
                <a:latin typeface="Helvetica Neue Thin"/>
                <a:cs typeface="Helvetica Neue Thin"/>
              </a:rPr>
            </a:b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function, style and common sense, and comfort and utility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2925" y="38989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ontains </a:t>
            </a: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a standard headphone jack in the front pocket that plugs into any headphone-compatible </a:t>
            </a:r>
            <a:r>
              <a:rPr lang="en-US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Audio </a:t>
            </a: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travels through embedded cables within the </a:t>
            </a:r>
            <a:r>
              <a:rPr lang="en-US" dirty="0" err="1">
                <a:solidFill>
                  <a:srgbClr val="000000"/>
                </a:solidFill>
                <a:latin typeface="Helvetica Neue Thin"/>
                <a:cs typeface="Helvetica Neue Thin"/>
              </a:rPr>
              <a:t>HoodieBuddie</a:t>
            </a: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 to the </a:t>
            </a:r>
            <a:r>
              <a:rPr lang="en-US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headphones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Neue Thin"/>
                <a:cs typeface="Helvetica Neue Thin"/>
              </a:rPr>
              <a:t>Hoodie is machine washable (even the headphones)</a:t>
            </a:r>
            <a:endParaRPr lang="fr-FR" dirty="0">
              <a:latin typeface="Helvetica Neue Thin"/>
              <a:cs typeface="Helvetica Neue Th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1739" y="2738143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Sustainability</a:t>
            </a:r>
            <a:endParaRPr lang="en-US" dirty="0">
              <a:solidFill>
                <a:prstClr val="black"/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9.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15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7431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201241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AU" sz="2400" b="1" dirty="0">
                <a:solidFill>
                  <a:prstClr val="black"/>
                </a:solidFill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16</a:t>
            </a:r>
            <a:endParaRPr lang="en-AU" sz="2400" b="1" dirty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AU" sz="2400" u="sng" dirty="0">
                <a:solidFill>
                  <a:prstClr val="black"/>
                </a:solidFill>
                <a:latin typeface="Helvetica Neue Thin"/>
                <a:cs typeface="Helvetica Neue Thin"/>
              </a:rPr>
              <a:t>Mono-Bi-Poly </a:t>
            </a:r>
            <a:r>
              <a:rPr lang="en-AU" sz="2400" u="sng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(Increasing differences)</a:t>
            </a:r>
          </a:p>
          <a:p>
            <a:pPr lvl="0" algn="ctr"/>
            <a:endParaRPr lang="en-AU" sz="2400" u="sng" dirty="0" smtClean="0">
              <a:solidFill>
                <a:prstClr val="black"/>
              </a:solidFill>
              <a:latin typeface="Helvetica Neue Thin"/>
              <a:cs typeface="Helvetica Neue Thin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Helvetica Neue Thin"/>
                <a:cs typeface="Helvetica Neue Thin"/>
              </a:rPr>
              <a:t>You </a:t>
            </a:r>
            <a:r>
              <a:rPr lang="en-US" sz="2400" dirty="0">
                <a:solidFill>
                  <a:prstClr val="black"/>
                </a:solidFill>
                <a:latin typeface="Helvetica Neue Thin"/>
                <a:cs typeface="Helvetica Neue Thin"/>
              </a:rPr>
              <a:t>start offering things with different properties or you offer things that do the opposite of your initial offering.</a:t>
            </a:r>
            <a:endParaRPr lang="en-AU" sz="2400" dirty="0">
              <a:solidFill>
                <a:prstClr val="black"/>
              </a:solidFill>
              <a:latin typeface="Helvetica Neue Thin"/>
              <a:cs typeface="Helvetica Neue Th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9. </a:t>
            </a:r>
            <a:r>
              <a:rPr lang="en-US" sz="1600" dirty="0" err="1" smtClean="0">
                <a:latin typeface="Helvetica Neue Thin"/>
                <a:cs typeface="Helvetica Neue Thin"/>
              </a:rPr>
              <a:t>Hoodiebuddie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8956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170785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51" y="3170785"/>
            <a:ext cx="38100" cy="25400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234614" y="1419467"/>
            <a:ext cx="381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Consumer motivation: </a:t>
            </a:r>
            <a:r>
              <a:rPr lang="en-US" dirty="0" smtClean="0">
                <a:latin typeface="Helvetica Neue Thin"/>
                <a:cs typeface="Helvetica Neue Thin"/>
              </a:rPr>
              <a:t>It enables </a:t>
            </a:r>
            <a:r>
              <a:rPr lang="en-US" dirty="0">
                <a:latin typeface="Helvetica Neue Thin"/>
                <a:cs typeface="Helvetica Neue Thin"/>
              </a:rPr>
              <a:t>its user to disappear: Google cannot find you anymore. You are no longer reachable on your mobile phone and </a:t>
            </a:r>
            <a:r>
              <a:rPr lang="en-US" dirty="0" smtClean="0">
                <a:latin typeface="Helvetica Neue Thin"/>
                <a:cs typeface="Helvetica Neue Thin"/>
              </a:rPr>
              <a:t>no information </a:t>
            </a:r>
            <a:r>
              <a:rPr lang="en-US" dirty="0">
                <a:latin typeface="Helvetica Neue Thin"/>
                <a:cs typeface="Helvetica Neue Thin"/>
              </a:rPr>
              <a:t>from your credit card can be captured</a:t>
            </a:r>
            <a:r>
              <a:rPr lang="en-US" dirty="0" smtClean="0">
                <a:latin typeface="Helvetica Neue Thin"/>
                <a:cs typeface="Helvetica Neue Thin"/>
              </a:rPr>
              <a:t>.</a:t>
            </a: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795420" y="1571119"/>
            <a:ext cx="400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Helvetica Neue Thin"/>
                <a:cs typeface="Helvetica Neue Thin"/>
              </a:rPr>
              <a:t>Differentiation: </a:t>
            </a:r>
            <a:r>
              <a:rPr lang="en-US" dirty="0" smtClean="0">
                <a:latin typeface="Helvetica Neue Thin"/>
                <a:cs typeface="Helvetica Neue Thin"/>
              </a:rPr>
              <a:t>A wearable </a:t>
            </a:r>
            <a:r>
              <a:rPr lang="en-US" dirty="0">
                <a:latin typeface="Helvetica Neue Thin"/>
                <a:cs typeface="Helvetica Neue Thin"/>
              </a:rPr>
              <a:t>items to aid privacy</a:t>
            </a:r>
            <a:endParaRPr lang="en-US" dirty="0"/>
          </a:p>
        </p:txBody>
      </p:sp>
      <p:sp>
        <p:nvSpPr>
          <p:cNvPr id="17" name="Left-Right Arrow 7"/>
          <p:cNvSpPr/>
          <p:nvPr/>
        </p:nvSpPr>
        <p:spPr>
          <a:xfrm rot="10800000">
            <a:off x="3849845" y="1672168"/>
            <a:ext cx="659794" cy="4571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659032" y="3566763"/>
            <a:ext cx="4008955" cy="23083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Helvetica Neue Thin"/>
                <a:cs typeface="Helvetica Neue Thin"/>
              </a:rPr>
              <a:t>1. Metallic </a:t>
            </a:r>
            <a:r>
              <a:rPr lang="en-GB" dirty="0">
                <a:latin typeface="Helvetica Neue Thin"/>
                <a:cs typeface="Helvetica Neue Thin"/>
              </a:rPr>
              <a:t>fibres designed to </a:t>
            </a:r>
            <a:r>
              <a:rPr lang="en-GB" dirty="0" smtClean="0">
                <a:latin typeface="Helvetica Neue Thin"/>
                <a:cs typeface="Helvetica Neue Thin"/>
              </a:rPr>
              <a:t>shield </a:t>
            </a:r>
            <a:r>
              <a:rPr lang="en-GB" dirty="0">
                <a:latin typeface="Helvetica Neue Thin"/>
                <a:cs typeface="Helvetica Neue Thin"/>
              </a:rPr>
              <a:t>against tracking </a:t>
            </a:r>
            <a:r>
              <a:rPr lang="en-GB" dirty="0" smtClean="0">
                <a:latin typeface="Helvetica Neue Thin"/>
                <a:cs typeface="Helvetica Neue Thin"/>
              </a:rPr>
              <a:t>devices.</a:t>
            </a:r>
          </a:p>
          <a:p>
            <a:r>
              <a:rPr lang="en-GB" dirty="0" smtClean="0">
                <a:latin typeface="Helvetica Neue Thin"/>
                <a:cs typeface="Helvetica Neue Thin"/>
              </a:rPr>
              <a:t>2. Phone </a:t>
            </a:r>
            <a:r>
              <a:rPr lang="en-GB" dirty="0">
                <a:latin typeface="Helvetica Neue Thin"/>
                <a:cs typeface="Helvetica Neue Thin"/>
              </a:rPr>
              <a:t>and internet signals </a:t>
            </a:r>
          </a:p>
          <a:p>
            <a:r>
              <a:rPr lang="en-GB" dirty="0" smtClean="0">
                <a:latin typeface="Helvetica Neue Thin"/>
                <a:cs typeface="Helvetica Neue Thin"/>
              </a:rPr>
              <a:t>should </a:t>
            </a:r>
            <a:r>
              <a:rPr lang="en-GB" dirty="0">
                <a:latin typeface="Helvetica Neue Thin"/>
                <a:cs typeface="Helvetica Neue Thin"/>
              </a:rPr>
              <a:t>be blocked from reaching </a:t>
            </a:r>
            <a:endParaRPr lang="en-GB" dirty="0" smtClean="0">
              <a:latin typeface="Helvetica Neue Thin"/>
              <a:cs typeface="Helvetica Neue Thin"/>
            </a:endParaRPr>
          </a:p>
          <a:p>
            <a:r>
              <a:rPr lang="en-GB" dirty="0" smtClean="0">
                <a:latin typeface="Helvetica Neue Thin"/>
                <a:cs typeface="Helvetica Neue Thin"/>
              </a:rPr>
              <a:t>these devices </a:t>
            </a:r>
            <a:r>
              <a:rPr lang="en-GB" dirty="0">
                <a:latin typeface="Helvetica Neue Thin"/>
                <a:cs typeface="Helvetica Neue Thin"/>
              </a:rPr>
              <a:t>when stored </a:t>
            </a:r>
            <a:r>
              <a:rPr lang="en-GB" dirty="0" smtClean="0">
                <a:latin typeface="Helvetica Neue Thin"/>
                <a:cs typeface="Helvetica Neue Thin"/>
              </a:rPr>
              <a:t>inside.</a:t>
            </a:r>
          </a:p>
          <a:p>
            <a:r>
              <a:rPr lang="en-GB" dirty="0" smtClean="0">
                <a:latin typeface="Helvetica Neue Thin"/>
                <a:cs typeface="Helvetica Neue Thin"/>
              </a:rPr>
              <a:t>3. It </a:t>
            </a:r>
            <a:r>
              <a:rPr lang="en-GB" dirty="0">
                <a:latin typeface="Helvetica Neue Thin"/>
                <a:cs typeface="Helvetica Neue Thin"/>
              </a:rPr>
              <a:t>is lined with pockets </a:t>
            </a:r>
            <a:r>
              <a:rPr lang="en-GB" dirty="0" smtClean="0">
                <a:latin typeface="Helvetica Neue Thin"/>
                <a:cs typeface="Helvetica Neue Thin"/>
              </a:rPr>
              <a:t>that accommodate </a:t>
            </a:r>
            <a:r>
              <a:rPr lang="en-GB" dirty="0">
                <a:latin typeface="Helvetica Neue Thin"/>
                <a:cs typeface="Helvetica Neue Thin"/>
              </a:rPr>
              <a:t>smartphones, tablets and other devices of different sizes.</a:t>
            </a:r>
            <a:endParaRPr lang="de-DE" dirty="0" smtClean="0">
              <a:latin typeface="Helvetica Neue Thin"/>
              <a:cs typeface="Helvetica Neue Thin"/>
            </a:endParaRPr>
          </a:p>
        </p:txBody>
      </p:sp>
      <p:pic>
        <p:nvPicPr>
          <p:cNvPr id="19" name="Picture 12" descr="probl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78" y="1322497"/>
            <a:ext cx="699342" cy="699342"/>
          </a:xfrm>
          <a:prstGeom prst="rect">
            <a:avLst/>
          </a:prstGeom>
        </p:spPr>
      </p:pic>
      <p:pic>
        <p:nvPicPr>
          <p:cNvPr id="20" name="Picture 16" descr="Very-Basic-Binocular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83" y="1289604"/>
            <a:ext cx="732237" cy="732237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189" y="2850628"/>
            <a:ext cx="788006" cy="788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23" y="258550"/>
            <a:ext cx="1442217" cy="1160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4" y="4025177"/>
            <a:ext cx="2511985" cy="210756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68862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10.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053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551764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551764"/>
            <a:ext cx="38100" cy="25400"/>
          </a:xfrm>
          <a:prstGeom prst="rect">
            <a:avLst/>
          </a:prstGeom>
        </p:spPr>
      </p:pic>
      <p:pic>
        <p:nvPicPr>
          <p:cNvPr id="2" name="Picture 1" descr="logo-ralph-lauren-vectorizado-7k58bc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34" y="493584"/>
            <a:ext cx="3831622" cy="1119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137" y="1782106"/>
            <a:ext cx="2593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 Thin"/>
                <a:cs typeface="Helvetica Neue Thin"/>
              </a:rPr>
              <a:t>The competition between </a:t>
            </a:r>
            <a:r>
              <a:rPr lang="en-US" dirty="0" smtClean="0">
                <a:latin typeface="Helvetica Neue Thin"/>
                <a:cs typeface="Helvetica Neue Thin"/>
              </a:rPr>
              <a:t>retail and </a:t>
            </a:r>
            <a:r>
              <a:rPr lang="en-US" dirty="0">
                <a:latin typeface="Helvetica Neue Thin"/>
                <a:cs typeface="Helvetica Neue Thin"/>
              </a:rPr>
              <a:t>e-commerce stores – </a:t>
            </a:r>
            <a:r>
              <a:rPr lang="en-US" dirty="0" smtClean="0">
                <a:latin typeface="Helvetica Neue Thin"/>
                <a:cs typeface="Helvetica Neue Thin"/>
              </a:rPr>
              <a:t>consumers </a:t>
            </a:r>
          </a:p>
          <a:p>
            <a:r>
              <a:rPr lang="en-US" dirty="0" smtClean="0">
                <a:latin typeface="Helvetica Neue Thin"/>
                <a:cs typeface="Helvetica Neue Thin"/>
              </a:rPr>
              <a:t>are time poor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138" y="4341987"/>
            <a:ext cx="2593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 Thin"/>
                <a:cs typeface="Helvetica Neue Thin"/>
              </a:rPr>
              <a:t>Transformation of the whole shopping experience </a:t>
            </a:r>
            <a:r>
              <a:rPr lang="en-US" dirty="0" smtClean="0">
                <a:latin typeface="Helvetica Neue Thin"/>
                <a:cs typeface="Helvetica Neue Thin"/>
              </a:rPr>
              <a:t>through</a:t>
            </a:r>
          </a:p>
          <a:p>
            <a:r>
              <a:rPr lang="en-US" dirty="0" smtClean="0">
                <a:latin typeface="Helvetica Neue Thin"/>
                <a:cs typeface="Helvetica Neue Thin"/>
              </a:rPr>
              <a:t>digital </a:t>
            </a:r>
            <a:r>
              <a:rPr lang="en-US" dirty="0">
                <a:latin typeface="Helvetica Neue Thin"/>
                <a:cs typeface="Helvetica Neue Thin"/>
              </a:rPr>
              <a:t>innovation </a:t>
            </a:r>
          </a:p>
        </p:txBody>
      </p:sp>
      <p:sp>
        <p:nvSpPr>
          <p:cNvPr id="8" name="Left-Right Arrow 7"/>
          <p:cNvSpPr/>
          <p:nvPr/>
        </p:nvSpPr>
        <p:spPr>
          <a:xfrm rot="5400000">
            <a:off x="1137009" y="3504378"/>
            <a:ext cx="972344" cy="28409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16232" y="5490078"/>
            <a:ext cx="4888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Helvetica Neue Thin"/>
                <a:cs typeface="Helvetica Neue Thin"/>
              </a:rPr>
              <a:t>Interactive Mirrors using RFID and touch screen </a:t>
            </a:r>
            <a:r>
              <a:rPr lang="en-US" sz="1400" dirty="0" smtClean="0">
                <a:latin typeface="Helvetica Neue Thin"/>
                <a:cs typeface="Helvetica Neue Thin"/>
              </a:rPr>
              <a:t>functions. Change </a:t>
            </a:r>
            <a:r>
              <a:rPr lang="en-US" sz="1400" dirty="0">
                <a:latin typeface="Helvetica Neue Thin"/>
                <a:cs typeface="Helvetica Neue Thin"/>
              </a:rPr>
              <a:t>the lighting in fitting rooms, request a different size, browse through items, interact with a sales associate</a:t>
            </a:r>
          </a:p>
          <a:p>
            <a:pPr algn="just"/>
            <a:endParaRPr lang="en-US" sz="1400" dirty="0">
              <a:latin typeface="Helvetica Neue Thin"/>
              <a:cs typeface="Helvetica Neue Thin"/>
            </a:endParaRPr>
          </a:p>
        </p:txBody>
      </p:sp>
      <p:pic>
        <p:nvPicPr>
          <p:cNvPr id="12" name="Picture 11" descr="ralp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78" y="1888108"/>
            <a:ext cx="5402956" cy="3601970"/>
          </a:xfrm>
          <a:prstGeom prst="rect">
            <a:avLst/>
          </a:prstGeom>
        </p:spPr>
      </p:pic>
      <p:sp>
        <p:nvSpPr>
          <p:cNvPr id="1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18735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1.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3739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19" y="3350830"/>
            <a:ext cx="38100" cy="2540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19" y="3350830"/>
            <a:ext cx="38100" cy="25400"/>
          </a:xfrm>
          <a:prstGeom prst="rect">
            <a:avLst/>
          </a:prstGeom>
        </p:spPr>
      </p:pic>
      <p:sp>
        <p:nvSpPr>
          <p:cNvPr id="25" name="Rectangle 7"/>
          <p:cNvSpPr/>
          <p:nvPr/>
        </p:nvSpPr>
        <p:spPr>
          <a:xfrm>
            <a:off x="5388867" y="1985897"/>
            <a:ext cx="28300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3</a:t>
            </a:r>
          </a:p>
          <a:p>
            <a:pPr algn="ctr"/>
            <a:r>
              <a:rPr lang="en-AU" sz="2400" u="sng" dirty="0" err="1" smtClean="0">
                <a:latin typeface="Helvetica Neue Thin"/>
                <a:cs typeface="Helvetica Neue Thin"/>
              </a:rPr>
              <a:t>Dynamization</a:t>
            </a:r>
            <a:endParaRPr lang="en-AU" sz="2400" u="sng" dirty="0" smtClean="0">
              <a:latin typeface="Helvetica Neue Thin"/>
              <a:cs typeface="Helvetica Neue Thin"/>
            </a:endParaRPr>
          </a:p>
          <a:p>
            <a:pPr algn="ctr"/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  <a:endParaRPr lang="en-AU" sz="2400" dirty="0">
              <a:latin typeface="Helvetica Neue Thin"/>
              <a:cs typeface="Helvetica Neue Thin"/>
            </a:endParaRPr>
          </a:p>
        </p:txBody>
      </p:sp>
      <p:sp>
        <p:nvSpPr>
          <p:cNvPr id="26" name="Rectangle 11"/>
          <p:cNvSpPr/>
          <p:nvPr/>
        </p:nvSpPr>
        <p:spPr>
          <a:xfrm>
            <a:off x="669231" y="1987712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16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Degree of Freedom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78052" y="4495274"/>
            <a:ext cx="2900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You can choose to disconnect yourself from social media and phone to have privacy.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390964" y="2889715"/>
            <a:ext cx="1710943" cy="1417638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5388867" y="4281948"/>
            <a:ext cx="29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More flexibility of customers.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156996" y="2889715"/>
            <a:ext cx="1293827" cy="1293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10. CHBL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2278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065" y="3232984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065" y="3232984"/>
            <a:ext cx="38100" cy="254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281" y="2904121"/>
            <a:ext cx="68579" cy="4571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281" y="2904121"/>
            <a:ext cx="68579" cy="45719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234614" y="2194082"/>
            <a:ext cx="1541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 smtClean="0">
              <a:latin typeface="Helvetica Neue Thin"/>
              <a:cs typeface="Helvetica Neue Thin"/>
            </a:endParaRPr>
          </a:p>
          <a:p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4990076" y="1917083"/>
            <a:ext cx="4001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Thin"/>
                <a:cs typeface="Helvetica Neue Thin"/>
              </a:rPr>
              <a:t>Grabble has won the reputation for being the “Tinder for fashion” as it allows user to swap right for like functionality and it’s very addictive as well. </a:t>
            </a:r>
            <a:endParaRPr lang="en-US" dirty="0"/>
          </a:p>
        </p:txBody>
      </p:sp>
      <p:sp>
        <p:nvSpPr>
          <p:cNvPr id="14" name="Left-Right Arrow 7"/>
          <p:cNvSpPr/>
          <p:nvPr/>
        </p:nvSpPr>
        <p:spPr>
          <a:xfrm>
            <a:off x="4415318" y="1967452"/>
            <a:ext cx="393360" cy="10075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4994198" y="3638782"/>
            <a:ext cx="3898034" cy="25769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It‘s</a:t>
            </a:r>
            <a:r>
              <a:rPr lang="de-DE" dirty="0" smtClean="0">
                <a:latin typeface="Helvetica Neue Thin"/>
                <a:cs typeface="Helvetica Neue Thin"/>
              </a:rPr>
              <a:t> a super fast </a:t>
            </a:r>
            <a:r>
              <a:rPr lang="de-DE" dirty="0" err="1" smtClean="0">
                <a:latin typeface="Helvetica Neue Thin"/>
                <a:cs typeface="Helvetica Neue Thin"/>
              </a:rPr>
              <a:t>way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for</a:t>
            </a:r>
            <a:r>
              <a:rPr lang="de-DE" dirty="0" smtClean="0">
                <a:latin typeface="Helvetica Neue Thin"/>
                <a:cs typeface="Helvetica Neue Thin"/>
              </a:rPr>
              <a:t> find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look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that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you</a:t>
            </a:r>
            <a:r>
              <a:rPr lang="de-DE" dirty="0" smtClean="0">
                <a:latin typeface="Helvetica Neue Thin"/>
                <a:cs typeface="Helvetica Neue Thin"/>
              </a:rPr>
              <a:t> like.</a:t>
            </a:r>
          </a:p>
          <a:p>
            <a:pPr marL="285750" lvl="0" indent="-285750">
              <a:buFont typeface="Arial" charset="0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It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allows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customer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to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create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 smtClean="0">
                <a:latin typeface="Helvetica Neue Thin"/>
                <a:cs typeface="Helvetica Neue Thin"/>
              </a:rPr>
              <a:t> digital </a:t>
            </a:r>
            <a:r>
              <a:rPr lang="de-DE" dirty="0" err="1" smtClean="0">
                <a:latin typeface="Helvetica Neue Thin"/>
                <a:cs typeface="Helvetica Neue Thin"/>
              </a:rPr>
              <a:t>wardobe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by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pressing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>
                <a:latin typeface="Helvetica Neue Thin"/>
                <a:cs typeface="Helvetica Neue Thin"/>
              </a:rPr>
              <a:t> “</a:t>
            </a:r>
            <a:r>
              <a:rPr lang="de-DE" dirty="0" smtClean="0">
                <a:latin typeface="Helvetica Neue Thin"/>
                <a:cs typeface="Helvetica Neue Thin"/>
              </a:rPr>
              <a:t>like“ </a:t>
            </a:r>
            <a:r>
              <a:rPr lang="de-DE" dirty="0" err="1" smtClean="0">
                <a:latin typeface="Helvetica Neue Thin"/>
                <a:cs typeface="Helvetica Neue Thin"/>
              </a:rPr>
              <a:t>button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</a:p>
          <a:p>
            <a:pPr marL="285750" lvl="0" indent="-285750">
              <a:buFont typeface="Arial" charset="0"/>
              <a:buChar char="•"/>
            </a:pPr>
            <a:r>
              <a:rPr lang="de-DE" dirty="0" err="1" smtClean="0">
                <a:latin typeface="Helvetica Neue Thin"/>
                <a:cs typeface="Helvetica Neue Thin"/>
              </a:rPr>
              <a:t>You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can</a:t>
            </a:r>
            <a:r>
              <a:rPr lang="de-DE" dirty="0" smtClean="0">
                <a:latin typeface="Helvetica Neue Thin"/>
                <a:cs typeface="Helvetica Neue Thin"/>
              </a:rPr>
              <a:t> also </a:t>
            </a:r>
            <a:r>
              <a:rPr lang="de-DE" dirty="0" err="1" smtClean="0">
                <a:latin typeface="Helvetica Neue Thin"/>
                <a:cs typeface="Helvetica Neue Thin"/>
              </a:rPr>
              <a:t>purchase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the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garments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directly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through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your</a:t>
            </a:r>
            <a:r>
              <a:rPr lang="de-DE" dirty="0" smtClean="0">
                <a:latin typeface="Helvetica Neue Thin"/>
                <a:cs typeface="Helvetica Neue Thin"/>
              </a:rPr>
              <a:t> </a:t>
            </a:r>
            <a:r>
              <a:rPr lang="de-DE" dirty="0" err="1" smtClean="0">
                <a:latin typeface="Helvetica Neue Thin"/>
                <a:cs typeface="Helvetica Neue Thin"/>
              </a:rPr>
              <a:t>smartphone</a:t>
            </a:r>
            <a:r>
              <a:rPr lang="de-DE" dirty="0" smtClean="0">
                <a:latin typeface="Helvetica Neue Thin"/>
                <a:cs typeface="Helvetica Neue Thin"/>
              </a:rPr>
              <a:t>.</a:t>
            </a:r>
          </a:p>
          <a:p>
            <a:pPr lvl="0"/>
            <a:endParaRPr lang="de-DE" dirty="0">
              <a:latin typeface="Helvetica Neue Thin"/>
              <a:cs typeface="Helvetica Neue Thin"/>
            </a:endParaRPr>
          </a:p>
        </p:txBody>
      </p:sp>
      <p:pic>
        <p:nvPicPr>
          <p:cNvPr id="17" name="Picture 12" descr="probl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9" y="1722428"/>
            <a:ext cx="245024" cy="245024"/>
          </a:xfrm>
          <a:prstGeom prst="rect">
            <a:avLst/>
          </a:prstGeom>
        </p:spPr>
      </p:pic>
      <p:pic>
        <p:nvPicPr>
          <p:cNvPr id="18" name="Picture 16" descr="Very-Basic-Binocular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60" y="1286868"/>
            <a:ext cx="70173" cy="70173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734" y="2938695"/>
            <a:ext cx="788006" cy="788006"/>
          </a:xfrm>
          <a:prstGeom prst="rect">
            <a:avLst/>
          </a:prstGeom>
        </p:spPr>
      </p:pic>
      <p:sp>
        <p:nvSpPr>
          <p:cNvPr id="21" name="Rectangle 5"/>
          <p:cNvSpPr/>
          <p:nvPr/>
        </p:nvSpPr>
        <p:spPr>
          <a:xfrm>
            <a:off x="457200" y="1417638"/>
            <a:ext cx="4025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Helvetica Neue Thin"/>
              <a:cs typeface="Helvetica Neue Thin"/>
            </a:endParaRPr>
          </a:p>
          <a:p>
            <a:endParaRPr lang="en-US" b="1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“Tinder” style functionality that allows you to swipe through collections from different brands, picking </a:t>
            </a:r>
            <a:r>
              <a:rPr lang="en-US" dirty="0" smtClean="0">
                <a:latin typeface="Helvetica Neue Thin"/>
                <a:cs typeface="Helvetica Neue Thin"/>
              </a:rPr>
              <a:t>out&amp; purchasing </a:t>
            </a:r>
            <a:r>
              <a:rPr lang="en-US" dirty="0">
                <a:latin typeface="Helvetica Neue Thin"/>
                <a:cs typeface="Helvetica Neue Thin"/>
              </a:rPr>
              <a:t>items you </a:t>
            </a:r>
            <a:r>
              <a:rPr lang="en-US" dirty="0" smtClean="0">
                <a:latin typeface="Helvetica Neue Thin"/>
                <a:cs typeface="Helvetica Neue Thin"/>
              </a:rPr>
              <a:t>like</a:t>
            </a:r>
            <a:r>
              <a:rPr lang="en-US" dirty="0">
                <a:latin typeface="Helvetica Neue Thin"/>
                <a:cs typeface="Helvetica Neue Thin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57" y="474818"/>
            <a:ext cx="2707321" cy="882223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38"/>
            <a:ext cx="3699193" cy="246612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68862" y="99159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Thin"/>
                <a:cs typeface="Helvetica Neue Thin"/>
              </a:rPr>
              <a:t>Case 11.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4723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45009" y="5852283"/>
            <a:ext cx="7122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Helvetica Neue Thin"/>
                <a:cs typeface="Helvetica Neue Thin"/>
              </a:rPr>
              <a:t>Source</a:t>
            </a:r>
            <a:r>
              <a:rPr lang="en-GB" sz="1400" i="1" dirty="0">
                <a:latin typeface="Helvetica Neue Thin"/>
                <a:cs typeface="Helvetica Neue Thin"/>
              </a:rPr>
              <a:t>: https://</a:t>
            </a:r>
            <a:r>
              <a:rPr lang="en-GB" sz="1400" i="1" dirty="0" err="1">
                <a:latin typeface="Helvetica Neue Thin"/>
                <a:cs typeface="Helvetica Neue Thin"/>
              </a:rPr>
              <a:t>www.youtube.com</a:t>
            </a:r>
            <a:r>
              <a:rPr lang="en-GB" sz="1400" i="1" dirty="0">
                <a:latin typeface="Helvetica Neue Thin"/>
                <a:cs typeface="Helvetica Neue Thin"/>
              </a:rPr>
              <a:t>/</a:t>
            </a:r>
            <a:r>
              <a:rPr lang="en-GB" sz="1400" i="1" dirty="0" err="1">
                <a:latin typeface="Helvetica Neue Thin"/>
                <a:cs typeface="Helvetica Neue Thin"/>
              </a:rPr>
              <a:t>watch?v</a:t>
            </a:r>
            <a:r>
              <a:rPr lang="en-GB" sz="1400" i="1" dirty="0">
                <a:latin typeface="Helvetica Neue Thin"/>
                <a:cs typeface="Helvetica Neue Thin"/>
              </a:rPr>
              <a:t>=1afWOe6dhtU</a:t>
            </a: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2102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065348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065348"/>
            <a:ext cx="38100" cy="254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999878"/>
            <a:ext cx="38100" cy="254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999878"/>
            <a:ext cx="38100" cy="25400"/>
          </a:xfrm>
          <a:prstGeom prst="rect">
            <a:avLst/>
          </a:prstGeom>
        </p:spPr>
      </p:pic>
      <p:sp>
        <p:nvSpPr>
          <p:cNvPr id="15" name="Rectangle 11"/>
          <p:cNvSpPr/>
          <p:nvPr/>
        </p:nvSpPr>
        <p:spPr>
          <a:xfrm>
            <a:off x="825098" y="1820136"/>
            <a:ext cx="3442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4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Degree of Freedom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5513060" y="4319066"/>
            <a:ext cx="290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Elimination of the pain for visiting outlets for shopping.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597931" y="4370970"/>
            <a:ext cx="3591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You are having more than ever freedom to choose the color, size and style of your clothes. 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5056399" y="1820136"/>
            <a:ext cx="338296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7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Trimming/Reducing Complexity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pic>
        <p:nvPicPr>
          <p:cNvPr id="23" name="Picture 15" descr="business-down-bars-graphic_318-499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51" y="3090748"/>
            <a:ext cx="1075217" cy="1075217"/>
          </a:xfrm>
          <a:prstGeom prst="rect">
            <a:avLst/>
          </a:prstGeom>
        </p:spPr>
      </p:pic>
      <p:pic>
        <p:nvPicPr>
          <p:cNvPr id="20" name="Bild 5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746971" y="2981442"/>
            <a:ext cx="1293827" cy="129382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11. Grabble</a:t>
            </a:r>
            <a:endParaRPr lang="en-US" sz="1600" dirty="0">
              <a:latin typeface="Helvetica Neue Thin"/>
              <a:cs typeface="Helvetica Neue Thin"/>
            </a:endParaRPr>
          </a:p>
        </p:txBody>
      </p:sp>
      <p:sp>
        <p:nvSpPr>
          <p:cNvPr id="25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2763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416300"/>
            <a:ext cx="38100" cy="2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5229" y="759472"/>
            <a:ext cx="612274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latin typeface="Helvetica Neue Thin"/>
                <a:cs typeface="Helvetica Neue Thin"/>
              </a:rPr>
              <a:t>A Future Outlook</a:t>
            </a:r>
          </a:p>
          <a:p>
            <a:pPr algn="ctr"/>
            <a:endParaRPr lang="en-US" sz="2400" b="1" dirty="0" smtClean="0">
              <a:latin typeface="Helvetica Neue Thin"/>
              <a:cs typeface="Helvetica Neue Thin"/>
            </a:endParaRPr>
          </a:p>
          <a:p>
            <a:pPr algn="ctr"/>
            <a:r>
              <a:rPr lang="en-US" sz="2400" b="1" dirty="0" smtClean="0">
                <a:latin typeface="Helvetica Neue Thin"/>
                <a:cs typeface="Helvetica Neue Thin"/>
              </a:rPr>
              <a:t>Both fashion and technology will </a:t>
            </a:r>
          </a:p>
          <a:p>
            <a:pPr algn="ctr"/>
            <a:r>
              <a:rPr lang="en-US" sz="2400" b="1" dirty="0" smtClean="0">
                <a:latin typeface="Helvetica Neue Thin"/>
                <a:cs typeface="Helvetica Neue Thin"/>
              </a:rPr>
              <a:t>continue to thrive simultaneously…</a:t>
            </a:r>
            <a:endParaRPr lang="en-US" dirty="0">
              <a:latin typeface="Helvetica Neue Thin"/>
              <a:cs typeface="Helvetica Neue Thin"/>
            </a:endParaRPr>
          </a:p>
        </p:txBody>
      </p:sp>
      <p:pic>
        <p:nvPicPr>
          <p:cNvPr id="2" name="Picture 1" descr="nokia-project-sli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649"/>
            <a:ext cx="9144000" cy="2922576"/>
          </a:xfrm>
          <a:prstGeom prst="rect">
            <a:avLst/>
          </a:prstGeom>
        </p:spPr>
      </p:pic>
      <p:sp>
        <p:nvSpPr>
          <p:cNvPr id="8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5265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8688" y="5396690"/>
            <a:ext cx="64525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Helvetica Neue Thin"/>
                <a:cs typeface="Helvetica Neue Thin"/>
              </a:rPr>
              <a:t>Source: https</a:t>
            </a:r>
            <a:r>
              <a:rPr lang="en-US" sz="1200" i="1" dirty="0">
                <a:latin typeface="Helvetica Neue Thin"/>
                <a:cs typeface="Helvetica Neue Thin"/>
              </a:rPr>
              <a:t>://</a:t>
            </a:r>
            <a:r>
              <a:rPr lang="en-US" sz="1200" i="1" dirty="0" err="1">
                <a:latin typeface="Helvetica Neue Thin"/>
                <a:cs typeface="Helvetica Neue Thin"/>
              </a:rPr>
              <a:t>www.youtube.com</a:t>
            </a:r>
            <a:r>
              <a:rPr lang="en-US" sz="1200" i="1" dirty="0">
                <a:latin typeface="Helvetica Neue Thin"/>
                <a:cs typeface="Helvetica Neue Thin"/>
              </a:rPr>
              <a:t>/</a:t>
            </a:r>
            <a:r>
              <a:rPr lang="en-US" sz="1200" i="1" dirty="0" err="1">
                <a:latin typeface="Helvetica Neue Thin"/>
                <a:cs typeface="Helvetica Neue Thin"/>
              </a:rPr>
              <a:t>watch?v</a:t>
            </a:r>
            <a:r>
              <a:rPr lang="en-US" sz="1200" i="1" dirty="0">
                <a:latin typeface="Helvetica Neue Thin"/>
                <a:cs typeface="Helvetica Neue Thin"/>
              </a:rPr>
              <a:t>=vFF95SvTfRE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2882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942176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942176"/>
            <a:ext cx="38100" cy="25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50086" y="527454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2889" y="1538716"/>
            <a:ext cx="283008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7</a:t>
            </a:r>
            <a:endParaRPr lang="en-AU" sz="2400" dirty="0" smtClean="0">
              <a:latin typeface="Helvetica Neue Thin"/>
              <a:cs typeface="Helvetica Neue Thin"/>
            </a:endParaRP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 </a:t>
            </a:r>
            <a:r>
              <a:rPr lang="en-AU" sz="2400" u="sng" dirty="0">
                <a:latin typeface="Helvetica Neue Thin"/>
                <a:cs typeface="Helvetica Neue Thin"/>
              </a:rPr>
              <a:t>Trimming/</a:t>
            </a:r>
            <a:r>
              <a:rPr lang="en-AU" sz="2400" u="sng" dirty="0" smtClean="0">
                <a:latin typeface="Helvetica Neue Thin"/>
                <a:cs typeface="Helvetica Neue Thin"/>
              </a:rPr>
              <a:t>reducing complexity </a:t>
            </a:r>
            <a:r>
              <a:rPr lang="en-AU" sz="2400" u="sng" dirty="0">
                <a:latin typeface="Helvetica Neue Thin"/>
                <a:cs typeface="Helvetica Neue Thin"/>
              </a:rPr>
              <a:t>theory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9529" y="1538716"/>
            <a:ext cx="326797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2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Customer buying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 </a:t>
            </a:r>
            <a:r>
              <a:rPr lang="en-AU" sz="2400" u="sng" dirty="0">
                <a:latin typeface="Helvetica Neue Thin"/>
                <a:cs typeface="Helvetica Neue Thin"/>
              </a:rPr>
              <a:t>hierarchy</a:t>
            </a:r>
          </a:p>
        </p:txBody>
      </p:sp>
      <p:pic>
        <p:nvPicPr>
          <p:cNvPr id="13" name="Picture 12" descr="18095-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83" y="2556210"/>
            <a:ext cx="2540000" cy="2540000"/>
          </a:xfrm>
          <a:prstGeom prst="rect">
            <a:avLst/>
          </a:prstGeom>
        </p:spPr>
      </p:pic>
      <p:pic>
        <p:nvPicPr>
          <p:cNvPr id="16" name="Picture 15" descr="business-down-bars-graphic_318-499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18" y="2942176"/>
            <a:ext cx="1693255" cy="1693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2889" y="4903406"/>
            <a:ext cx="290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Elimination of non-key components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3761" y="4911544"/>
            <a:ext cx="290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Thin"/>
                <a:cs typeface="Helvetica Neue Thin"/>
              </a:rPr>
              <a:t>Functionality, reliability, convenience, price </a:t>
            </a:r>
            <a:endParaRPr lang="en-US" dirty="0">
              <a:latin typeface="Helvetica Neue Thin"/>
              <a:cs typeface="Helvetica Neue Thin"/>
            </a:endParaRPr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03400" y="99159"/>
            <a:ext cx="346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1. Ralph Lauren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017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517898"/>
            <a:ext cx="38100" cy="25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3517898"/>
            <a:ext cx="38100" cy="25400"/>
          </a:xfrm>
          <a:prstGeom prst="rect">
            <a:avLst/>
          </a:prstGeom>
        </p:spPr>
      </p:pic>
      <p:pic>
        <p:nvPicPr>
          <p:cNvPr id="2" name="Picture 1" descr="screen696x6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34" y="1613003"/>
            <a:ext cx="2081662" cy="3696012"/>
          </a:xfrm>
          <a:prstGeom prst="rect">
            <a:avLst/>
          </a:prstGeom>
        </p:spPr>
      </p:pic>
      <p:pic>
        <p:nvPicPr>
          <p:cNvPr id="3" name="Picture 2" descr="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04" y="1613003"/>
            <a:ext cx="2081662" cy="36960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77504" y="5344771"/>
            <a:ext cx="4409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latin typeface="Helvetica Neue Thin"/>
                <a:cs typeface="Helvetica Neue Thin"/>
              </a:rPr>
              <a:t>A social media platform where users can share fashion/beauty product information. </a:t>
            </a:r>
            <a:endParaRPr lang="en-AU" dirty="0">
              <a:latin typeface="Helvetica Neue Thin"/>
              <a:cs typeface="Helvetica Neue Thi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000" y="2906357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Information sharing community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online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000" y="3754617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Flea Market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offline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000" y="4674063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err="1" smtClean="0">
                <a:latin typeface="Helvetica Neue Thin"/>
                <a:cs typeface="Helvetica Neue Thin"/>
              </a:rPr>
              <a:t>Styleshare</a:t>
            </a:r>
            <a:r>
              <a:rPr lang="en-AU" sz="2000" u="sng" dirty="0" smtClean="0">
                <a:latin typeface="Helvetica Neue Thin"/>
                <a:cs typeface="Helvetica Neue Thin"/>
              </a:rPr>
              <a:t> Store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online retailer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pic>
        <p:nvPicPr>
          <p:cNvPr id="8" name="Picture 7" descr="global12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66" y="1483203"/>
            <a:ext cx="1668707" cy="13883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18735" y="99159"/>
            <a:ext cx="5638797" cy="1286779"/>
            <a:chOff x="1811870" y="99159"/>
            <a:chExt cx="5638797" cy="12867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7966" y="425852"/>
              <a:ext cx="3251200" cy="96008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981200" y="425852"/>
              <a:ext cx="5469467" cy="0"/>
            </a:xfrm>
            <a:prstGeom prst="line">
              <a:avLst/>
            </a:prstGeom>
            <a:ln w="63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11870" y="99159"/>
              <a:ext cx="1032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Helvetica Neue Thin"/>
                  <a:cs typeface="Helvetica Neue Thin"/>
                </a:rPr>
                <a:t>Case 2.</a:t>
              </a:r>
              <a:endParaRPr lang="en-US" sz="1600" dirty="0">
                <a:latin typeface="Helvetica Neue Thin"/>
                <a:cs typeface="Helvetica Neue Thin"/>
              </a:endParaRPr>
            </a:p>
          </p:txBody>
        </p:sp>
      </p:grpSp>
      <p:sp>
        <p:nvSpPr>
          <p:cNvPr id="22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683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263" y="1554452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1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Boundary Breakdown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1129" y="1554452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Helvetica Neue Thin"/>
                <a:cs typeface="Helvetica Neue Thin"/>
              </a:rPr>
              <a:t>Trend </a:t>
            </a:r>
            <a:r>
              <a:rPr lang="en-AU" sz="2400" b="1" dirty="0" smtClean="0">
                <a:latin typeface="Helvetica Neue Thin"/>
                <a:cs typeface="Helvetica Neue Thin"/>
              </a:rPr>
              <a:t>6</a:t>
            </a:r>
            <a:r>
              <a:rPr lang="en-AU" sz="2400" dirty="0" smtClean="0">
                <a:latin typeface="Helvetica Neue Thin"/>
                <a:cs typeface="Helvetica Neue Thin"/>
              </a:rPr>
              <a:t> </a:t>
            </a:r>
          </a:p>
          <a:p>
            <a:pPr algn="ctr"/>
            <a:r>
              <a:rPr lang="en-AU" sz="2400" u="sng" dirty="0" smtClean="0">
                <a:latin typeface="Helvetica Neue Thin"/>
                <a:cs typeface="Helvetica Neue Thin"/>
              </a:rPr>
              <a:t>Increasing Transparency</a:t>
            </a:r>
            <a:endParaRPr lang="en-AU" sz="2400" u="sng" dirty="0">
              <a:latin typeface="Helvetica Neue Thin"/>
              <a:cs typeface="Helvetica Neue Thi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0086" y="534549"/>
            <a:ext cx="25930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Helvetica Neue Thin"/>
                <a:cs typeface="Helvetica Neue Thin"/>
              </a:rPr>
              <a:t>TRIZ TRENDS</a:t>
            </a:r>
            <a:endParaRPr lang="en-US" sz="3200" b="1" dirty="0">
              <a:latin typeface="Helvetica Neue Thin"/>
              <a:cs typeface="Helvetica Neue Thin"/>
            </a:endParaRPr>
          </a:p>
        </p:txBody>
      </p:sp>
      <p:pic>
        <p:nvPicPr>
          <p:cNvPr id="8" name="Picture 7" descr="Integration_Icon_large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60" y="3002534"/>
            <a:ext cx="1611826" cy="13926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9188" y="4786388"/>
            <a:ext cx="381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Reviews from users,</a:t>
            </a:r>
            <a:r>
              <a:rPr lang="ko-KR" altLang="en-US" sz="1600" dirty="0" smtClean="0">
                <a:latin typeface="Helvetica Neue Thin"/>
                <a:cs typeface="Helvetica Neue Thin"/>
              </a:rPr>
              <a:t> </a:t>
            </a:r>
            <a:r>
              <a:rPr lang="en-US" altLang="ko-KR" sz="1600" dirty="0" smtClean="0">
                <a:latin typeface="Helvetica Neue Thin"/>
                <a:cs typeface="Helvetica Neue Thin"/>
              </a:rPr>
              <a:t>non-exclusive</a:t>
            </a:r>
            <a:endParaRPr lang="en-AU" sz="1600" dirty="0" smtClean="0">
              <a:latin typeface="Helvetica Neue Thin"/>
              <a:cs typeface="Helvetica Neue Thi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754683"/>
            <a:ext cx="38108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Nomadic platform all across 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digital and reality</a:t>
            </a:r>
          </a:p>
        </p:txBody>
      </p:sp>
      <p:pic>
        <p:nvPicPr>
          <p:cNvPr id="11" name="Picture 10" descr="transparency_ic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67" y="2609473"/>
            <a:ext cx="1975877" cy="1975877"/>
          </a:xfrm>
          <a:prstGeom prst="rect">
            <a:avLst/>
          </a:prstGeom>
        </p:spPr>
      </p:pic>
      <p:sp>
        <p:nvSpPr>
          <p:cNvPr id="13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888065" y="425852"/>
            <a:ext cx="5469467" cy="0"/>
          </a:xfrm>
          <a:prstGeom prst="line">
            <a:avLst/>
          </a:prstGeom>
          <a:ln w="63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03400" y="99159"/>
            <a:ext cx="2930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Thin"/>
                <a:cs typeface="Helvetica Neue Thin"/>
              </a:rPr>
              <a:t>Case 2. Style Share</a:t>
            </a:r>
            <a:endParaRPr lang="en-US" sz="16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6732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90905" y="4694360"/>
            <a:ext cx="4480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latin typeface="Helvetica Neue Thin"/>
                <a:cs typeface="Helvetica Neue Thin"/>
              </a:rPr>
              <a:t>Sustainable Fashion </a:t>
            </a:r>
          </a:p>
          <a:p>
            <a:r>
              <a:rPr lang="en-AU" dirty="0">
                <a:latin typeface="Helvetica Neue Thin"/>
                <a:cs typeface="Helvetica Neue Thin"/>
              </a:rPr>
              <a:t>U</a:t>
            </a:r>
            <a:r>
              <a:rPr lang="en-AU" dirty="0" smtClean="0">
                <a:latin typeface="Helvetica Neue Thin"/>
                <a:cs typeface="Helvetica Neue Thin"/>
              </a:rPr>
              <a:t>sing solar energy, she created fashionable and energy-efficient future for the wearable technology</a:t>
            </a:r>
            <a:endParaRPr lang="en-AU" dirty="0">
              <a:latin typeface="Helvetica Neue Thin"/>
              <a:cs typeface="Helvetica Neue Thi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934" y="4694360"/>
            <a:ext cx="326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Helvetica Neue Thin"/>
                <a:cs typeface="Helvetica Neue Thin"/>
              </a:rPr>
              <a:t>2hours of wearing the clothe, you can charge up your phone battery 0 to 100 </a:t>
            </a:r>
            <a:r>
              <a:rPr lang="en-AU" sz="1600" dirty="0" err="1" smtClean="0">
                <a:latin typeface="Helvetica Neue Thin"/>
                <a:cs typeface="Helvetica Neue Thin"/>
              </a:rPr>
              <a:t>percent</a:t>
            </a:r>
            <a:r>
              <a:rPr lang="en-AU" sz="1600" dirty="0" smtClean="0">
                <a:latin typeface="Helvetica Neue Thin"/>
                <a:cs typeface="Helvetica Neue Thin"/>
              </a:rPr>
              <a:t>. 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934" y="5546842"/>
            <a:ext cx="326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Helvetica Neue Thin"/>
                <a:cs typeface="Helvetica Neue Thin"/>
              </a:rPr>
              <a:t>Flaw : washable solar panel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pic>
        <p:nvPicPr>
          <p:cNvPr id="8" name="Picture 7" descr="041d1ed8b15745940aa504888ad9dcf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05" y="1456267"/>
            <a:ext cx="4480455" cy="31713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4000" y="1674118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What do people need?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CRM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000" y="2803586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Good looking design</a:t>
            </a:r>
          </a:p>
          <a:p>
            <a:pPr algn="ctr"/>
            <a:r>
              <a:rPr lang="en-AU" sz="1600" dirty="0">
                <a:latin typeface="Helvetica Neue Thin"/>
                <a:cs typeface="Helvetica Neue Thin"/>
              </a:rPr>
              <a:t>c</a:t>
            </a:r>
            <a:r>
              <a:rPr lang="en-AU" sz="1600" dirty="0" smtClean="0">
                <a:latin typeface="Helvetica Neue Thin"/>
                <a:cs typeface="Helvetica Neue Thin"/>
              </a:rPr>
              <a:t>loth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000" y="3811925"/>
            <a:ext cx="3810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u="sng" dirty="0" smtClean="0">
                <a:latin typeface="Helvetica Neue Thin"/>
                <a:cs typeface="Helvetica Neue Thin"/>
              </a:rPr>
              <a:t>Solar panel</a:t>
            </a:r>
          </a:p>
          <a:p>
            <a:pPr algn="ctr"/>
            <a:r>
              <a:rPr lang="en-AU" sz="1600" dirty="0" smtClean="0">
                <a:latin typeface="Helvetica Neue Thin"/>
                <a:cs typeface="Helvetica Neue Thin"/>
              </a:rPr>
              <a:t>technology</a:t>
            </a:r>
            <a:endParaRPr lang="en-AU" sz="1600" dirty="0">
              <a:latin typeface="Helvetica Neue Thin"/>
              <a:cs typeface="Helvetica Neue Thin"/>
            </a:endParaRPr>
          </a:p>
        </p:txBody>
      </p:sp>
      <p:sp>
        <p:nvSpPr>
          <p:cNvPr id="14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935" y="425852"/>
            <a:ext cx="6392332" cy="6819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18735" y="99159"/>
            <a:ext cx="5638797" cy="338554"/>
            <a:chOff x="1811870" y="99159"/>
            <a:chExt cx="5638797" cy="33855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981200" y="425852"/>
              <a:ext cx="5469467" cy="0"/>
            </a:xfrm>
            <a:prstGeom prst="line">
              <a:avLst/>
            </a:prstGeom>
            <a:ln w="63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11870" y="99159"/>
              <a:ext cx="1032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Helvetica Neue Thin"/>
                  <a:cs typeface="Helvetica Neue Thin"/>
                </a:rPr>
                <a:t>Case 3.</a:t>
              </a:r>
              <a:endParaRPr lang="en-US" sz="1600" dirty="0">
                <a:latin typeface="Helvetica Neue Thin"/>
                <a:cs typeface="Helvetica Neue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5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/>
        </p:nvSpPr>
        <p:spPr>
          <a:xfrm>
            <a:off x="0" y="6570132"/>
            <a:ext cx="9144000" cy="27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Alina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Klos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, Holly Taylor,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Ngalla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D. Gaye,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Rao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Muhammad Abdulla,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Yeseul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rPr>
              <a:t>Oh 							                                                                          15/09/2016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6263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1781</Words>
  <Application>Microsoft Office PowerPoint</Application>
  <PresentationFormat>On-screen Show (4:3)</PresentationFormat>
  <Paragraphs>321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맑은 고딕</vt:lpstr>
      <vt:lpstr>Arial</vt:lpstr>
      <vt:lpstr>Calibri</vt:lpstr>
      <vt:lpstr>Helvetica Neue Thin</vt:lpstr>
      <vt:lpstr>Office Theme</vt:lpstr>
      <vt:lpstr>Trends in Digital Innovations</vt:lpstr>
      <vt:lpstr>The Fashion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Innovation 7: Styleshare</dc:title>
  <dc:subject/>
  <dc:creator>HD Macintosh</dc:creator>
  <cp:keywords/>
  <dc:description/>
  <cp:lastModifiedBy>GOETHALS Frank</cp:lastModifiedBy>
  <cp:revision>25</cp:revision>
  <dcterms:created xsi:type="dcterms:W3CDTF">2016-09-13T15:04:54Z</dcterms:created>
  <dcterms:modified xsi:type="dcterms:W3CDTF">2016-09-15T11:05:17Z</dcterms:modified>
  <cp:category/>
</cp:coreProperties>
</file>