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7" r:id="rId4"/>
    <p:sldId id="260" r:id="rId5"/>
    <p:sldId id="261" r:id="rId6"/>
    <p:sldId id="284" r:id="rId7"/>
    <p:sldId id="285" r:id="rId8"/>
    <p:sldId id="286" r:id="rId9"/>
    <p:sldId id="287" r:id="rId10"/>
    <p:sldId id="272" r:id="rId11"/>
    <p:sldId id="273" r:id="rId12"/>
    <p:sldId id="288" r:id="rId13"/>
    <p:sldId id="289" r:id="rId14"/>
    <p:sldId id="290" r:id="rId15"/>
    <p:sldId id="291" r:id="rId16"/>
    <p:sldId id="274" r:id="rId17"/>
    <p:sldId id="275" r:id="rId18"/>
    <p:sldId id="276" r:id="rId19"/>
    <p:sldId id="277" r:id="rId20"/>
    <p:sldId id="292" r:id="rId21"/>
    <p:sldId id="293" r:id="rId22"/>
    <p:sldId id="262" r:id="rId23"/>
    <p:sldId id="263" r:id="rId24"/>
    <p:sldId id="294" r:id="rId25"/>
    <p:sldId id="295" r:id="rId26"/>
    <p:sldId id="264" r:id="rId27"/>
    <p:sldId id="265" r:id="rId28"/>
    <p:sldId id="278" r:id="rId29"/>
    <p:sldId id="279" r:id="rId30"/>
    <p:sldId id="266" r:id="rId31"/>
    <p:sldId id="267" r:id="rId32"/>
    <p:sldId id="268" r:id="rId33"/>
    <p:sldId id="269" r:id="rId34"/>
    <p:sldId id="280" r:id="rId35"/>
    <p:sldId id="281" r:id="rId36"/>
    <p:sldId id="282" r:id="rId37"/>
    <p:sldId id="283" r:id="rId38"/>
    <p:sldId id="270" r:id="rId39"/>
    <p:sldId id="271" r:id="rId40"/>
    <p:sldId id="296" r:id="rId41"/>
    <p:sldId id="297" r:id="rId42"/>
    <p:sldId id="300" r:id="rId43"/>
    <p:sldId id="298" r:id="rId4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1816"/>
    <a:srgbClr val="BD5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721"/>
  </p:normalViewPr>
  <p:slideViewPr>
    <p:cSldViewPr snapToGrid="0" snapToObjects="1">
      <p:cViewPr>
        <p:scale>
          <a:sx n="94" d="100"/>
          <a:sy n="94" d="100"/>
        </p:scale>
        <p:origin x="9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02D0-9BE8-6949-BFBE-C184889FF496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8D35-12D9-C741-ABEB-88B5178EAA5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64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8D35-12D9-C741-ABEB-88B5178EAA50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567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8D35-12D9-C741-ABEB-88B5178EAA50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8D35-12D9-C741-ABEB-88B5178EAA50}" type="slidenum">
              <a:rPr lang="es-ES_tradnl" smtClean="0"/>
              <a:t>29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7183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094BD5-5D09-3A4E-8E9F-4707AB4BC0A1}" type="datetimeFigureOut">
              <a:rPr lang="es-ES_tradnl" smtClean="0"/>
              <a:t>25/04/2019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2D1EF9-4661-2D42-A53A-EB14F4AC721E}" type="slidenum">
              <a:rPr lang="es-ES_tradnl" smtClean="0"/>
              <a:t>‹#›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7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dx8i0kiUYVo" TargetMode="Externa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iff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image" Target="../media/image41.jpeg"/><Relationship Id="rId7" Type="http://schemas.openxmlformats.org/officeDocument/2006/relationships/image" Target="../media/image4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iff"/><Relationship Id="rId4" Type="http://schemas.openxmlformats.org/officeDocument/2006/relationships/image" Target="../media/image5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5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tiff"/><Relationship Id="rId4" Type="http://schemas.openxmlformats.org/officeDocument/2006/relationships/image" Target="../media/image5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tiff"/><Relationship Id="rId4" Type="http://schemas.openxmlformats.org/officeDocument/2006/relationships/image" Target="../media/image5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www.youtube.com/watch?v=dx8i0kiUYVo" TargetMode="External"/><Relationship Id="rId4" Type="http://schemas.openxmlformats.org/officeDocument/2006/relationships/image" Target="../media/image5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tiff"/><Relationship Id="rId4" Type="http://schemas.openxmlformats.org/officeDocument/2006/relationships/image" Target="../media/image5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5.tif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5.tif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tiff"/><Relationship Id="rId4" Type="http://schemas.openxmlformats.org/officeDocument/2006/relationships/image" Target="../media/image64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jpeg"/><Relationship Id="rId4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92"/>
            <a:ext cx="12192000" cy="68660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-8092"/>
            <a:ext cx="12192000" cy="6866092"/>
          </a:xfrm>
          <a:prstGeom prst="rect">
            <a:avLst/>
          </a:prstGeom>
          <a:solidFill>
            <a:schemeClr val="bg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Franja diagonal 7"/>
          <p:cNvSpPr/>
          <p:nvPr/>
        </p:nvSpPr>
        <p:spPr>
          <a:xfrm>
            <a:off x="0" y="0"/>
            <a:ext cx="9095874" cy="3425575"/>
          </a:xfrm>
          <a:prstGeom prst="diagStripe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rot="20353224">
            <a:off x="449179" y="538235"/>
            <a:ext cx="6015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/>
              <a:t>TRIZ Project: Airlines and Train Industry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2798720" y="5549331"/>
            <a:ext cx="6594559" cy="900754"/>
            <a:chOff x="2100263" y="5361819"/>
            <a:chExt cx="6594559" cy="900754"/>
          </a:xfrm>
        </p:grpSpPr>
        <p:sp>
          <p:nvSpPr>
            <p:cNvPr id="10" name="Rectángulo 9"/>
            <p:cNvSpPr/>
            <p:nvPr/>
          </p:nvSpPr>
          <p:spPr>
            <a:xfrm>
              <a:off x="2100263" y="5361819"/>
              <a:ext cx="6594559" cy="89506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19534" y="5361819"/>
              <a:ext cx="5495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/>
                <a:t>Gäel Avazzeri – Juan Cárdenas – Deborah Taurino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040640" y="5862463"/>
              <a:ext cx="2713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/>
                <a:t>Prof. Frank Goethals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914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280483" y="2826810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5: </a:t>
            </a:r>
          </a:p>
          <a:p>
            <a:pPr algn="ctr"/>
            <a:r>
              <a:rPr lang="es-ES_tradnl" sz="4000" b="1" dirty="0"/>
              <a:t>Big Data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A3897504-45E0-A743-B83A-6B2993406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325" y="1888819"/>
            <a:ext cx="6008404" cy="3695169"/>
          </a:xfrm>
        </p:spPr>
      </p:pic>
    </p:spTree>
    <p:extLst>
      <p:ext uri="{BB962C8B-B14F-4D97-AF65-F5344CB8AC3E}">
        <p14:creationId xmlns:p14="http://schemas.microsoft.com/office/powerpoint/2010/main" val="189810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93212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283383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5: “</a:t>
            </a:r>
            <a:r>
              <a:rPr lang="es-ES_tradnl" sz="4000" b="1" dirty="0" err="1"/>
              <a:t>Increasing</a:t>
            </a:r>
            <a:r>
              <a:rPr lang="es-ES_tradnl" sz="4000" b="1" dirty="0"/>
              <a:t> </a:t>
            </a:r>
            <a:r>
              <a:rPr lang="es-ES_tradnl" sz="4000" b="1" dirty="0" err="1"/>
              <a:t>Asymmetry</a:t>
            </a:r>
            <a:r>
              <a:rPr lang="es-ES_tradnl" sz="4000" b="1" dirty="0"/>
              <a:t>” </a:t>
            </a:r>
            <a:r>
              <a:rPr lang="es-ES_tradnl" sz="4000" b="1" dirty="0" err="1"/>
              <a:t>Theory</a:t>
            </a:r>
            <a:endParaRPr lang="en-AU" sz="4000" b="1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42AC88A-5BD5-234F-9D62-B7B39C4660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85723" y="1916146"/>
          <a:ext cx="7649231" cy="3917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1331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978299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329601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4481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err="1"/>
                        <a:t>Symmetrical</a:t>
                      </a:r>
                      <a:r>
                        <a:rPr lang="it-IT" sz="2800" dirty="0"/>
                        <a:t> System</a:t>
                      </a:r>
                    </a:p>
                    <a:p>
                      <a:pPr algn="ctr"/>
                      <a:endParaRPr lang="en-US" sz="2800" noProof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err="1"/>
                        <a:t>Partial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Asymmetry</a:t>
                      </a:r>
                      <a:endParaRPr lang="it-IT" sz="2800" dirty="0"/>
                    </a:p>
                    <a:p>
                      <a:pPr algn="ctr"/>
                      <a:endParaRPr lang="en-US" sz="2400" noProof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 err="1"/>
                        <a:t>Matched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Asymmetry</a:t>
                      </a:r>
                      <a:endParaRPr lang="it-IT" sz="2800" dirty="0"/>
                    </a:p>
                    <a:p>
                      <a:pPr algn="ctr"/>
                      <a:endParaRPr lang="en-US" sz="2800" noProof="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469503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F2CF8E80-FD2C-4A45-8D05-6A2D085AB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020" y="3987075"/>
            <a:ext cx="1852910" cy="18529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B23A72-4BFD-274E-ADCD-F415917EEE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996" y="3315525"/>
            <a:ext cx="2258958" cy="67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7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16950" y="2834119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6: </a:t>
            </a:r>
          </a:p>
          <a:p>
            <a:pPr algn="ctr"/>
            <a:r>
              <a:rPr lang="es-ES_tradnl" sz="4000" b="1" dirty="0" err="1"/>
              <a:t>SNCF’s</a:t>
            </a:r>
            <a:r>
              <a:rPr lang="es-ES_tradnl" sz="4000" b="1" dirty="0"/>
              <a:t> Social </a:t>
            </a:r>
            <a:r>
              <a:rPr lang="es-ES_tradnl" sz="4000" b="1" dirty="0" err="1"/>
              <a:t>Room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A6EFEC0-ED23-054D-B182-B6464F8D6B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1923142"/>
            <a:ext cx="5676900" cy="424839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100763" y="647223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https://</a:t>
            </a:r>
            <a:r>
              <a:rPr lang="es-ES_tradnl" dirty="0" err="1">
                <a:solidFill>
                  <a:schemeClr val="bg1"/>
                </a:solidFill>
              </a:rPr>
              <a:t>www.youtube.com</a:t>
            </a:r>
            <a:r>
              <a:rPr lang="es-ES_tradnl" dirty="0">
                <a:solidFill>
                  <a:schemeClr val="bg1"/>
                </a:solidFill>
              </a:rPr>
              <a:t>/</a:t>
            </a:r>
            <a:r>
              <a:rPr lang="es-ES_tradnl" dirty="0" err="1">
                <a:solidFill>
                  <a:schemeClr val="bg1"/>
                </a:solidFill>
              </a:rPr>
              <a:t>watch?v</a:t>
            </a:r>
            <a:r>
              <a:rPr lang="es-ES_tradnl" dirty="0">
                <a:solidFill>
                  <a:schemeClr val="bg1"/>
                </a:solidFill>
              </a:rPr>
              <a:t>=mwfOwsyFfn8</a:t>
            </a:r>
          </a:p>
        </p:txBody>
      </p:sp>
    </p:spTree>
    <p:extLst>
      <p:ext uri="{BB962C8B-B14F-4D97-AF65-F5344CB8AC3E}">
        <p14:creationId xmlns:p14="http://schemas.microsoft.com/office/powerpoint/2010/main" val="648188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48070" y="210984"/>
            <a:ext cx="888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6: “</a:t>
            </a:r>
            <a:r>
              <a:rPr lang="es-ES_tradnl" sz="4000" b="1" dirty="0" err="1"/>
              <a:t>Increasing</a:t>
            </a:r>
            <a:r>
              <a:rPr lang="es-ES_tradnl" sz="4000" b="1" dirty="0"/>
              <a:t> </a:t>
            </a:r>
            <a:r>
              <a:rPr lang="es-ES_tradnl" sz="4000" b="1" dirty="0" err="1"/>
              <a:t>Transparency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3"/>
          <a:ext cx="10161549" cy="39529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9985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3274381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3387183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284889">
                <a:tc>
                  <a:txBody>
                    <a:bodyPr/>
                    <a:lstStyle/>
                    <a:p>
                      <a:r>
                        <a:rPr lang="it-IT" sz="2800" dirty="0" err="1"/>
                        <a:t>Opaque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Partially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transparent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Transparent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668076">
                <a:tc>
                  <a:txBody>
                    <a:bodyPr/>
                    <a:lstStyle/>
                    <a:p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B01CDA0-1ABD-D94F-BBA4-A10BC50B3C74}"/>
              </a:ext>
            </a:extLst>
          </p:cNvPr>
          <p:cNvSpPr txBox="1"/>
          <p:nvPr/>
        </p:nvSpPr>
        <p:spPr>
          <a:xfrm>
            <a:off x="1800860" y="3332970"/>
            <a:ext cx="36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Before</a:t>
            </a:r>
            <a:r>
              <a:rPr lang="fr-FR" sz="2800" b="1" dirty="0"/>
              <a:t> the Social Room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68704E5-1D27-AA46-982B-492DD394DD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161" y="3917678"/>
            <a:ext cx="3683000" cy="19431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0DA7181-A231-464D-8DFA-3E3E7C280506}"/>
              </a:ext>
            </a:extLst>
          </p:cNvPr>
          <p:cNvSpPr txBox="1"/>
          <p:nvPr/>
        </p:nvSpPr>
        <p:spPr>
          <a:xfrm>
            <a:off x="7451721" y="3394458"/>
            <a:ext cx="36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With</a:t>
            </a:r>
            <a:r>
              <a:rPr lang="fr-FR" sz="2800" b="1" dirty="0"/>
              <a:t> the Social Room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A362070-5F97-E140-B336-D7E0AA362E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720" y="3938900"/>
            <a:ext cx="3197221" cy="15986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83C34D-0D3F-C84C-9993-F5A5FEB694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717" y="4761205"/>
            <a:ext cx="2083156" cy="1099045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BC2D61BE-17B2-CA46-8B73-B497C5E3C61C}"/>
              </a:ext>
            </a:extLst>
          </p:cNvPr>
          <p:cNvCxnSpPr>
            <a:cxnSpLocks/>
          </p:cNvCxnSpPr>
          <p:nvPr/>
        </p:nvCxnSpPr>
        <p:spPr>
          <a:xfrm>
            <a:off x="5608320" y="4761205"/>
            <a:ext cx="1539240" cy="0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0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87356" y="2834119"/>
            <a:ext cx="4754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7: </a:t>
            </a:r>
            <a:r>
              <a:rPr lang="es-ES_tradnl" sz="4000" b="1" dirty="0" err="1"/>
              <a:t>Connected</a:t>
            </a:r>
            <a:r>
              <a:rPr lang="es-ES_tradnl" sz="4000" b="1" dirty="0"/>
              <a:t> </a:t>
            </a:r>
            <a:r>
              <a:rPr lang="es-ES_tradnl" sz="4000" b="1" dirty="0" err="1"/>
              <a:t>watch</a:t>
            </a:r>
            <a:r>
              <a:rPr lang="es-ES_tradnl" sz="4000" b="1" dirty="0"/>
              <a:t> - </a:t>
            </a:r>
            <a:r>
              <a:rPr lang="es-ES_tradnl" sz="4000" b="1" dirty="0" err="1"/>
              <a:t>Altran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D570772-CCA1-E747-906D-E6A0788A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643" y="1847850"/>
            <a:ext cx="3591609" cy="23906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BD7A581-16E2-B449-BE00-DC0D41AFB2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560" y="2889419"/>
            <a:ext cx="3139440" cy="33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0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48070" y="195744"/>
            <a:ext cx="888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7: “</a:t>
            </a:r>
            <a:r>
              <a:rPr lang="es-ES_tradnl" sz="4000" b="1" dirty="0" err="1"/>
              <a:t>Trimming</a:t>
            </a:r>
            <a:r>
              <a:rPr lang="es-ES_tradnl" sz="4000" b="1" dirty="0"/>
              <a:t>/</a:t>
            </a:r>
            <a:r>
              <a:rPr lang="es-ES_tradnl" sz="4000" b="1" dirty="0" err="1"/>
              <a:t>Reducing</a:t>
            </a:r>
            <a:r>
              <a:rPr lang="es-ES_tradnl" sz="4000" b="1" dirty="0"/>
              <a:t> </a:t>
            </a:r>
            <a:r>
              <a:rPr lang="es-ES_tradnl" sz="4000" b="1" dirty="0" err="1"/>
              <a:t>Complexity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4"/>
          <a:ext cx="10161550" cy="37104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1563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598234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642839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2448914">
                  <a:extLst>
                    <a:ext uri="{9D8B030D-6E8A-4147-A177-3AD203B41FA5}">
                      <a16:colId xmlns:a16="http://schemas.microsoft.com/office/drawing/2014/main" val="1458604276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r>
                        <a:rPr lang="it-IT" sz="2800" dirty="0" err="1"/>
                        <a:t>Complex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Elimination</a:t>
                      </a:r>
                      <a:r>
                        <a:rPr lang="it-IT" sz="2800" dirty="0"/>
                        <a:t> of non-</a:t>
                      </a:r>
                      <a:r>
                        <a:rPr lang="it-IT" sz="2800" dirty="0" err="1"/>
                        <a:t>key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components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Elimination</a:t>
                      </a:r>
                      <a:r>
                        <a:rPr lang="it-IT" sz="2800" dirty="0"/>
                        <a:t> of non-</a:t>
                      </a:r>
                      <a:r>
                        <a:rPr lang="it-IT" sz="2800" dirty="0" err="1"/>
                        <a:t>key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subsystem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Trimmed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r>
                        <a:rPr lang="it-IT" dirty="0" err="1"/>
                        <a:t>Setting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systems</a:t>
                      </a:r>
                      <a:r>
                        <a:rPr lang="it-IT" dirty="0"/>
                        <a:t> of a </a:t>
                      </a:r>
                      <a:r>
                        <a:rPr lang="it-IT" dirty="0" err="1"/>
                        <a:t>plane</a:t>
                      </a:r>
                      <a:r>
                        <a:rPr lang="it-IT" dirty="0"/>
                        <a:t> for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flight attendants.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BF02B94D-7A3D-CD4A-960D-3834399E96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0520" y="3461729"/>
            <a:ext cx="1539240" cy="16181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0AD6080-C7CB-A748-919F-41B99232A4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1263" y="5123965"/>
            <a:ext cx="2299496" cy="5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92103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36933" y="2733158"/>
            <a:ext cx="636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8: </a:t>
            </a:r>
          </a:p>
          <a:p>
            <a:pPr algn="ctr"/>
            <a:r>
              <a:rPr lang="it-IT" sz="4000" b="1" dirty="0"/>
              <a:t>Self-Service </a:t>
            </a:r>
            <a:br>
              <a:rPr lang="it-IT" sz="4000" b="1" dirty="0"/>
            </a:br>
            <a:r>
              <a:rPr lang="it-IT" sz="4000" b="1" dirty="0" err="1"/>
              <a:t>Bag</a:t>
            </a:r>
            <a:r>
              <a:rPr lang="it-IT" sz="4000" b="1" dirty="0"/>
              <a:t> </a:t>
            </a:r>
            <a:r>
              <a:rPr lang="it-IT" sz="4000" b="1" dirty="0" err="1"/>
              <a:t>Drop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E9E0A67-CFC2-F043-A174-6312689DC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5" y="1917785"/>
            <a:ext cx="5631972" cy="433228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100763" y="647223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https://</a:t>
            </a:r>
            <a:r>
              <a:rPr lang="es-ES_tradnl" dirty="0" err="1">
                <a:solidFill>
                  <a:schemeClr val="bg1"/>
                </a:solidFill>
              </a:rPr>
              <a:t>www.youtube.com</a:t>
            </a:r>
            <a:r>
              <a:rPr lang="es-ES_tradnl" dirty="0">
                <a:solidFill>
                  <a:schemeClr val="bg1"/>
                </a:solidFill>
              </a:rPr>
              <a:t>/</a:t>
            </a:r>
            <a:r>
              <a:rPr lang="es-ES_tradnl" dirty="0" err="1">
                <a:solidFill>
                  <a:schemeClr val="bg1"/>
                </a:solidFill>
              </a:rPr>
              <a:t>watch?v</a:t>
            </a:r>
            <a:r>
              <a:rPr lang="es-ES_tradnl" dirty="0">
                <a:solidFill>
                  <a:schemeClr val="bg1"/>
                </a:solidFill>
              </a:rPr>
              <a:t>=WGO9SmTrfV0</a:t>
            </a:r>
          </a:p>
        </p:txBody>
      </p:sp>
    </p:spTree>
    <p:extLst>
      <p:ext uri="{BB962C8B-B14F-4D97-AF65-F5344CB8AC3E}">
        <p14:creationId xmlns:p14="http://schemas.microsoft.com/office/powerpoint/2010/main" val="207461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93212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283383"/>
            <a:ext cx="958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8: “</a:t>
            </a:r>
            <a:r>
              <a:rPr lang="es-ES_tradnl" sz="4000" b="1" dirty="0" err="1"/>
              <a:t>Decrease</a:t>
            </a:r>
            <a:r>
              <a:rPr lang="es-ES_tradnl" sz="4000" b="1" dirty="0"/>
              <a:t> Human </a:t>
            </a:r>
            <a:r>
              <a:rPr lang="es-ES_tradnl" sz="4000" b="1" dirty="0" err="1"/>
              <a:t>Involvement</a:t>
            </a:r>
            <a:r>
              <a:rPr lang="es-ES_tradnl" sz="4000" b="1" dirty="0"/>
              <a:t>” </a:t>
            </a:r>
            <a:r>
              <a:rPr lang="es-ES_tradnl" sz="4000" b="1" dirty="0" err="1"/>
              <a:t>Theory</a:t>
            </a:r>
            <a:endParaRPr lang="en-AU" sz="40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5B96471-CBE9-F342-8656-BF91C1E8C9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4678" y="1930376"/>
          <a:ext cx="11083602" cy="360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963">
                  <a:extLst>
                    <a:ext uri="{9D8B030D-6E8A-4147-A177-3AD203B41FA5}">
                      <a16:colId xmlns:a16="http://schemas.microsoft.com/office/drawing/2014/main" val="236753153"/>
                    </a:ext>
                  </a:extLst>
                </a:gridCol>
                <a:gridCol w="1303283">
                  <a:extLst>
                    <a:ext uri="{9D8B030D-6E8A-4147-A177-3AD203B41FA5}">
                      <a16:colId xmlns:a16="http://schemas.microsoft.com/office/drawing/2014/main" val="2094704464"/>
                    </a:ext>
                  </a:extLst>
                </a:gridCol>
                <a:gridCol w="2448910">
                  <a:extLst>
                    <a:ext uri="{9D8B030D-6E8A-4147-A177-3AD203B41FA5}">
                      <a16:colId xmlns:a16="http://schemas.microsoft.com/office/drawing/2014/main" val="4136224074"/>
                    </a:ext>
                  </a:extLst>
                </a:gridCol>
                <a:gridCol w="1818290">
                  <a:extLst>
                    <a:ext uri="{9D8B030D-6E8A-4147-A177-3AD203B41FA5}">
                      <a16:colId xmlns:a16="http://schemas.microsoft.com/office/drawing/2014/main" val="1070932953"/>
                    </a:ext>
                  </a:extLst>
                </a:gridCol>
                <a:gridCol w="2144110">
                  <a:extLst>
                    <a:ext uri="{9D8B030D-6E8A-4147-A177-3AD203B41FA5}">
                      <a16:colId xmlns:a16="http://schemas.microsoft.com/office/drawing/2014/main" val="3008450838"/>
                    </a:ext>
                  </a:extLst>
                </a:gridCol>
                <a:gridCol w="2081046">
                  <a:extLst>
                    <a:ext uri="{9D8B030D-6E8A-4147-A177-3AD203B41FA5}">
                      <a16:colId xmlns:a16="http://schemas.microsoft.com/office/drawing/2014/main" val="2619901356"/>
                    </a:ext>
                  </a:extLst>
                </a:gridCol>
              </a:tblGrid>
              <a:tr h="1508529">
                <a:tc>
                  <a:txBody>
                    <a:bodyPr/>
                    <a:lstStyle/>
                    <a:p>
                      <a:r>
                        <a:rPr lang="it-IT" sz="2400" dirty="0"/>
                        <a:t>Human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Human + </a:t>
                      </a:r>
                      <a:r>
                        <a:rPr lang="it-IT" sz="2400" dirty="0" err="1"/>
                        <a:t>tool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Human+ semi-</a:t>
                      </a:r>
                      <a:r>
                        <a:rPr lang="it-IT" sz="2400" dirty="0" err="1"/>
                        <a:t>automated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tool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Human + </a:t>
                      </a:r>
                      <a:r>
                        <a:rPr lang="it-IT" sz="2400" dirty="0" err="1"/>
                        <a:t>automated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tool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Automated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tool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Autonomous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err="1"/>
                        <a:t>tool</a:t>
                      </a:r>
                      <a:r>
                        <a:rPr lang="it-IT" sz="2400" dirty="0"/>
                        <a:t> with </a:t>
                      </a:r>
                      <a:r>
                        <a:rPr lang="it-IT" sz="2400" dirty="0" err="1"/>
                        <a:t>Autpoesis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280477"/>
                  </a:ext>
                </a:extLst>
              </a:tr>
              <a:tr h="209200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9649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88E2F11-CEC1-7141-89C8-F1213F5182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60" y="3585858"/>
            <a:ext cx="2581009" cy="145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27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00367"/>
            <a:ext cx="4827902" cy="189636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6367" y="2676036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9:</a:t>
            </a:r>
          </a:p>
          <a:p>
            <a:pPr algn="ctr"/>
            <a:r>
              <a:rPr lang="it-IT" sz="4000" b="1" dirty="0" err="1"/>
              <a:t>Transpose</a:t>
            </a:r>
            <a:r>
              <a:rPr lang="it-IT" sz="4000" b="1" dirty="0"/>
              <a:t> - Airbus</a:t>
            </a:r>
            <a:r>
              <a:rPr lang="es-ES_tradnl" sz="4000" b="1" dirty="0"/>
              <a:t> 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it-IT" dirty="0">
                <a:hlinkClick r:id="rId5"/>
              </a:rPr>
              <a:t>https://www.youtube.com/watch?v=dx8i0kiUYVo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F7FA9-2E44-6944-B7AD-1A7E503571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85" y="1923144"/>
            <a:ext cx="5968811" cy="3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6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283383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9: “</a:t>
            </a:r>
            <a:r>
              <a:rPr lang="es-ES_tradnl" sz="4000" b="1" dirty="0" err="1"/>
              <a:t>Customer</a:t>
            </a:r>
            <a:r>
              <a:rPr lang="es-ES_tradnl" sz="4000" b="1" dirty="0"/>
              <a:t> </a:t>
            </a:r>
            <a:r>
              <a:rPr lang="es-ES_tradnl" sz="4000" b="1" dirty="0" err="1"/>
              <a:t>Expectation</a:t>
            </a:r>
            <a:r>
              <a:rPr lang="es-ES_tradnl" sz="4000" b="1" dirty="0"/>
              <a:t>” </a:t>
            </a:r>
            <a:r>
              <a:rPr lang="es-ES_tradnl" sz="4000" b="1" dirty="0" err="1"/>
              <a:t>Theory</a:t>
            </a:r>
            <a:endParaRPr lang="en-AU" sz="40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B2F399-A349-D640-AF52-4F90BFC0ED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9359" y="1984521"/>
          <a:ext cx="11414240" cy="3552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193">
                  <a:extLst>
                    <a:ext uri="{9D8B030D-6E8A-4147-A177-3AD203B41FA5}">
                      <a16:colId xmlns:a16="http://schemas.microsoft.com/office/drawing/2014/main" val="1457914334"/>
                    </a:ext>
                  </a:extLst>
                </a:gridCol>
                <a:gridCol w="1975945">
                  <a:extLst>
                    <a:ext uri="{9D8B030D-6E8A-4147-A177-3AD203B41FA5}">
                      <a16:colId xmlns:a16="http://schemas.microsoft.com/office/drawing/2014/main" val="2424005846"/>
                    </a:ext>
                  </a:extLst>
                </a:gridCol>
                <a:gridCol w="2175641">
                  <a:extLst>
                    <a:ext uri="{9D8B030D-6E8A-4147-A177-3AD203B41FA5}">
                      <a16:colId xmlns:a16="http://schemas.microsoft.com/office/drawing/2014/main" val="1556394089"/>
                    </a:ext>
                  </a:extLst>
                </a:gridCol>
                <a:gridCol w="2490952">
                  <a:extLst>
                    <a:ext uri="{9D8B030D-6E8A-4147-A177-3AD203B41FA5}">
                      <a16:colId xmlns:a16="http://schemas.microsoft.com/office/drawing/2014/main" val="3221313898"/>
                    </a:ext>
                  </a:extLst>
                </a:gridCol>
                <a:gridCol w="2543509">
                  <a:extLst>
                    <a:ext uri="{9D8B030D-6E8A-4147-A177-3AD203B41FA5}">
                      <a16:colId xmlns:a16="http://schemas.microsoft.com/office/drawing/2014/main" val="2688543252"/>
                    </a:ext>
                  </a:extLst>
                </a:gridCol>
              </a:tblGrid>
              <a:tr h="1376628">
                <a:tc>
                  <a:txBody>
                    <a:bodyPr/>
                    <a:lstStyle/>
                    <a:p>
                      <a:r>
                        <a:rPr lang="it-IT" sz="2400" dirty="0"/>
                        <a:t>Commodity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Product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Service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Experience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 err="1"/>
                        <a:t>Transformation</a:t>
                      </a:r>
                      <a:endParaRPr lang="it-IT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3264"/>
                  </a:ext>
                </a:extLst>
              </a:tr>
              <a:tr h="217586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8636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510ACCB-B8E7-1244-B2EB-6D84551418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62" y="3993212"/>
            <a:ext cx="2477524" cy="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12" name="Content Placeholder 10">
            <a:extLst>
              <a:ext uri="{FF2B5EF4-FFF2-40B4-BE49-F238E27FC236}">
                <a16:creationId xmlns:a16="http://schemas.microsoft.com/office/drawing/2014/main" id="{CDC71504-ADFC-3B4E-9E62-65A8157F4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161" y="1923143"/>
            <a:ext cx="5734477" cy="3205609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16950" y="2834119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1: </a:t>
            </a:r>
          </a:p>
          <a:p>
            <a:pPr algn="ctr"/>
            <a:r>
              <a:rPr lang="es-ES_tradnl" sz="4000" b="1" dirty="0"/>
              <a:t>Skywise - Airbus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46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87356" y="2834119"/>
            <a:ext cx="4754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10: Flex </a:t>
            </a:r>
            <a:r>
              <a:rPr lang="es-ES_tradnl" sz="4000" b="1" dirty="0" err="1"/>
              <a:t>Seat</a:t>
            </a:r>
            <a:r>
              <a:rPr lang="es-ES_tradnl" sz="4000" b="1" dirty="0"/>
              <a:t> - </a:t>
            </a:r>
            <a:r>
              <a:rPr lang="es-ES_tradnl" sz="4000" b="1" dirty="0" err="1"/>
              <a:t>Recaro</a:t>
            </a:r>
            <a:r>
              <a:rPr lang="es-ES_tradnl" sz="4000" b="1" dirty="0"/>
              <a:t>/Airbus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A94419C-3A66-2B4A-AFE2-6C02B62A6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738" y="1888288"/>
            <a:ext cx="6144263" cy="43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1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48070" y="210984"/>
            <a:ext cx="888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10: “</a:t>
            </a:r>
            <a:r>
              <a:rPr lang="es-ES_tradnl" sz="4000" b="1" dirty="0" err="1"/>
              <a:t>Rhythm</a:t>
            </a:r>
            <a:r>
              <a:rPr lang="es-ES_tradnl" sz="4000" b="1" dirty="0"/>
              <a:t> Co-</a:t>
            </a:r>
            <a:r>
              <a:rPr lang="es-ES_tradnl" sz="4000" b="1" dirty="0" err="1"/>
              <a:t>ordination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4"/>
          <a:ext cx="10161549" cy="3465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9985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3274381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3387183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r>
                        <a:rPr lang="it-IT" sz="2800" dirty="0" err="1"/>
                        <a:t>Continuous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action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Periodic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action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Use of </a:t>
                      </a:r>
                      <a:r>
                        <a:rPr lang="it-IT" sz="2800" dirty="0" err="1"/>
                        <a:t>resonance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16CE37A-EFC8-FE4F-B282-65F5A46424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120" y="3261359"/>
            <a:ext cx="2362200" cy="2103329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37728C91-40D2-A74A-95BF-74B94C760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208" y="3261359"/>
            <a:ext cx="3081443" cy="15697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9AA75DB-1B0B-D746-B715-9E8ECA122A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070" y="4515979"/>
            <a:ext cx="2304191" cy="12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6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00367"/>
            <a:ext cx="4827902" cy="189636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56367" y="2676036"/>
            <a:ext cx="636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11: </a:t>
            </a:r>
          </a:p>
          <a:p>
            <a:pPr algn="ctr"/>
            <a:r>
              <a:rPr lang="es-ES_tradnl" sz="4000" b="1" dirty="0"/>
              <a:t>Illumination &amp; Mood </a:t>
            </a:r>
          </a:p>
          <a:p>
            <a:pPr algn="ctr"/>
            <a:r>
              <a:rPr lang="es-ES_tradnl" sz="4000" b="1" dirty="0"/>
              <a:t>– Virgin Atlantic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byLJYMlYKoA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747" y="1923143"/>
            <a:ext cx="3513889" cy="35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4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501709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11: “</a:t>
            </a:r>
            <a:r>
              <a:rPr lang="es-ES_tradnl" sz="4000" b="1" dirty="0" err="1"/>
              <a:t>Segmentation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67326" y="2245895"/>
            <a:ext cx="417094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400" dirty="0"/>
              <a:t>Tighter control over </a:t>
            </a:r>
            <a:r>
              <a:rPr lang="en-AU" sz="2400"/>
              <a:t>customer’s behaviour.</a:t>
            </a:r>
            <a:endParaRPr lang="en-AU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400" dirty="0"/>
              <a:t>Useful to provide a better service.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AU" sz="2400" dirty="0"/>
              <a:t>Alongside Big Data </a:t>
            </a:r>
            <a:r>
              <a:rPr lang="en-AU" sz="2400" dirty="0">
                <a:sym typeface="Wingdings"/>
              </a:rPr>
              <a:t> Powerful tool of marketing and sales. </a:t>
            </a:r>
            <a:endParaRPr lang="en-AU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06" y="2245895"/>
            <a:ext cx="4523873" cy="33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3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553627"/>
            <a:ext cx="4827902" cy="2064027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87356" y="2598231"/>
            <a:ext cx="4754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12: </a:t>
            </a:r>
            <a:r>
              <a:rPr lang="es-ES_tradnl" sz="4000" b="1" dirty="0" err="1"/>
              <a:t>Elaboration</a:t>
            </a:r>
            <a:r>
              <a:rPr lang="es-ES_tradnl" sz="4000" b="1" dirty="0"/>
              <a:t> of </a:t>
            </a:r>
            <a:r>
              <a:rPr lang="es-ES_tradnl" sz="4000" b="1" dirty="0" err="1"/>
              <a:t>Meals</a:t>
            </a:r>
            <a:r>
              <a:rPr lang="es-ES_tradnl" sz="4000" b="1" dirty="0"/>
              <a:t> </a:t>
            </a:r>
            <a:r>
              <a:rPr lang="es-ES_tradnl" sz="4000" b="1" dirty="0" err="1"/>
              <a:t>by</a:t>
            </a:r>
            <a:r>
              <a:rPr lang="es-ES_tradnl" sz="4000" b="1" dirty="0"/>
              <a:t> Michelin-</a:t>
            </a:r>
            <a:r>
              <a:rPr lang="es-ES_tradnl" sz="4000" b="1" dirty="0" err="1"/>
              <a:t>starred</a:t>
            </a:r>
            <a:r>
              <a:rPr lang="es-ES_tradnl" sz="4000" b="1" dirty="0"/>
              <a:t> chefs - Airbus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E90256B-7BB2-FD40-A19F-D88178061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259" y="1800545"/>
            <a:ext cx="4253479" cy="23904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4CD50D-AA49-8D47-973F-A423BA78B8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046" y="3368040"/>
            <a:ext cx="3822026" cy="286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1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48070" y="210984"/>
            <a:ext cx="8887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12: “</a:t>
            </a:r>
            <a:r>
              <a:rPr lang="es-ES_tradnl" sz="4000" b="1" dirty="0" err="1"/>
              <a:t>Increasing</a:t>
            </a:r>
            <a:r>
              <a:rPr lang="es-ES_tradnl" sz="4000" b="1" dirty="0"/>
              <a:t> Use of </a:t>
            </a:r>
            <a:r>
              <a:rPr lang="es-ES_tradnl" sz="4000" b="1" dirty="0" err="1"/>
              <a:t>Senses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59DA9E13-2C18-C64B-A008-65D1EA0109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1935343"/>
          <a:ext cx="10161549" cy="4267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37027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464419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453268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1483113">
                  <a:extLst>
                    <a:ext uri="{9D8B030D-6E8A-4147-A177-3AD203B41FA5}">
                      <a16:colId xmlns:a16="http://schemas.microsoft.com/office/drawing/2014/main" val="517097374"/>
                    </a:ext>
                  </a:extLst>
                </a:gridCol>
                <a:gridCol w="1623722">
                  <a:extLst>
                    <a:ext uri="{9D8B030D-6E8A-4147-A177-3AD203B41FA5}">
                      <a16:colId xmlns:a16="http://schemas.microsoft.com/office/drawing/2014/main" val="671270967"/>
                    </a:ext>
                  </a:extLst>
                </a:gridCol>
              </a:tblGrid>
              <a:tr h="967701">
                <a:tc>
                  <a:txBody>
                    <a:bodyPr/>
                    <a:lstStyle/>
                    <a:p>
                      <a:r>
                        <a:rPr lang="it-IT" sz="2800" dirty="0"/>
                        <a:t>1 </a:t>
                      </a:r>
                      <a:r>
                        <a:rPr lang="it-IT" sz="2800" dirty="0" err="1"/>
                        <a:t>sense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2 </a:t>
                      </a:r>
                      <a:r>
                        <a:rPr lang="it-IT" sz="2800" dirty="0" err="1"/>
                        <a:t>senses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3 </a:t>
                      </a:r>
                      <a:r>
                        <a:rPr lang="it-IT" sz="2800" dirty="0" err="1"/>
                        <a:t>senses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4 </a:t>
                      </a:r>
                      <a:r>
                        <a:rPr lang="it-IT" sz="2800" dirty="0" err="1"/>
                        <a:t>senses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5 </a:t>
                      </a:r>
                      <a:r>
                        <a:rPr lang="it-IT" sz="2800" dirty="0" err="1"/>
                        <a:t>senses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329963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03C3FE24-DF01-234D-A8D8-F623298B9E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036" y="3108591"/>
            <a:ext cx="1837595" cy="13781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864878-0EF9-AA46-BF1A-25C0AB42F57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797" y="3027536"/>
            <a:ext cx="1290524" cy="96789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81D512-5120-9641-AA85-863D2B6D4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969" y="3027536"/>
            <a:ext cx="1837595" cy="13781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93D6573-CE90-D841-9719-8625C3F001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640" y="4441427"/>
            <a:ext cx="2176076" cy="147699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4462E93-4445-3E42-B322-E9FA58B655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668" y="3639014"/>
            <a:ext cx="1182207" cy="8024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237D89-41F6-6E46-AB44-E5F70A11A86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418" y="4507584"/>
            <a:ext cx="2068506" cy="11504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2744C6-0522-C143-8366-1A5C9E0982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0635" y="5841317"/>
            <a:ext cx="2264449" cy="2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97072"/>
            <a:ext cx="4827902" cy="184824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280483" y="2619889"/>
            <a:ext cx="636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13: </a:t>
            </a:r>
          </a:p>
          <a:p>
            <a:pPr algn="ctr"/>
            <a:r>
              <a:rPr lang="en-US" sz="4000" b="1" dirty="0"/>
              <a:t>Autonomous Cabin </a:t>
            </a:r>
          </a:p>
          <a:p>
            <a:pPr algn="ctr"/>
            <a:r>
              <a:rPr lang="en-US" sz="4000" b="1" dirty="0"/>
              <a:t>Trolley - </a:t>
            </a:r>
            <a:r>
              <a:rPr lang="en-US" sz="4000" b="1" dirty="0" err="1"/>
              <a:t>Altran</a:t>
            </a:r>
            <a:endParaRPr lang="en-US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054" y="1923143"/>
            <a:ext cx="5464550" cy="39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8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6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13: “Action Coordination” Theory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652248"/>
              </p:ext>
            </p:extLst>
          </p:nvPr>
        </p:nvGraphicFramePr>
        <p:xfrm>
          <a:off x="737014" y="1907912"/>
          <a:ext cx="10778930" cy="4137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841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070204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141522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2141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pPr algn="ctr"/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Non-Coordinated</a:t>
                      </a:r>
                      <a:r>
                        <a:rPr lang="en-US" sz="2800" baseline="0" noProof="0" dirty="0"/>
                        <a:t> Action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Partially coordinated</a:t>
                      </a:r>
                      <a:r>
                        <a:rPr lang="en-US" sz="2800" baseline="0" noProof="0" dirty="0"/>
                        <a:t> action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Fully </a:t>
                      </a:r>
                      <a:r>
                        <a:rPr lang="en-US" sz="2800" noProof="0" dirty="0" err="1"/>
                        <a:t>coodinated</a:t>
                      </a:r>
                      <a:r>
                        <a:rPr lang="en-US" sz="2800" baseline="0" noProof="0" dirty="0"/>
                        <a:t> action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Different actions</a:t>
                      </a:r>
                      <a:r>
                        <a:rPr lang="en-US" sz="2800" baseline="0" noProof="0" dirty="0"/>
                        <a:t> during intervals</a:t>
                      </a:r>
                      <a:endParaRPr lang="en-US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955" y="4205173"/>
            <a:ext cx="1971048" cy="5640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97280" y="3953582"/>
            <a:ext cx="1387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Meal Logistics and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798337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00367"/>
            <a:ext cx="4827902" cy="189636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6367" y="2676036"/>
            <a:ext cx="636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14:</a:t>
            </a:r>
          </a:p>
          <a:p>
            <a:pPr algn="ctr"/>
            <a:r>
              <a:rPr lang="it-IT" sz="4000" b="1" dirty="0" err="1"/>
              <a:t>Ryanair’s</a:t>
            </a:r>
            <a:r>
              <a:rPr lang="it-IT" sz="4000" b="1" dirty="0"/>
              <a:t> Online </a:t>
            </a:r>
          </a:p>
          <a:p>
            <a:pPr algn="ctr"/>
            <a:r>
              <a:rPr lang="it-IT" sz="4000" b="1" dirty="0"/>
              <a:t>Service </a:t>
            </a:r>
            <a:r>
              <a:rPr lang="it-IT" sz="4000" b="1" dirty="0" err="1"/>
              <a:t>Offering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1FF494-29B5-6E45-9832-A2D94AAA5E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27" y="1196418"/>
            <a:ext cx="6127360" cy="25735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806F15-DDD5-9448-A797-294A8A6DEB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2827" y="3770010"/>
            <a:ext cx="5582775" cy="25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93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283383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14: “Mono-Bi-</a:t>
            </a:r>
            <a:r>
              <a:rPr lang="es-ES_tradnl" sz="4000" b="1" dirty="0" err="1"/>
              <a:t>Poly</a:t>
            </a:r>
            <a:r>
              <a:rPr lang="es-ES_tradnl" sz="4000" b="1" dirty="0"/>
              <a:t> (</a:t>
            </a:r>
            <a:r>
              <a:rPr lang="es-ES_tradnl" sz="4000" b="1" dirty="0" err="1"/>
              <a:t>Various</a:t>
            </a:r>
            <a:r>
              <a:rPr lang="es-ES_tradnl" sz="4000" b="1" dirty="0"/>
              <a:t>)” </a:t>
            </a:r>
            <a:r>
              <a:rPr lang="es-ES_tradnl" sz="4000" b="1" dirty="0" err="1"/>
              <a:t>Theory</a:t>
            </a:r>
            <a:endParaRPr lang="en-AU" sz="40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04CA6C-3D29-F34E-9E70-8C0A55FE01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0827" y="2060026"/>
          <a:ext cx="10510344" cy="3237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586">
                  <a:extLst>
                    <a:ext uri="{9D8B030D-6E8A-4147-A177-3AD203B41FA5}">
                      <a16:colId xmlns:a16="http://schemas.microsoft.com/office/drawing/2014/main" val="4104456707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182238308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1015009912"/>
                    </a:ext>
                  </a:extLst>
                </a:gridCol>
                <a:gridCol w="2627586">
                  <a:extLst>
                    <a:ext uri="{9D8B030D-6E8A-4147-A177-3AD203B41FA5}">
                      <a16:colId xmlns:a16="http://schemas.microsoft.com/office/drawing/2014/main" val="758449529"/>
                    </a:ext>
                  </a:extLst>
                </a:gridCol>
              </a:tblGrid>
              <a:tr h="1066174">
                <a:tc>
                  <a:txBody>
                    <a:bodyPr/>
                    <a:lstStyle/>
                    <a:p>
                      <a:r>
                        <a:rPr lang="it-IT" sz="2800" dirty="0"/>
                        <a:t>Mono-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Bi-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Tri-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Poli-</a:t>
                      </a:r>
                      <a:r>
                        <a:rPr lang="it-IT" sz="2800" dirty="0" err="1"/>
                        <a:t>system</a:t>
                      </a:r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173813"/>
                  </a:ext>
                </a:extLst>
              </a:tr>
              <a:tr h="217101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92750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45CCE5F-B9EA-5C4D-9952-45D6FE30D6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2455" y="3293497"/>
            <a:ext cx="2318611" cy="17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1: “Boundary Breakdown”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874128"/>
              </p:ext>
            </p:extLst>
          </p:nvPr>
        </p:nvGraphicFramePr>
        <p:xfrm>
          <a:off x="1141432" y="2057264"/>
          <a:ext cx="10161549" cy="3465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9985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3274381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3387183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r>
                        <a:rPr lang="it-IT" sz="2800" dirty="0" err="1"/>
                        <a:t>Many</a:t>
                      </a:r>
                      <a:r>
                        <a:rPr lang="it-IT" sz="2800" dirty="0"/>
                        <a:t> boundaries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Few boundaries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No boundaries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20" name="Picture 5">
            <a:extLst>
              <a:ext uri="{FF2B5EF4-FFF2-40B4-BE49-F238E27FC236}">
                <a16:creationId xmlns:a16="http://schemas.microsoft.com/office/drawing/2014/main" id="{FD9715CF-C8F7-064A-B57F-4CEB6179C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919" y="3505722"/>
            <a:ext cx="3073945" cy="15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7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560008"/>
            <a:ext cx="4827902" cy="202670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440928" y="2648441"/>
            <a:ext cx="604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Trend 15</a:t>
            </a:r>
            <a:r>
              <a:rPr lang="en-US" sz="3600" b="1"/>
              <a:t>: Face </a:t>
            </a:r>
          </a:p>
          <a:p>
            <a:pPr algn="ctr"/>
            <a:r>
              <a:rPr lang="en-US" sz="3600" b="1" dirty="0"/>
              <a:t>Recognition – China’s transportation system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3"/>
          <a:stretch/>
        </p:blipFill>
        <p:spPr>
          <a:xfrm>
            <a:off x="7430562" y="1923143"/>
            <a:ext cx="3508405" cy="35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0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975550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6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15: “Mono-Bi-Poly (similar)” Theory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063920"/>
              </p:ext>
            </p:extLst>
          </p:nvPr>
        </p:nvGraphicFramePr>
        <p:xfrm>
          <a:off x="1097280" y="2194347"/>
          <a:ext cx="10161550" cy="3283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6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6097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018863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2018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1928">
                <a:tc>
                  <a:txBody>
                    <a:bodyPr/>
                    <a:lstStyle/>
                    <a:p>
                      <a:pPr algn="ctr"/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Mono</a:t>
                      </a:r>
                      <a:r>
                        <a:rPr lang="en-US" sz="2800" baseline="0" noProof="0" dirty="0"/>
                        <a:t>-System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Bi-System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Tri-System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Poly-System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67326" y="3488311"/>
            <a:ext cx="15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Customer’s Boarding Pass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68849" y="3559389"/>
            <a:ext cx="15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Paper-based Boarding Pass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470372" y="3559389"/>
            <a:ext cx="1565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E-Billet Boarding Pass</a:t>
            </a:r>
            <a:endParaRPr lang="en-U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603" y="3515505"/>
            <a:ext cx="1966961" cy="4430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127" y="4257528"/>
            <a:ext cx="1337912" cy="37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24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99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48441"/>
            <a:ext cx="4827902" cy="16430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440928" y="2648441"/>
            <a:ext cx="604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Trend 16: Cartoon Safety Video – Virgin Atlantic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byLJYMlYKoA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786" y="2172370"/>
            <a:ext cx="4803536" cy="27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975550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6" y="312057"/>
            <a:ext cx="958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16: “Mono-Bi-Poly (</a:t>
            </a:r>
            <a:r>
              <a:rPr lang="en-US" sz="4000" b="1"/>
              <a:t>increasing differences)” </a:t>
            </a:r>
            <a:r>
              <a:rPr lang="en-US" sz="4000" b="1" dirty="0"/>
              <a:t>Theory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67656"/>
              </p:ext>
            </p:extLst>
          </p:nvPr>
        </p:nvGraphicFramePr>
        <p:xfrm>
          <a:off x="2385723" y="1916146"/>
          <a:ext cx="7481511" cy="39177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9994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912996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278521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578818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Similar elements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Elements with biased characteristics 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Element plus negative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648892" y="3746883"/>
            <a:ext cx="184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Flight safety booklet or live demonstration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291052" y="3619095"/>
            <a:ext cx="1845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Digital and </a:t>
            </a:r>
            <a:r>
              <a:rPr lang="en-US" sz="2000"/>
              <a:t>entertaining safety video</a:t>
            </a:r>
            <a:endParaRPr lang="en-U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713" y="4634758"/>
            <a:ext cx="1165987" cy="10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74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00367"/>
            <a:ext cx="4827902" cy="189636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6367" y="2676036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17:</a:t>
            </a:r>
          </a:p>
          <a:p>
            <a:pPr algn="ctr"/>
            <a:r>
              <a:rPr lang="it-IT" sz="4000" b="1" dirty="0" err="1"/>
              <a:t>Transpose</a:t>
            </a:r>
            <a:r>
              <a:rPr lang="it-IT" sz="4000" b="1" dirty="0"/>
              <a:t> - Airbus</a:t>
            </a:r>
            <a:r>
              <a:rPr lang="es-ES_tradnl" sz="4000" b="1" dirty="0"/>
              <a:t> 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it-IT" dirty="0">
                <a:hlinkClick r:id="rId5"/>
              </a:rPr>
              <a:t>https://www.youtube.com/watch?v=dx8i0kiUYVo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F7FA9-2E44-6944-B7AD-1A7E503571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585" y="1923144"/>
            <a:ext cx="5968811" cy="336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28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975550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6" y="312057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17: “Design Point” Theory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38E9A7-325E-654F-810E-E4EEC0426F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073" y="1948568"/>
          <a:ext cx="11494812" cy="368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703">
                  <a:extLst>
                    <a:ext uri="{9D8B030D-6E8A-4147-A177-3AD203B41FA5}">
                      <a16:colId xmlns:a16="http://schemas.microsoft.com/office/drawing/2014/main" val="2233160666"/>
                    </a:ext>
                  </a:extLst>
                </a:gridCol>
                <a:gridCol w="2873703">
                  <a:extLst>
                    <a:ext uri="{9D8B030D-6E8A-4147-A177-3AD203B41FA5}">
                      <a16:colId xmlns:a16="http://schemas.microsoft.com/office/drawing/2014/main" val="671787378"/>
                    </a:ext>
                  </a:extLst>
                </a:gridCol>
                <a:gridCol w="2873703">
                  <a:extLst>
                    <a:ext uri="{9D8B030D-6E8A-4147-A177-3AD203B41FA5}">
                      <a16:colId xmlns:a16="http://schemas.microsoft.com/office/drawing/2014/main" val="3017568746"/>
                    </a:ext>
                  </a:extLst>
                </a:gridCol>
                <a:gridCol w="2873703">
                  <a:extLst>
                    <a:ext uri="{9D8B030D-6E8A-4147-A177-3AD203B41FA5}">
                      <a16:colId xmlns:a16="http://schemas.microsoft.com/office/drawing/2014/main" val="2875915502"/>
                    </a:ext>
                  </a:extLst>
                </a:gridCol>
              </a:tblGrid>
              <a:tr h="21496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single situation </a:t>
                      </a:r>
                      <a:endParaRPr lang="it-IT" sz="2800" dirty="0">
                        <a:effectLst/>
                      </a:endParaRPr>
                    </a:p>
                    <a:p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800" dirty="0">
                        <a:effectLst/>
                      </a:endParaRPr>
                    </a:p>
                    <a:p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several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situations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800" dirty="0">
                        <a:effectLst/>
                      </a:endParaRPr>
                    </a:p>
                    <a:p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optimized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continuously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800" dirty="0">
                        <a:effectLst/>
                      </a:endParaRPr>
                    </a:p>
                    <a:p>
                      <a:endParaRPr lang="it-IT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662480"/>
                  </a:ext>
                </a:extLst>
              </a:tr>
              <a:tr h="1538176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87316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D68747E-AA27-284B-A85C-D65EE4C6C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392" y="4320103"/>
            <a:ext cx="2772127" cy="8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7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00367"/>
            <a:ext cx="4827902" cy="1896368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6367" y="2676036"/>
            <a:ext cx="6368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18:</a:t>
            </a:r>
          </a:p>
          <a:p>
            <a:pPr algn="ctr"/>
            <a:r>
              <a:rPr lang="en-US" sz="4000" b="1" dirty="0" err="1"/>
              <a:t>Skyscanner</a:t>
            </a:r>
            <a:r>
              <a:rPr lang="en-US" sz="4000" b="1" dirty="0"/>
              <a:t> </a:t>
            </a:r>
          </a:p>
          <a:p>
            <a:pPr algn="ctr"/>
            <a:r>
              <a:rPr lang="en-US" sz="4000" b="1" dirty="0"/>
              <a:t>Business Model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E868F-7D54-A147-9658-8DDFF51459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259" y="1929820"/>
            <a:ext cx="6010527" cy="20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41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975550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6" y="312057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18: “Degrees of Freedom” Theory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AE4EFB-0D94-4B49-A447-8E08DE35B4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1979" y="1998458"/>
          <a:ext cx="11049000" cy="3280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3223646606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4089293181"/>
                    </a:ext>
                  </a:extLst>
                </a:gridCol>
                <a:gridCol w="3683000">
                  <a:extLst>
                    <a:ext uri="{9D8B030D-6E8A-4147-A177-3AD203B41FA5}">
                      <a16:colId xmlns:a16="http://schemas.microsoft.com/office/drawing/2014/main" val="2260049391"/>
                    </a:ext>
                  </a:extLst>
                </a:gridCol>
              </a:tblGrid>
              <a:tr h="1129273">
                <a:tc>
                  <a:txBody>
                    <a:bodyPr/>
                    <a:lstStyle/>
                    <a:p>
                      <a:r>
                        <a:rPr lang="it-IT" sz="2800" dirty="0"/>
                        <a:t>1 DOF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2 DOF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MULTIPLE DOF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05797"/>
                  </a:ext>
                </a:extLst>
              </a:tr>
              <a:tr h="2151561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545951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B748AC46-D312-B145-ACCE-2629F80F5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4385" y="3165231"/>
            <a:ext cx="2057399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72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99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648441"/>
            <a:ext cx="4827902" cy="16430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652012" y="2723081"/>
            <a:ext cx="5625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Trend 19: </a:t>
            </a:r>
            <a:r>
              <a:rPr lang="en-US" sz="3600" b="1"/>
              <a:t>Mood Blanket</a:t>
            </a:r>
          </a:p>
          <a:p>
            <a:pPr algn="ctr"/>
            <a:r>
              <a:rPr lang="en-US" sz="3600" b="1" dirty="0"/>
              <a:t> – British Airways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byLJYMlYKoA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095" y="2290091"/>
            <a:ext cx="4562729" cy="256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6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01060" y="3976514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975550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267325" y="490901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Trend 19</a:t>
            </a:r>
            <a:r>
              <a:rPr lang="en-US" sz="4000" b="1"/>
              <a:t>: “Nesting (Up)” Theory</a:t>
            </a:r>
            <a:endParaRPr lang="en-US" sz="4000" b="1" dirty="0"/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788975"/>
              </p:ext>
            </p:extLst>
          </p:nvPr>
        </p:nvGraphicFramePr>
        <p:xfrm>
          <a:off x="1267325" y="1916146"/>
          <a:ext cx="9888353" cy="41372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7378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947829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305768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578818">
                <a:tc>
                  <a:txBody>
                    <a:bodyPr/>
                    <a:lstStyle/>
                    <a:p>
                      <a:pPr algn="ctr"/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Independent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Structure Connected into higher level system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Completely integrated into higher level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405196" y="4298852"/>
            <a:ext cx="184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Blankets are </a:t>
            </a:r>
            <a:r>
              <a:rPr lang="en-US" sz="2000"/>
              <a:t>getting smarter</a:t>
            </a:r>
            <a:endParaRPr lang="en-U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800733" y="4298852"/>
            <a:ext cx="1845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Blankets </a:t>
            </a:r>
          </a:p>
          <a:p>
            <a:pPr algn="ctr"/>
            <a:r>
              <a:rPr lang="en-US" sz="2000" dirty="0"/>
              <a:t>+ </a:t>
            </a:r>
          </a:p>
          <a:p>
            <a:pPr algn="ctr"/>
            <a:r>
              <a:rPr lang="en-US" sz="2000" dirty="0"/>
              <a:t>Brain neuro sensors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4391" y="3965530"/>
            <a:ext cx="1812177" cy="70803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391" y="4814823"/>
            <a:ext cx="1921566" cy="108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16950" y="2834119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2: </a:t>
            </a:r>
          </a:p>
          <a:p>
            <a:pPr algn="ctr"/>
            <a:r>
              <a:rPr lang="es-ES_tradnl" sz="4000" b="1" dirty="0"/>
              <a:t>RFID- Delta Airlines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254" y="1904065"/>
            <a:ext cx="2748413" cy="25926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"/>
          <a:stretch/>
        </p:blipFill>
        <p:spPr>
          <a:xfrm>
            <a:off x="6255120" y="4406814"/>
            <a:ext cx="5288547" cy="13234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66586" y="6400801"/>
            <a:ext cx="599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</a:t>
            </a:r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byLJYMlYKoA</a:t>
            </a:r>
            <a:endParaRPr lang="es-ES_tradnl" dirty="0">
              <a:solidFill>
                <a:schemeClr val="bg1"/>
              </a:solidFill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10226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16950" y="2834119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20: </a:t>
            </a:r>
          </a:p>
          <a:p>
            <a:pPr algn="ctr"/>
            <a:r>
              <a:rPr lang="es-ES_tradnl" sz="4000" b="1" dirty="0" err="1"/>
              <a:t>SNCF’s</a:t>
            </a:r>
            <a:r>
              <a:rPr lang="es-ES_tradnl" sz="4000" b="1" dirty="0"/>
              <a:t> Social </a:t>
            </a:r>
            <a:r>
              <a:rPr lang="es-ES_tradnl" sz="4000" b="1" dirty="0" err="1"/>
              <a:t>Room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46CEFFFC-DCAD-D442-B80E-44214D0B7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259" y="1831182"/>
            <a:ext cx="6209598" cy="27261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8E1D003-3D6D-8947-9A9F-024C971702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221" y="4017328"/>
            <a:ext cx="2935673" cy="21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61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20: “</a:t>
            </a:r>
            <a:r>
              <a:rPr lang="es-ES_tradnl" sz="4000" b="1" dirty="0" err="1"/>
              <a:t>Improved</a:t>
            </a:r>
            <a:r>
              <a:rPr lang="es-ES_tradnl" sz="4000" b="1" dirty="0"/>
              <a:t> </a:t>
            </a:r>
            <a:r>
              <a:rPr lang="es-ES_tradnl" sz="4000" b="1" dirty="0" err="1"/>
              <a:t>listening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8D893CE-2600-4846-8A56-A1DFE8B3D1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4"/>
          <a:ext cx="10161549" cy="39320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7528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517097374"/>
                    </a:ext>
                  </a:extLst>
                </a:gridCol>
                <a:gridCol w="2128501">
                  <a:extLst>
                    <a:ext uri="{9D8B030D-6E8A-4147-A177-3AD203B41FA5}">
                      <a16:colId xmlns:a16="http://schemas.microsoft.com/office/drawing/2014/main" val="671270967"/>
                    </a:ext>
                  </a:extLst>
                </a:gridCol>
              </a:tblGrid>
              <a:tr h="1278093">
                <a:tc>
                  <a:txBody>
                    <a:bodyPr/>
                    <a:lstStyle/>
                    <a:p>
                      <a:r>
                        <a:rPr lang="it-IT" sz="2800" dirty="0" err="1"/>
                        <a:t>Ignoring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Pretending</a:t>
                      </a:r>
                      <a:r>
                        <a:rPr lang="it-IT" sz="2800" dirty="0"/>
                        <a:t> to </a:t>
                      </a:r>
                      <a:r>
                        <a:rPr lang="it-IT" sz="2800" dirty="0" err="1"/>
                        <a:t>listen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Selective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listening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Attentive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listening</a:t>
                      </a:r>
                      <a:endParaRPr lang="it-IT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Empathic</a:t>
                      </a:r>
                      <a:r>
                        <a:rPr lang="it-IT" sz="2800" dirty="0"/>
                        <a:t> </a:t>
                      </a:r>
                      <a:r>
                        <a:rPr lang="it-IT" sz="2800" dirty="0" err="1"/>
                        <a:t>listening</a:t>
                      </a:r>
                      <a:endParaRPr lang="it-IT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6539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739BAB14-FE51-B841-928B-0B76F9FB4C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220" y="3874770"/>
            <a:ext cx="3683000" cy="19431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7AC39C9-1D58-2444-B862-B3E8E4E7B992}"/>
              </a:ext>
            </a:extLst>
          </p:cNvPr>
          <p:cNvSpPr txBox="1"/>
          <p:nvPr/>
        </p:nvSpPr>
        <p:spPr>
          <a:xfrm>
            <a:off x="1221740" y="3366861"/>
            <a:ext cx="36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Before</a:t>
            </a:r>
            <a:r>
              <a:rPr lang="fr-FR" sz="2800" b="1" dirty="0"/>
              <a:t> the Social Room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618CC65-289B-A54E-BB8F-D3EE1AD72544}"/>
              </a:ext>
            </a:extLst>
          </p:cNvPr>
          <p:cNvSpPr txBox="1"/>
          <p:nvPr/>
        </p:nvSpPr>
        <p:spPr>
          <a:xfrm>
            <a:off x="5748020" y="3370742"/>
            <a:ext cx="368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With</a:t>
            </a:r>
            <a:r>
              <a:rPr lang="fr-FR" sz="2800" b="1" dirty="0"/>
              <a:t> the Social Room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1C8C7D-64B9-7A46-BBD1-2ECD390617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288" y="3971131"/>
            <a:ext cx="3048000" cy="1524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E7EC8A-6D28-B741-82D5-8AC87F31AF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048" y="4754880"/>
            <a:ext cx="1985931" cy="1047750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C71B17E-3083-E84B-9E07-5BD47CA9A4FD}"/>
              </a:ext>
            </a:extLst>
          </p:cNvPr>
          <p:cNvCxnSpPr>
            <a:cxnSpLocks/>
          </p:cNvCxnSpPr>
          <p:nvPr/>
        </p:nvCxnSpPr>
        <p:spPr>
          <a:xfrm>
            <a:off x="4864100" y="3688080"/>
            <a:ext cx="883920" cy="0"/>
          </a:xfrm>
          <a:prstGeom prst="straightConnector1">
            <a:avLst/>
          </a:prstGeom>
          <a:ln w="1619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7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92"/>
            <a:ext cx="12192000" cy="6866092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2798720" y="5549331"/>
            <a:ext cx="6594559" cy="900754"/>
            <a:chOff x="2100263" y="5361819"/>
            <a:chExt cx="6594559" cy="900754"/>
          </a:xfrm>
        </p:grpSpPr>
        <p:sp>
          <p:nvSpPr>
            <p:cNvPr id="10" name="Rectángulo 9"/>
            <p:cNvSpPr/>
            <p:nvPr/>
          </p:nvSpPr>
          <p:spPr>
            <a:xfrm>
              <a:off x="2100263" y="5361819"/>
              <a:ext cx="6594559" cy="895065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819534" y="5361819"/>
              <a:ext cx="54957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/>
                <a:t>Gäel Avazzeri – Juan Cárdenas – Deborah Taurino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040640" y="5862463"/>
              <a:ext cx="2713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/>
                <a:t>Prof. Frank Goethals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833" y1="69624" x2="10833" y2="69624"/>
                        <a14:foregroundMark x1="87708" y1="61918" x2="87708" y2="61918"/>
                        <a14:backgroundMark x1="76667" y1="72312" x2="76667" y2="72312"/>
                        <a14:backgroundMark x1="78472" y1="78136" x2="78472" y2="781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1" y="156831"/>
            <a:ext cx="4595470" cy="356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5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References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28599" y="1686515"/>
            <a:ext cx="122443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http://www.airbus.com/newsroom/press-releases/en/2017/06/airbus-launches-new-open-aviation-data-platform--skywise--to-sup.html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https://www.telegraph.co.uk/travel/news/Ludicrous-aircraft-innovations-that-will-never-get-off-the-ground/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https://www.usinenouvelle.com/editorial/l-idee-folle-d-airbus-pour-reduire-le-temps-d-embarquement-dans-ses-avions.N365537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http://</a:t>
            </a:r>
            <a:r>
              <a:rPr lang="en-US" sz="1400" dirty="0" err="1"/>
              <a:t>ignition.altran.com</a:t>
            </a:r>
            <a:r>
              <a:rPr lang="en-US" sz="1400" dirty="0"/>
              <a:t>/</a:t>
            </a:r>
            <a:r>
              <a:rPr lang="en-US" sz="1400" dirty="0" err="1"/>
              <a:t>en</a:t>
            </a:r>
            <a:r>
              <a:rPr lang="en-US" sz="1400" dirty="0"/>
              <a:t>/article/four-innovations-set-</a:t>
            </a:r>
            <a:r>
              <a:rPr lang="en-US" sz="1400" dirty="0" err="1"/>
              <a:t>revolutionise</a:t>
            </a:r>
            <a:r>
              <a:rPr lang="en-US" sz="1400" dirty="0"/>
              <a:t>-plane-cabins/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https://www.digitaldoughnut.com/articles/2017/march/how-airlines-are-using-big-data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https://w3.accelya.com/blog/4-ways-airlines-can-use-big-data-to-make-customers-love-them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https://www.sncf.com/fr/service-client/nous-contacter/reseaux-sociaux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https://</a:t>
            </a:r>
            <a:r>
              <a:rPr lang="en-US" sz="1400" dirty="0" err="1"/>
              <a:t>lareclame.fr</a:t>
            </a:r>
            <a:r>
              <a:rPr lang="en-US" sz="1400" dirty="0"/>
              <a:t>/icibarbes-sncf-parole-annonceur-beatrice-chavanel-167344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http://</a:t>
            </a:r>
            <a:r>
              <a:rPr lang="en-US" sz="1400" dirty="0" err="1"/>
              <a:t>www.futuretravelexperience.com</a:t>
            </a:r>
            <a:r>
              <a:rPr lang="en-US" sz="1400" dirty="0"/>
              <a:t>/2011/08/is-self-service-bag-drop-the-future-of-baggage-processing/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www.tourhebdo.com/actualites/transport/ces-cinq-innovations-qui-feront-lavion-de-demain-444625.php</a:t>
            </a:r>
            <a:endParaRPr lang="es-ES_tradnl" sz="1400" dirty="0"/>
          </a:p>
          <a:p>
            <a:pPr lvl="0">
              <a:spcAft>
                <a:spcPts val="600"/>
              </a:spcAft>
            </a:pPr>
            <a:r>
              <a:rPr lang="en-US" sz="1400" dirty="0"/>
              <a:t>http://</a:t>
            </a:r>
            <a:r>
              <a:rPr lang="en-US" sz="1400" dirty="0" err="1"/>
              <a:t>www.air-cosmos.com</a:t>
            </a:r>
            <a:r>
              <a:rPr lang="en-US" sz="1400" dirty="0"/>
              <a:t>/aircraft-interiors-2017-recaro-et-airbus-presentent-le-flex-seat-92807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https://www.ausbt.com.au/virgin-atlantic-s-new-a330-has-seductive-mood-lighting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https://www.lexpress.fr/styles/saveurs/avion-dans-les-coulisses-des-plateaux-repas-de-leur-elaboration-a-leur-service-a-bord_1797988.html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www.passengerselfservice.com/2017/09/biometrics-wuhan-train-station/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http://viajarnews.com/innovaciones-tecnologia-aerolineas/</a:t>
            </a:r>
            <a:endParaRPr lang="es-ES_tradnl" sz="1400" dirty="0"/>
          </a:p>
          <a:p>
            <a:pPr>
              <a:spcAft>
                <a:spcPts val="600"/>
              </a:spcAft>
            </a:pPr>
            <a:r>
              <a:rPr lang="en-US" sz="1400" dirty="0"/>
              <a:t>https://flytranspose.com/introducingtranspose-a9b6640403f3</a:t>
            </a:r>
            <a:endParaRPr lang="es-ES_tradnl" sz="1400" dirty="0"/>
          </a:p>
          <a:p>
            <a:endParaRPr lang="es-ES_tradnl" sz="1400" dirty="0"/>
          </a:p>
          <a:p>
            <a:pPr lvl="0"/>
            <a:endParaRPr lang="es-ES_tradnl" sz="2400" dirty="0"/>
          </a:p>
          <a:p>
            <a:pPr algn="ctr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958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93212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283383"/>
            <a:ext cx="958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Trend 2: “</a:t>
            </a:r>
            <a:r>
              <a:rPr lang="es-ES_tradnl" sz="4000" b="1" dirty="0" err="1"/>
              <a:t>Customer</a:t>
            </a:r>
            <a:r>
              <a:rPr lang="es-ES_tradnl" sz="4000" b="1" dirty="0"/>
              <a:t> </a:t>
            </a:r>
            <a:r>
              <a:rPr lang="es-ES_tradnl" sz="4000" b="1" dirty="0" err="1"/>
              <a:t>Buying</a:t>
            </a:r>
            <a:r>
              <a:rPr lang="es-ES_tradnl" sz="4000" b="1" dirty="0"/>
              <a:t> </a:t>
            </a:r>
            <a:r>
              <a:rPr lang="es-ES_tradnl" sz="4000" b="1" dirty="0" err="1"/>
              <a:t>Hierarchy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06775"/>
              </p:ext>
            </p:extLst>
          </p:nvPr>
        </p:nvGraphicFramePr>
        <p:xfrm>
          <a:off x="1301853" y="2137467"/>
          <a:ext cx="10161549" cy="3465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4989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2455786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2540387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254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Reliability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Convenience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noProof="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Better</a:t>
                      </a:r>
                      <a:r>
                        <a:rPr lang="en-US" sz="2000" baseline="0" noProof="0" dirty="0"/>
                        <a:t> customer service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More reliable source of information</a:t>
                      </a:r>
                      <a:r>
                        <a:rPr lang="en-US" sz="2000" baseline="0" noProof="0" dirty="0"/>
                        <a:t> for the client. 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Customer can</a:t>
                      </a:r>
                      <a:r>
                        <a:rPr lang="en-US" sz="2000" baseline="0" noProof="0" dirty="0"/>
                        <a:t> access to live information directly from his smartphone.</a:t>
                      </a:r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noProof="0" dirty="0"/>
                        <a:t>No extra cost. It is included in the flight ticket.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60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826810"/>
            <a:ext cx="4827902" cy="141170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87356" y="2834119"/>
            <a:ext cx="4754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3: </a:t>
            </a:r>
            <a:r>
              <a:rPr lang="es-ES_tradnl" sz="4000" b="1" dirty="0" err="1"/>
              <a:t>Removable</a:t>
            </a:r>
            <a:r>
              <a:rPr lang="es-ES_tradnl" sz="4000" b="1" dirty="0"/>
              <a:t> </a:t>
            </a:r>
            <a:r>
              <a:rPr lang="es-ES_tradnl" sz="4000" b="1" dirty="0" err="1"/>
              <a:t>Cabin</a:t>
            </a:r>
            <a:r>
              <a:rPr lang="es-ES_tradnl" sz="4000" b="1" dirty="0"/>
              <a:t> - Airbus </a:t>
            </a:r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E4E36D3-1AFD-8D48-875B-BFE8E49E73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3541" y="3573359"/>
            <a:ext cx="3937000" cy="2667000"/>
          </a:xfrm>
          <a:prstGeom prst="rect">
            <a:avLst/>
          </a:prstGeom>
        </p:spPr>
      </p:pic>
      <p:pic>
        <p:nvPicPr>
          <p:cNvPr id="16" name="Espace réservé du contenu 5">
            <a:extLst>
              <a:ext uri="{FF2B5EF4-FFF2-40B4-BE49-F238E27FC236}">
                <a16:creationId xmlns:a16="http://schemas.microsoft.com/office/drawing/2014/main" id="{969C704A-F9C7-A74D-9DF9-EAD03209A9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6856" y="1787415"/>
            <a:ext cx="3937000" cy="24511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100763" y="6472238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Video: https://</a:t>
            </a:r>
            <a:r>
              <a:rPr lang="es-ES_tradnl" dirty="0" err="1">
                <a:solidFill>
                  <a:schemeClr val="bg1"/>
                </a:solidFill>
              </a:rPr>
              <a:t>www.youtube.com</a:t>
            </a:r>
            <a:r>
              <a:rPr lang="es-ES_tradnl" dirty="0">
                <a:solidFill>
                  <a:schemeClr val="bg1"/>
                </a:solidFill>
              </a:rPr>
              <a:t>/</a:t>
            </a:r>
            <a:r>
              <a:rPr lang="es-ES_tradnl" dirty="0" err="1">
                <a:solidFill>
                  <a:schemeClr val="bg1"/>
                </a:solidFill>
              </a:rPr>
              <a:t>watch?v</a:t>
            </a:r>
            <a:r>
              <a:rPr lang="es-ES_tradnl" dirty="0">
                <a:solidFill>
                  <a:schemeClr val="bg1"/>
                </a:solidFill>
              </a:rPr>
              <a:t>=AR09DmBrR7I</a:t>
            </a:r>
          </a:p>
        </p:txBody>
      </p:sp>
    </p:spTree>
    <p:extLst>
      <p:ext uri="{BB962C8B-B14F-4D97-AF65-F5344CB8AC3E}">
        <p14:creationId xmlns:p14="http://schemas.microsoft.com/office/powerpoint/2010/main" val="48230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097280" y="561504"/>
            <a:ext cx="9586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3: “</a:t>
            </a:r>
            <a:r>
              <a:rPr lang="es-ES_tradnl" sz="4000" b="1" dirty="0" err="1"/>
              <a:t>Dynamization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4"/>
          <a:ext cx="10161549" cy="3465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9985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3274381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3387183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r>
                        <a:rPr lang="it-IT" sz="2800" dirty="0" err="1"/>
                        <a:t>Rigid</a:t>
                      </a:r>
                      <a:r>
                        <a:rPr lang="it-IT" sz="2800" dirty="0"/>
                        <a:t>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System with some </a:t>
                      </a:r>
                      <a:r>
                        <a:rPr lang="it-IT" sz="2800" dirty="0" err="1"/>
                        <a:t>flexibility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Fluid</a:t>
                      </a:r>
                      <a:r>
                        <a:rPr lang="it-IT" sz="2800" dirty="0"/>
                        <a:t>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91D3B6EF-B3A0-DC4C-9362-741EFABCE2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070" y="4561699"/>
            <a:ext cx="2304191" cy="129610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D2CF85-F173-8F4B-BF4D-F5E980A2D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832" y="3504752"/>
            <a:ext cx="3243207" cy="1616455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4661FC5F-7A9A-B349-A5DC-99D87F459A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397" y="3302491"/>
            <a:ext cx="2610963" cy="162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7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 rot="5400000">
            <a:off x="-2763671" y="2962567"/>
            <a:ext cx="6400800" cy="475666"/>
            <a:chOff x="673768" y="6538092"/>
            <a:chExt cx="10680032" cy="47566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3768" y="6538092"/>
              <a:ext cx="10680032" cy="2208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0461"/>
            <a:stretch/>
          </p:blipFill>
          <p:spPr>
            <a:xfrm>
              <a:off x="673768" y="6737683"/>
              <a:ext cx="10680032" cy="276075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58" y="1923143"/>
            <a:ext cx="4754967" cy="33004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7006">
                <a:srgbClr val="FAE1C4"/>
              </a:gs>
              <a:gs pos="42000">
                <a:srgbClr val="F8D4AA"/>
              </a:gs>
              <a:gs pos="5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1" name="Rectángulo 10"/>
          <p:cNvSpPr/>
          <p:nvPr/>
        </p:nvSpPr>
        <p:spPr>
          <a:xfrm>
            <a:off x="1087357" y="2559186"/>
            <a:ext cx="4827902" cy="208609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105120" y="2643887"/>
            <a:ext cx="4754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4: </a:t>
            </a:r>
          </a:p>
          <a:p>
            <a:pPr algn="ctr"/>
            <a:r>
              <a:rPr lang="es-ES_tradnl" sz="4000" b="1" dirty="0" err="1"/>
              <a:t>Airplanes</a:t>
            </a:r>
            <a:r>
              <a:rPr lang="es-ES_tradnl" sz="4000" b="1" dirty="0"/>
              <a:t>’ </a:t>
            </a:r>
            <a:r>
              <a:rPr lang="es-ES_tradnl" sz="4000" b="1" dirty="0" err="1"/>
              <a:t>chairs</a:t>
            </a:r>
            <a:r>
              <a:rPr lang="es-ES_tradnl" sz="4000" b="1" dirty="0"/>
              <a:t> </a:t>
            </a:r>
            <a:r>
              <a:rPr lang="es-ES_tradnl" sz="4000" b="1" dirty="0" err="1"/>
              <a:t>printed</a:t>
            </a:r>
            <a:r>
              <a:rPr lang="es-ES_tradnl" sz="4000" b="1" dirty="0"/>
              <a:t> in 3D – </a:t>
            </a:r>
            <a:r>
              <a:rPr lang="es-ES_tradnl" sz="4000" b="1" dirty="0" err="1"/>
              <a:t>Altran</a:t>
            </a:r>
            <a:endParaRPr lang="es-ES_tradnl" sz="4000" b="1" dirty="0"/>
          </a:p>
        </p:txBody>
      </p:sp>
      <p:sp>
        <p:nvSpPr>
          <p:cNvPr id="8" name="Triángulo 7"/>
          <p:cNvSpPr/>
          <p:nvPr/>
        </p:nvSpPr>
        <p:spPr>
          <a:xfrm rot="10800000">
            <a:off x="1087358" y="5285575"/>
            <a:ext cx="4754967" cy="596826"/>
          </a:xfrm>
          <a:prstGeom prst="triangle">
            <a:avLst/>
          </a:prstGeom>
          <a:solidFill>
            <a:srgbClr val="3F18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DCB26ED5-D952-F945-8037-93F5F8E8B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021" y="1916240"/>
            <a:ext cx="6111240" cy="330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47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510"/>
          <a:stretch/>
        </p:blipFill>
        <p:spPr>
          <a:xfrm>
            <a:off x="1097280" y="144379"/>
            <a:ext cx="10058399" cy="154213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8765" y="3949781"/>
            <a:ext cx="8887327" cy="206044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548071" y="144379"/>
            <a:ext cx="8887326" cy="154213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1548072" y="202952"/>
            <a:ext cx="8887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Trend</a:t>
            </a:r>
            <a:r>
              <a:rPr lang="es-ES_tradnl" sz="4000" b="1" dirty="0"/>
              <a:t> 4: “</a:t>
            </a:r>
            <a:r>
              <a:rPr lang="es-ES_tradnl" sz="4000" b="1" dirty="0" err="1"/>
              <a:t>Increasing</a:t>
            </a:r>
            <a:r>
              <a:rPr lang="es-ES_tradnl" sz="4000" b="1" dirty="0"/>
              <a:t> </a:t>
            </a:r>
            <a:r>
              <a:rPr lang="es-ES_tradnl" sz="4000" b="1" dirty="0" err="1"/>
              <a:t>Dimensionality</a:t>
            </a:r>
            <a:r>
              <a:rPr lang="es-ES_tradnl" sz="4000" b="1" dirty="0"/>
              <a:t>” </a:t>
            </a:r>
            <a:r>
              <a:rPr lang="en-AU" sz="4000" b="1" dirty="0"/>
              <a:t>Theory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E5A1FAD5-4703-CB4E-9057-189229446A7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41432" y="2057264"/>
          <a:ext cx="10161549" cy="34652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8888">
                  <a:extLst>
                    <a:ext uri="{9D8B030D-6E8A-4147-A177-3AD203B41FA5}">
                      <a16:colId xmlns:a16="http://schemas.microsoft.com/office/drawing/2014/main" val="2027654560"/>
                    </a:ext>
                  </a:extLst>
                </a:gridCol>
                <a:gridCol w="1342607">
                  <a:extLst>
                    <a:ext uri="{9D8B030D-6E8A-4147-A177-3AD203B41FA5}">
                      <a16:colId xmlns:a16="http://schemas.microsoft.com/office/drawing/2014/main" val="4197360628"/>
                    </a:ext>
                  </a:extLst>
                </a:gridCol>
                <a:gridCol w="3055434">
                  <a:extLst>
                    <a:ext uri="{9D8B030D-6E8A-4147-A177-3AD203B41FA5}">
                      <a16:colId xmlns:a16="http://schemas.microsoft.com/office/drawing/2014/main" val="138912095"/>
                    </a:ext>
                  </a:extLst>
                </a:gridCol>
                <a:gridCol w="3088888">
                  <a:extLst>
                    <a:ext uri="{9D8B030D-6E8A-4147-A177-3AD203B41FA5}">
                      <a16:colId xmlns:a16="http://schemas.microsoft.com/office/drawing/2014/main" val="517097374"/>
                    </a:ext>
                  </a:extLst>
                </a:gridCol>
                <a:gridCol w="1255732">
                  <a:extLst>
                    <a:ext uri="{9D8B030D-6E8A-4147-A177-3AD203B41FA5}">
                      <a16:colId xmlns:a16="http://schemas.microsoft.com/office/drawing/2014/main" val="671270967"/>
                    </a:ext>
                  </a:extLst>
                </a:gridCol>
              </a:tblGrid>
              <a:tr h="1126357">
                <a:tc>
                  <a:txBody>
                    <a:bodyPr/>
                    <a:lstStyle/>
                    <a:p>
                      <a:r>
                        <a:rPr lang="it-IT" sz="2800" dirty="0"/>
                        <a:t>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1D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3D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4D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87073"/>
                  </a:ext>
                </a:extLst>
              </a:tr>
              <a:tr h="2338884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9487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286902A8-6DF4-654F-8BB1-DF30EC1836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490" y="3429749"/>
            <a:ext cx="2664575" cy="1867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4945C41-3F9A-5D4B-8A40-ECBCB0C48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39" y="4706484"/>
            <a:ext cx="2787177" cy="726909"/>
          </a:xfrm>
          <a:prstGeom prst="rect">
            <a:avLst/>
          </a:pr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9456A7E3-617B-D641-9366-60C49B2A5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255" y="3216648"/>
            <a:ext cx="1500344" cy="14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0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241</TotalTime>
  <Words>969</Words>
  <Application>Microsoft Office PowerPoint</Application>
  <PresentationFormat>Widescreen</PresentationFormat>
  <Paragraphs>191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Calibri</vt:lpstr>
      <vt:lpstr>Calibri Light</vt:lpstr>
      <vt:lpstr>Retrospección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CARDENAS Justo</dc:creator>
  <cp:lastModifiedBy>GOETHALS Frank</cp:lastModifiedBy>
  <cp:revision>19</cp:revision>
  <dcterms:created xsi:type="dcterms:W3CDTF">2018-04-22T16:08:13Z</dcterms:created>
  <dcterms:modified xsi:type="dcterms:W3CDTF">2019-04-25T11:07:55Z</dcterms:modified>
</cp:coreProperties>
</file>