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9" r:id="rId8"/>
    <p:sldId id="260" r:id="rId9"/>
    <p:sldId id="261" r:id="rId10"/>
    <p:sldId id="262" r:id="rId11"/>
    <p:sldId id="263" r:id="rId12"/>
    <p:sldId id="269" r:id="rId13"/>
    <p:sldId id="25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5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97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384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6812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76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72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94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112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6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36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78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55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1090-6A88-4A87-B294-8BA2FE29C44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9F2E-E76B-4AA7-9486-739AB58B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RcbFrp9Y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chinaguide.com/cityguides/hongkong/airport-express-pass.htm" TargetMode="External"/><Relationship Id="rId2" Type="http://schemas.openxmlformats.org/officeDocument/2006/relationships/hyperlink" Target="http://www.airlinetrends.com/2015/03/14/hk-express-octopus-ca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fr/search?q=hong+kong+airport+express+octopus+card&amp;rlz=1C1NHXL_enFR728FR728&amp;espv=2&amp;source=lnms&amp;tbm=isch&amp;sa=X&amp;ved=0ahUKEwi8_ILirbPTAhUD6xQKHT2eA6kQ_AUIBygC&amp;biw=1366&amp;bih=662&amp;dpr=1#imgrc=m5Y2SxmH0vpnoM" TargetMode="External"/><Relationship Id="rId4" Type="http://schemas.openxmlformats.org/officeDocument/2006/relationships/hyperlink" Target="http://www.airlinetrends.com/2010/05/11/air-new-zealand-social-if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-relations.lufthansagroup.com/fileadmin/downloads/en/charts-speeches/LH-the-way-forward-e-2014-07.pdf" TargetMode="External"/><Relationship Id="rId2" Type="http://schemas.openxmlformats.org/officeDocument/2006/relationships/hyperlink" Target="http://www.airlinetrend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business-model-innovation.com/tag/lufthans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hkG_Zd6fm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0"/>
            <a:ext cx="10907036" cy="2387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Trends in the Airline Industry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391023"/>
            <a:ext cx="9144000" cy="2772258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Presented By:</a:t>
            </a:r>
          </a:p>
          <a:p>
            <a:pPr algn="r"/>
            <a:r>
              <a:rPr lang="en-GB" dirty="0" err="1">
                <a:solidFill>
                  <a:schemeClr val="tx1"/>
                </a:solidFill>
              </a:rPr>
              <a:t>Sena</a:t>
            </a:r>
            <a:r>
              <a:rPr lang="en-GB" dirty="0">
                <a:solidFill>
                  <a:schemeClr val="tx1"/>
                </a:solidFill>
              </a:rPr>
              <a:t> Nur </a:t>
            </a:r>
            <a:r>
              <a:rPr lang="en-GB" dirty="0" err="1">
                <a:solidFill>
                  <a:schemeClr val="tx1"/>
                </a:solidFill>
              </a:rPr>
              <a:t>Inal</a:t>
            </a:r>
            <a:endParaRPr lang="en-GB" dirty="0">
              <a:solidFill>
                <a:schemeClr val="tx1"/>
              </a:solidFill>
            </a:endParaRPr>
          </a:p>
          <a:p>
            <a:pPr algn="r"/>
            <a:r>
              <a:rPr lang="en-GB" dirty="0">
                <a:solidFill>
                  <a:schemeClr val="tx1"/>
                </a:solidFill>
              </a:rPr>
              <a:t>Yang Fan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Anum Khan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Muhammad Ahsan Jamil Khan</a:t>
            </a:r>
          </a:p>
        </p:txBody>
      </p:sp>
    </p:spTree>
    <p:extLst>
      <p:ext uri="{BB962C8B-B14F-4D97-AF65-F5344CB8AC3E}">
        <p14:creationId xmlns:p14="http://schemas.microsoft.com/office/powerpoint/2010/main" val="4015975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Lufthansa uses Virtual Reality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Airlines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days</a:t>
            </a:r>
            <a:r>
              <a:rPr lang="fr-FR" dirty="0" smtClean="0"/>
              <a:t> </a:t>
            </a:r>
            <a:r>
              <a:rPr lang="fr-FR" dirty="0"/>
              <a:t>are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to upgrade </a:t>
            </a:r>
            <a:r>
              <a:rPr lang="fr-FR" dirty="0" err="1"/>
              <a:t>thier</a:t>
            </a:r>
            <a:r>
              <a:rPr lang="fr-FR" dirty="0"/>
              <a:t> </a:t>
            </a:r>
            <a:r>
              <a:rPr lang="fr-FR" dirty="0" err="1"/>
              <a:t>customers</a:t>
            </a:r>
            <a:r>
              <a:rPr lang="fr-FR" dirty="0"/>
              <a:t> to premium classes to </a:t>
            </a:r>
            <a:r>
              <a:rPr lang="fr-FR" dirty="0" err="1"/>
              <a:t>increase</a:t>
            </a:r>
            <a:r>
              <a:rPr lang="fr-FR" dirty="0"/>
              <a:t> revenue per </a:t>
            </a:r>
            <a:r>
              <a:rPr lang="fr-FR" dirty="0" err="1"/>
              <a:t>seat</a:t>
            </a:r>
            <a:endParaRPr lang="fr-FR" dirty="0"/>
          </a:p>
          <a:p>
            <a:endParaRPr lang="fr-FR" dirty="0"/>
          </a:p>
          <a:p>
            <a:r>
              <a:rPr lang="fr-FR" dirty="0"/>
              <a:t>Lufthansa </a:t>
            </a:r>
            <a:r>
              <a:rPr lang="fr-FR" dirty="0" err="1"/>
              <a:t>airline</a:t>
            </a:r>
            <a:r>
              <a:rPr lang="fr-FR" dirty="0"/>
              <a:t> </a:t>
            </a:r>
            <a:r>
              <a:rPr lang="fr-FR" dirty="0" err="1"/>
              <a:t>upgraded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departure</a:t>
            </a:r>
            <a:r>
              <a:rPr lang="fr-FR" dirty="0"/>
              <a:t> </a:t>
            </a:r>
            <a:r>
              <a:rPr lang="fr-FR" dirty="0" err="1"/>
              <a:t>gates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officers</a:t>
            </a:r>
            <a:r>
              <a:rPr lang="fr-FR" dirty="0"/>
              <a:t> holding </a:t>
            </a:r>
            <a:r>
              <a:rPr lang="fr-FR" dirty="0" err="1"/>
              <a:t>virtual</a:t>
            </a:r>
            <a:r>
              <a:rPr lang="fr-FR" dirty="0"/>
              <a:t> reality </a:t>
            </a:r>
            <a:r>
              <a:rPr lang="fr-FR" dirty="0" err="1"/>
              <a:t>devices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``Lufthansa uses </a:t>
            </a:r>
            <a:r>
              <a:rPr lang="fr-FR" dirty="0" err="1"/>
              <a:t>this</a:t>
            </a:r>
            <a:r>
              <a:rPr lang="fr-FR" dirty="0"/>
              <a:t> innovation to upgrade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customers</a:t>
            </a:r>
            <a:r>
              <a:rPr lang="fr-FR" dirty="0"/>
              <a:t> to premium class by </a:t>
            </a:r>
            <a:r>
              <a:rPr lang="fr-FR" dirty="0" err="1"/>
              <a:t>showing</a:t>
            </a:r>
            <a:r>
              <a:rPr lang="fr-FR" dirty="0"/>
              <a:t> </a:t>
            </a:r>
            <a:r>
              <a:rPr lang="fr-FR" dirty="0" err="1"/>
              <a:t>customers</a:t>
            </a:r>
            <a:r>
              <a:rPr lang="fr-FR" dirty="0"/>
              <a:t> a 360 </a:t>
            </a:r>
            <a:r>
              <a:rPr lang="fr-FR" dirty="0" err="1"/>
              <a:t>degree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of the premium </a:t>
            </a:r>
            <a:r>
              <a:rPr lang="fr-FR" dirty="0" err="1"/>
              <a:t>cabin</a:t>
            </a:r>
            <a:r>
              <a:rPr lang="fr-FR" dirty="0"/>
              <a:t>``.</a:t>
            </a:r>
          </a:p>
          <a:p>
            <a:endParaRPr lang="fr-FR" dirty="0"/>
          </a:p>
          <a:p>
            <a:r>
              <a:rPr lang="fr-FR" dirty="0"/>
              <a:t>By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en-GB" dirty="0"/>
              <a:t>Lufthansa hoped passengers booked in Economy would become more interested to purchase an upgrade.</a:t>
            </a:r>
            <a:endParaRPr lang="fr-FR" dirty="0"/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2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480647"/>
            <a:ext cx="11080441" cy="4475818"/>
          </a:xfrm>
        </p:spPr>
      </p:pic>
      <p:sp>
        <p:nvSpPr>
          <p:cNvPr id="5" name="TextBox 4"/>
          <p:cNvSpPr txBox="1"/>
          <p:nvPr/>
        </p:nvSpPr>
        <p:spPr>
          <a:xfrm>
            <a:off x="483311" y="5453132"/>
            <a:ext cx="1053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According to Lufthansa: “Because what legroom and premium service really mean in Premium Economy can be best demonstrated in three-dimensional form.”</a:t>
            </a:r>
          </a:p>
        </p:txBody>
      </p:sp>
    </p:spTree>
    <p:extLst>
      <p:ext uri="{BB962C8B-B14F-4D97-AF65-F5344CB8AC3E}">
        <p14:creationId xmlns:p14="http://schemas.microsoft.com/office/powerpoint/2010/main" val="228998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https://www.youtube.com/watch?v=OPRcbFrp9Y4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8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http://www.airlinetrends.com/2015/03/14/hk-express-octopus-card/</a:t>
            </a:r>
            <a:endParaRPr lang="en-US" dirty="0"/>
          </a:p>
          <a:p>
            <a:r>
              <a:rPr lang="en-US" dirty="0">
                <a:hlinkClick r:id="rId3"/>
              </a:rPr>
              <a:t>https://www.travelchinaguide.com/cityguides/hongkong/airport-express-pass.htm</a:t>
            </a:r>
            <a:endParaRPr lang="en-US" dirty="0"/>
          </a:p>
          <a:p>
            <a:r>
              <a:rPr lang="en-US" dirty="0">
                <a:hlinkClick r:id="rId4"/>
              </a:rPr>
              <a:t>http://www.airlinetrends.com/2010/05/11/air-new-zealand-social-ife/</a:t>
            </a:r>
            <a:endParaRPr lang="en-US" dirty="0"/>
          </a:p>
          <a:p>
            <a:r>
              <a:rPr lang="en-US" dirty="0">
                <a:hlinkClick r:id="rId5"/>
              </a:rPr>
              <a:t>https://www.google.fr/search?q=hong+kong+airport+express+octopus+card&amp;rlz=1C1NHXL_enFR728FR728&amp;espv=2&amp;source=lnms&amp;tbm=isch&amp;sa=X&amp;ved=0ahUKEwi8_ILirbPTAhUD6xQKHT2eA6kQ_AUIBygC&amp;biw=1366&amp;bih=662&amp;dpr=1#imgrc=m5Y2SxmH0vpnoM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http://www.airlinetrends.com/</a:t>
            </a:r>
            <a:endParaRPr lang="en-GB" dirty="0"/>
          </a:p>
          <a:p>
            <a:r>
              <a:rPr lang="en-GB" dirty="0">
                <a:hlinkClick r:id="rId3"/>
              </a:rPr>
              <a:t>https://investor-relations.lufthansagroup.com/fileadmin/downloads/en/charts-speeches/LH-the-way-forward-e-2014-07.pdf</a:t>
            </a:r>
            <a:endParaRPr lang="en-GB" dirty="0"/>
          </a:p>
          <a:p>
            <a:r>
              <a:rPr lang="en-GB" dirty="0">
                <a:hlinkClick r:id="rId4"/>
              </a:rPr>
              <a:t>https://blog.business-model-innovation.com/tag/lufthansa/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79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gerair_profile_image_soci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2" y="0"/>
            <a:ext cx="2834666" cy="1242149"/>
          </a:xfrm>
          <a:prstGeom prst="rect">
            <a:avLst/>
          </a:prstGeom>
        </p:spPr>
      </p:pic>
      <p:sp>
        <p:nvSpPr>
          <p:cNvPr id="10" name="内容占位符 9"/>
          <p:cNvSpPr txBox="1">
            <a:spLocks noGrp="1"/>
          </p:cNvSpPr>
          <p:nvPr>
            <p:ph idx="1"/>
          </p:nvPr>
        </p:nvSpPr>
        <p:spPr>
          <a:xfrm>
            <a:off x="5650522" y="837863"/>
            <a:ext cx="6405729" cy="48874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kumimoji="1" lang="zh-CN" altLang="en-US" sz="2000" dirty="0" smtClean="0">
                <a:ln w="50800"/>
                <a:effectLst/>
              </a:rPr>
              <a:t>  </a:t>
            </a:r>
            <a:r>
              <a:rPr kumimoji="1" lang="en-US" altLang="zh-CN" sz="2000" dirty="0" smtClean="0">
                <a:ln w="50800"/>
                <a:effectLst/>
              </a:rPr>
              <a:t>  </a:t>
            </a:r>
            <a:r>
              <a:rPr kumimoji="1" lang="en-US" altLang="zh-CN" sz="1800" dirty="0" smtClean="0">
                <a:ln w="50800"/>
                <a:solidFill>
                  <a:srgbClr val="376092"/>
                </a:solidFill>
                <a:effectLst/>
              </a:rPr>
              <a:t>Functions:</a:t>
            </a:r>
          </a:p>
          <a:p>
            <a:pPr lvl="1"/>
            <a:r>
              <a:rPr kumimoji="1" lang="en-US" altLang="zh-CN" sz="1800" b="1" dirty="0" smtClean="0">
                <a:ln w="50800"/>
                <a:effectLst/>
              </a:rPr>
              <a:t>Print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boarding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passes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on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the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spot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and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check-in</a:t>
            </a:r>
            <a:endParaRPr kumimoji="1" lang="en-US" altLang="zh-CN" sz="1800" dirty="0">
              <a:ln w="50800"/>
              <a:effectLst/>
            </a:endParaRPr>
          </a:p>
          <a:p>
            <a:pPr lvl="1"/>
            <a:r>
              <a:rPr kumimoji="1" lang="en-US" altLang="zh-CN" sz="1800" b="1" dirty="0">
                <a:ln w="50800"/>
                <a:effectLst/>
              </a:rPr>
              <a:t>A</a:t>
            </a:r>
            <a:r>
              <a:rPr kumimoji="1" lang="en-US" altLang="zh-CN" sz="1800" b="1" dirty="0" smtClean="0">
                <a:ln w="50800"/>
                <a:effectLst/>
              </a:rPr>
              <a:t>ssist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customers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to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change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flights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or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purchase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optional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add-on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items.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E.g.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extra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luggage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or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extra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leg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room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seating</a:t>
            </a:r>
            <a:endParaRPr kumimoji="1" lang="en-US" altLang="zh-CN" sz="1800" dirty="0">
              <a:ln w="50800"/>
              <a:effectLst/>
            </a:endParaRPr>
          </a:p>
          <a:p>
            <a:pPr marL="457200" lvl="1" indent="0">
              <a:buNone/>
            </a:pPr>
            <a:endParaRPr kumimoji="1" lang="en-US" altLang="zh-CN" sz="1800" dirty="0">
              <a:ln w="50800"/>
            </a:endParaRPr>
          </a:p>
          <a:p>
            <a:pPr marL="457200" lvl="1" indent="0">
              <a:buNone/>
            </a:pPr>
            <a:r>
              <a:rPr kumimoji="1" lang="en-US" altLang="zh-CN" sz="1800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 Causes</a:t>
            </a:r>
            <a:r>
              <a:rPr kumimoji="1" lang="zh-CN" altLang="en-US" sz="1800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CN" sz="1800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kumimoji="1" lang="zh-CN" altLang="en-US" sz="1800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CN" sz="1800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implementation:</a:t>
            </a:r>
          </a:p>
          <a:p>
            <a:pPr lvl="1">
              <a:buFontTx/>
              <a:buChar char="-"/>
            </a:pPr>
            <a:r>
              <a:rPr kumimoji="1" lang="en-US" altLang="zh-CN" sz="1800" dirty="0" smtClean="0">
                <a:ln w="50800"/>
                <a:effectLst/>
              </a:rPr>
              <a:t>To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avoid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</a:rPr>
              <a:t>long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queues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at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boarding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gates.</a:t>
            </a:r>
          </a:p>
          <a:p>
            <a:pPr lvl="1">
              <a:buFontTx/>
              <a:buChar char="-"/>
            </a:pPr>
            <a:r>
              <a:rPr kumimoji="1" lang="en-US" altLang="zh-CN" sz="1800" dirty="0" smtClean="0">
                <a:ln w="50800"/>
                <a:effectLst/>
              </a:rPr>
              <a:t>Improve the customer experience and enhance on time performance</a:t>
            </a:r>
            <a:endParaRPr kumimoji="1" lang="en-US" altLang="zh-CN" sz="1800" dirty="0" smtClean="0">
              <a:ln w="50800"/>
            </a:endParaRPr>
          </a:p>
          <a:p>
            <a:pPr lvl="1">
              <a:buFontTx/>
              <a:buChar char="-"/>
            </a:pPr>
            <a:r>
              <a:rPr kumimoji="1" lang="en-US" altLang="zh-CN" sz="1800" dirty="0" smtClean="0">
                <a:ln w="50800"/>
                <a:effectLst/>
              </a:rPr>
              <a:t>To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save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employees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from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</a:rPr>
              <a:t>spending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too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much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time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on</a:t>
            </a:r>
            <a:r>
              <a:rPr kumimoji="1" lang="zh-CN" altLang="en-US" sz="1800" dirty="0" smtClean="0">
                <a:ln w="50800"/>
              </a:rPr>
              <a:t> </a:t>
            </a:r>
            <a:r>
              <a:rPr kumimoji="1" lang="en-US" altLang="zh-CN" sz="1800" dirty="0" smtClean="0">
                <a:ln w="50800"/>
              </a:rPr>
              <a:t>boarding</a:t>
            </a:r>
          </a:p>
          <a:p>
            <a:pPr marL="457200" lvl="1" indent="0">
              <a:buNone/>
            </a:pPr>
            <a:endParaRPr kumimoji="1" lang="en-US" altLang="zh-CN" sz="1800" dirty="0">
              <a:ln w="50800"/>
            </a:endParaRPr>
          </a:p>
          <a:p>
            <a:pPr marL="457200" lvl="1" indent="0">
              <a:buNone/>
            </a:pPr>
            <a:r>
              <a:rPr kumimoji="1" lang="en-US" altLang="zh-CN" sz="1800" dirty="0" smtClean="0">
                <a:ln w="50800"/>
              </a:rPr>
              <a:t>  </a:t>
            </a:r>
            <a:r>
              <a:rPr kumimoji="1" lang="en-US" altLang="zh-CN" sz="1800" dirty="0" smtClean="0">
                <a:ln w="50800"/>
                <a:solidFill>
                  <a:srgbClr val="008000"/>
                </a:solidFill>
                <a:effectLst/>
              </a:rPr>
              <a:t>Trends</a:t>
            </a:r>
            <a:r>
              <a:rPr kumimoji="1" lang="zh-CN" altLang="en-US" sz="1800" dirty="0" smtClean="0">
                <a:ln w="50800"/>
                <a:solidFill>
                  <a:srgbClr val="008000"/>
                </a:solidFill>
                <a:effectLst/>
              </a:rPr>
              <a:t>:</a:t>
            </a:r>
            <a:endParaRPr kumimoji="1" lang="en-US" altLang="zh-CN" sz="1800" dirty="0" smtClean="0">
              <a:ln w="50800"/>
              <a:solidFill>
                <a:srgbClr val="008000"/>
              </a:solidFill>
              <a:effectLst/>
            </a:endParaRPr>
          </a:p>
          <a:p>
            <a:pPr marL="403225" lvl="1" indent="0">
              <a:buNone/>
            </a:pPr>
            <a:r>
              <a:rPr kumimoji="1" lang="en-US" altLang="zh-CN" sz="1800" dirty="0" smtClean="0">
                <a:ln w="50800"/>
                <a:effectLst/>
              </a:rPr>
              <a:t>- Decrease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human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involvement</a:t>
            </a:r>
          </a:p>
          <a:p>
            <a:pPr marL="403225" lvl="1" indent="0">
              <a:buNone/>
            </a:pPr>
            <a:r>
              <a:rPr kumimoji="1" lang="en-US" altLang="zh-CN" sz="1800" dirty="0" smtClean="0">
                <a:ln w="50800"/>
                <a:effectLst/>
              </a:rPr>
              <a:t>- Customer</a:t>
            </a:r>
            <a:r>
              <a:rPr kumimoji="1" lang="zh-CN" altLang="en-US" sz="1800" dirty="0" smtClean="0">
                <a:ln w="50800"/>
                <a:effectLst/>
              </a:rPr>
              <a:t> </a:t>
            </a:r>
            <a:r>
              <a:rPr kumimoji="1" lang="en-US" altLang="zh-CN" sz="1800" dirty="0" smtClean="0">
                <a:ln w="50800"/>
                <a:effectLst/>
              </a:rPr>
              <a:t>expectation</a:t>
            </a:r>
          </a:p>
        </p:txBody>
      </p:sp>
      <p:pic>
        <p:nvPicPr>
          <p:cNvPr id="12" name="图片 11" descr="屏幕快照 2017-04-20 下午3.4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9" y="1031631"/>
            <a:ext cx="4985979" cy="3087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35670" y="6112673"/>
            <a:ext cx="35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hlinkClick r:id="rId4"/>
              </a:rPr>
              <a:t>Self-service check-in</a:t>
            </a: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9" y="4278323"/>
            <a:ext cx="4985979" cy="19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08955" y="1154720"/>
            <a:ext cx="6755181" cy="52388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sz="7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zh-CN" sz="7200" b="1" dirty="0" smtClean="0">
                <a:solidFill>
                  <a:schemeClr val="accent1">
                    <a:lumMod val="75000"/>
                  </a:schemeClr>
                </a:solidFill>
              </a:rPr>
              <a:t>Functions:</a:t>
            </a:r>
          </a:p>
          <a:p>
            <a:pPr marL="0" indent="0">
              <a:buNone/>
            </a:pPr>
            <a:endParaRPr kumimoji="1" lang="en-US" altLang="zh-CN" sz="6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zh-CN" altLang="en-US" sz="6400" dirty="0" smtClean="0"/>
              <a:t>  </a:t>
            </a:r>
            <a:r>
              <a:rPr kumimoji="1" lang="en-US" altLang="zh-CN" sz="6400" b="1" dirty="0" smtClean="0"/>
              <a:t>transport</a:t>
            </a:r>
            <a:r>
              <a:rPr kumimoji="1" lang="zh-CN" altLang="en-US" sz="6400" b="1" dirty="0" smtClean="0"/>
              <a:t> </a:t>
            </a:r>
            <a:r>
              <a:rPr kumimoji="1" lang="en-US" altLang="zh-CN" sz="6400" dirty="0" smtClean="0"/>
              <a:t>,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sorting,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tailored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solutions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for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baggage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handling</a:t>
            </a:r>
          </a:p>
          <a:p>
            <a:pPr marL="0" indent="0">
              <a:buNone/>
            </a:pPr>
            <a:r>
              <a:rPr kumimoji="1" lang="en-US" altLang="zh-CN" sz="6400" b="1" dirty="0" smtClean="0"/>
              <a:t>Print</a:t>
            </a:r>
            <a:r>
              <a:rPr kumimoji="1" lang="zh-CN" altLang="en-US" sz="6400" b="1" dirty="0" smtClean="0"/>
              <a:t> </a:t>
            </a:r>
            <a:r>
              <a:rPr kumimoji="1" lang="en-US" altLang="zh-CN" sz="6400" b="1" dirty="0" smtClean="0"/>
              <a:t>tags</a:t>
            </a:r>
            <a:r>
              <a:rPr kumimoji="1" lang="zh-CN" altLang="en-US" sz="6400" b="1" dirty="0" smtClean="0"/>
              <a:t> </a:t>
            </a:r>
            <a:r>
              <a:rPr kumimoji="1" lang="en-US" altLang="zh-CN" sz="6400" dirty="0" smtClean="0"/>
              <a:t>load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onto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the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right</a:t>
            </a:r>
            <a:r>
              <a:rPr kumimoji="1" lang="zh-CN" altLang="en-US" sz="6400" dirty="0" smtClean="0"/>
              <a:t> </a:t>
            </a:r>
            <a:r>
              <a:rPr kumimoji="1" lang="en-US" altLang="zh-CN" sz="6400" dirty="0" smtClean="0"/>
              <a:t>flight</a:t>
            </a:r>
            <a:r>
              <a:rPr kumimoji="1" lang="zh-CN" altLang="en-US" sz="6400" dirty="0" smtClean="0"/>
              <a:t> </a:t>
            </a:r>
            <a:endParaRPr kumimoji="1" lang="en-US" altLang="zh-CN" sz="6400" dirty="0" smtClean="0"/>
          </a:p>
          <a:p>
            <a:pPr marL="0" indent="0">
              <a:buNone/>
            </a:pPr>
            <a:r>
              <a:rPr kumimoji="1" lang="zh-CN" altLang="zh-CN" sz="5500" dirty="0"/>
              <a:t> </a:t>
            </a:r>
            <a:endParaRPr kumimoji="1" lang="en-US" altLang="zh-CN" sz="5500" dirty="0" smtClean="0"/>
          </a:p>
          <a:p>
            <a:pPr marL="0" indent="0">
              <a:buNone/>
            </a:pPr>
            <a:r>
              <a:rPr kumimoji="1" lang="en-US" altLang="zh-CN" sz="7200" b="1" dirty="0" smtClean="0">
                <a:solidFill>
                  <a:schemeClr val="accent6">
                    <a:lumMod val="75000"/>
                  </a:schemeClr>
                </a:solidFill>
              </a:rPr>
              <a:t>Objectives:</a:t>
            </a:r>
          </a:p>
          <a:p>
            <a:pPr marL="0" indent="0">
              <a:buNone/>
            </a:pPr>
            <a:endParaRPr kumimoji="1" lang="en-US" altLang="zh-CN" sz="7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zh-CN" altLang="en-US" sz="7200" b="1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7200" b="1" dirty="0" smtClean="0">
                <a:solidFill>
                  <a:srgbClr val="000000"/>
                </a:solidFill>
              </a:rPr>
              <a:t>Track</a:t>
            </a:r>
            <a:r>
              <a:rPr kumimoji="1" lang="en-US" altLang="zh-CN" sz="7200" dirty="0" smtClean="0">
                <a:solidFill>
                  <a:srgbClr val="000000"/>
                </a:solidFill>
              </a:rPr>
              <a:t> suitcase accurately </a:t>
            </a:r>
          </a:p>
          <a:p>
            <a:pPr marL="0" indent="0">
              <a:buNone/>
            </a:pPr>
            <a:r>
              <a:rPr kumimoji="1" lang="en-US" altLang="zh-CN" sz="7200" dirty="0" smtClean="0">
                <a:solidFill>
                  <a:srgbClr val="000000"/>
                </a:solidFill>
              </a:rPr>
              <a:t>Save baggage handling timings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endParaRPr kumimoji="1" lang="en-US" altLang="zh-CN" sz="7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altLang="zh-CN" sz="7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7200" dirty="0" smtClean="0">
                <a:solidFill>
                  <a:srgbClr val="000000"/>
                </a:solidFill>
              </a:rPr>
              <a:t>reduce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7200" dirty="0" smtClean="0">
                <a:solidFill>
                  <a:srgbClr val="000000"/>
                </a:solidFill>
              </a:rPr>
              <a:t>management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7200" dirty="0" smtClean="0">
                <a:solidFill>
                  <a:srgbClr val="000000"/>
                </a:solidFill>
              </a:rPr>
              <a:t>workload</a:t>
            </a:r>
          </a:p>
          <a:p>
            <a:pPr marL="0" indent="0">
              <a:buNone/>
            </a:pPr>
            <a:r>
              <a:rPr kumimoji="1" lang="en-US" altLang="zh-CN" sz="7200" dirty="0" smtClean="0">
                <a:solidFill>
                  <a:srgbClr val="000000"/>
                </a:solidFill>
              </a:rPr>
              <a:t>Avoid baggage losses </a:t>
            </a:r>
          </a:p>
          <a:p>
            <a:pPr marL="0" indent="0">
              <a:buNone/>
            </a:pPr>
            <a:r>
              <a:rPr kumimoji="1" lang="en-US" altLang="zh-CN" sz="7200" dirty="0" smtClean="0">
                <a:solidFill>
                  <a:srgbClr val="000000"/>
                </a:solidFill>
              </a:rPr>
              <a:t>Increasing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7200" dirty="0" smtClean="0">
                <a:solidFill>
                  <a:srgbClr val="000000"/>
                </a:solidFill>
              </a:rPr>
              <a:t>customer</a:t>
            </a:r>
            <a:r>
              <a:rPr kumimoji="1" lang="zh-CN" altLang="en-US" sz="7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7200" dirty="0" smtClean="0">
                <a:solidFill>
                  <a:srgbClr val="000000"/>
                </a:solidFill>
              </a:rPr>
              <a:t>experience</a:t>
            </a:r>
            <a:endParaRPr kumimoji="1" lang="en-US" altLang="zh-CN" sz="7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altLang="zh-CN" sz="6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7200" b="1" dirty="0" smtClean="0">
                <a:solidFill>
                  <a:schemeClr val="accent6">
                    <a:lumMod val="75000"/>
                  </a:schemeClr>
                </a:solidFill>
              </a:rPr>
              <a:t>Trends:</a:t>
            </a:r>
          </a:p>
          <a:p>
            <a:pPr marL="0" indent="0">
              <a:buNone/>
            </a:pPr>
            <a:r>
              <a:rPr kumimoji="1" lang="zh-CN" altLang="en-US" sz="7200" b="1" dirty="0" smtClean="0"/>
              <a:t>  </a:t>
            </a:r>
            <a:r>
              <a:rPr kumimoji="1" lang="en-US" altLang="zh-CN" sz="7200" dirty="0" smtClean="0"/>
              <a:t>time reducing</a:t>
            </a:r>
            <a:r>
              <a:rPr kumimoji="1" lang="zh-CN" altLang="en-US" sz="7200" dirty="0" smtClean="0"/>
              <a:t> </a:t>
            </a:r>
            <a:r>
              <a:rPr kumimoji="1" lang="en-US" altLang="zh-CN" sz="7200" dirty="0" smtClean="0"/>
              <a:t>complexity</a:t>
            </a:r>
          </a:p>
          <a:p>
            <a:pPr marL="0" indent="0">
              <a:buNone/>
            </a:pPr>
            <a:r>
              <a:rPr kumimoji="1" lang="en-US" altLang="zh-CN" sz="7200" dirty="0" smtClean="0"/>
              <a:t>Decrease</a:t>
            </a:r>
            <a:r>
              <a:rPr kumimoji="1" lang="zh-CN" altLang="en-US" sz="7200" dirty="0" smtClean="0"/>
              <a:t> </a:t>
            </a:r>
            <a:r>
              <a:rPr kumimoji="1" lang="en-US" altLang="zh-CN" sz="7200" dirty="0" smtClean="0"/>
              <a:t>of</a:t>
            </a:r>
            <a:r>
              <a:rPr kumimoji="1" lang="zh-CN" altLang="en-US" sz="7200" dirty="0" smtClean="0"/>
              <a:t> </a:t>
            </a:r>
            <a:r>
              <a:rPr kumimoji="1" lang="en-US" altLang="zh-CN" sz="7200" dirty="0" smtClean="0"/>
              <a:t>human</a:t>
            </a:r>
            <a:r>
              <a:rPr kumimoji="1" lang="zh-CN" altLang="en-US" sz="7200" dirty="0" smtClean="0"/>
              <a:t> </a:t>
            </a:r>
            <a:r>
              <a:rPr kumimoji="1" lang="en-US" altLang="zh-CN" sz="7200" dirty="0" smtClean="0"/>
              <a:t>involvement</a:t>
            </a:r>
          </a:p>
          <a:p>
            <a:pPr marL="0" indent="0">
              <a:buNone/>
            </a:pPr>
            <a:endParaRPr kumimoji="1" lang="en-US" altLang="zh-CN" sz="5500" b="1" dirty="0"/>
          </a:p>
          <a:p>
            <a:pPr marL="0" indent="0">
              <a:buNone/>
            </a:pPr>
            <a:endParaRPr kumimoji="1" lang="en-US" altLang="zh-CN" sz="5500" b="1" dirty="0" smtClean="0"/>
          </a:p>
          <a:p>
            <a:pPr marL="0" indent="0">
              <a:buNone/>
            </a:pPr>
            <a:endParaRPr kumimoji="1" lang="en-US" altLang="zh-CN" sz="2000" dirty="0" smtClean="0"/>
          </a:p>
          <a:p>
            <a:pPr marL="0" indent="0">
              <a:buNone/>
            </a:pPr>
            <a:endParaRPr kumimoji="1" lang="en-US" altLang="zh-CN" sz="2000" dirty="0"/>
          </a:p>
          <a:p>
            <a:pPr marL="0" indent="0">
              <a:buNone/>
            </a:pPr>
            <a:endParaRPr kumimoji="1" lang="en-US" altLang="zh-CN" sz="2000" dirty="0" smtClean="0"/>
          </a:p>
          <a:p>
            <a:pPr marL="0" indent="0">
              <a:buNone/>
            </a:pPr>
            <a:r>
              <a:rPr kumimoji="1" lang="zh-CN" altLang="zh-CN" sz="2000" dirty="0"/>
              <a:t> </a:t>
            </a:r>
            <a:endParaRPr kumimoji="1" lang="en-US" altLang="zh-CN" sz="2000" dirty="0" smtClean="0"/>
          </a:p>
        </p:txBody>
      </p:sp>
      <p:pic>
        <p:nvPicPr>
          <p:cNvPr id="4" name="图片 3" descr="屏幕快照 2017-04-20 下午3.0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9500"/>
            <a:ext cx="2847859" cy="2279889"/>
          </a:xfrm>
          <a:prstGeom prst="rect">
            <a:avLst/>
          </a:prstGeom>
        </p:spPr>
      </p:pic>
      <p:pic>
        <p:nvPicPr>
          <p:cNvPr id="5" name="图片 4" descr="屏幕快照 2017-04-20 下午2.5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3280"/>
            <a:ext cx="2847859" cy="25816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87052" y="552229"/>
            <a:ext cx="303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00259" y="261079"/>
            <a:ext cx="4435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Siemens automated baggage check-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system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r>
              <a:rPr lang="en-US" altLang="zh-CN" b="1" dirty="0"/>
              <a:t>-</a:t>
            </a:r>
            <a:r>
              <a:rPr lang="en-US" altLang="zh-CN" sz="1600" dirty="0"/>
              <a:t>combines tray </a:t>
            </a:r>
            <a:r>
              <a:rPr lang="en-US" altLang="zh-CN" sz="1600" dirty="0" smtClean="0"/>
              <a:t>technology </a:t>
            </a:r>
            <a:r>
              <a:rPr lang="en-US" altLang="zh-CN" sz="1600" dirty="0"/>
              <a:t>and conveyor belt with intelligent software applications</a:t>
            </a:r>
          </a:p>
          <a:p>
            <a:endParaRPr lang="en-US" altLang="zh-CN" b="1" dirty="0" smtClean="0"/>
          </a:p>
        </p:txBody>
      </p:sp>
      <p:pic>
        <p:nvPicPr>
          <p:cNvPr id="9" name="图片 8" descr="屏幕快照 2017-04-20 下午3.18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97" y="53224"/>
            <a:ext cx="3130750" cy="2086666"/>
          </a:xfrm>
          <a:prstGeom prst="rect">
            <a:avLst/>
          </a:prstGeom>
        </p:spPr>
      </p:pic>
      <p:pic>
        <p:nvPicPr>
          <p:cNvPr id="12" name="图片 11" descr="屏幕快照 2017-04-20 下午3.19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08" y="1962247"/>
            <a:ext cx="3322761" cy="2494505"/>
          </a:xfrm>
          <a:prstGeom prst="rect">
            <a:avLst/>
          </a:prstGeom>
        </p:spPr>
      </p:pic>
      <p:pic>
        <p:nvPicPr>
          <p:cNvPr id="13" name="图片 12" descr="屏幕快照 2017-04-20 下午3.19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54" y="4456751"/>
            <a:ext cx="4459715" cy="2119895"/>
          </a:xfrm>
          <a:prstGeom prst="rect">
            <a:avLst/>
          </a:prstGeom>
        </p:spPr>
      </p:pic>
      <p:cxnSp>
        <p:nvCxnSpPr>
          <p:cNvPr id="10" name="直线箭头连接符 9"/>
          <p:cNvCxnSpPr/>
          <p:nvPr/>
        </p:nvCxnSpPr>
        <p:spPr>
          <a:xfrm>
            <a:off x="9884285" y="1555892"/>
            <a:ext cx="0" cy="81270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9664136" y="4050397"/>
            <a:ext cx="0" cy="81270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3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NZ-bagg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1978" y="1039037"/>
            <a:ext cx="5544942" cy="272407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01641" y="278573"/>
            <a:ext cx="6100337" cy="62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algn="l" defTabSz="457200">
              <a:defRPr sz="3500">
                <a:solidFill>
                  <a:srgbClr val="D3461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Biometric-enabled self-service</a:t>
            </a:r>
          </a:p>
        </p:txBody>
      </p:sp>
      <p:sp>
        <p:nvSpPr>
          <p:cNvPr id="122" name="Shape 122"/>
          <p:cNvSpPr/>
          <p:nvPr/>
        </p:nvSpPr>
        <p:spPr>
          <a:xfrm>
            <a:off x="481091" y="3426075"/>
            <a:ext cx="4486114" cy="43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23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No need to present all documents</a:t>
            </a:r>
          </a:p>
        </p:txBody>
      </p:sp>
      <p:sp>
        <p:nvSpPr>
          <p:cNvPr id="123" name="Shape 123"/>
          <p:cNvSpPr/>
          <p:nvPr/>
        </p:nvSpPr>
        <p:spPr>
          <a:xfrm>
            <a:off x="486155" y="1444190"/>
            <a:ext cx="5614628" cy="15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defTabSz="382676">
              <a:defRPr sz="2300">
                <a:solidFill>
                  <a:srgbClr val="EFEFEF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Baggage drops units were introduced that</a:t>
            </a:r>
          </a:p>
          <a:p>
            <a:pPr defTabSz="382676">
              <a:defRPr sz="2300">
                <a:solidFill>
                  <a:srgbClr val="EFEFEF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stored and image of the passenger upon</a:t>
            </a:r>
          </a:p>
          <a:p>
            <a:pPr defTabSz="382676">
              <a:defRPr sz="2300">
                <a:solidFill>
                  <a:srgbClr val="EFEFEF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dropping of the luggage by facial</a:t>
            </a:r>
          </a:p>
          <a:p>
            <a:pPr defTabSz="382676">
              <a:defRPr sz="2300">
                <a:solidFill>
                  <a:srgbClr val="EFEFEF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recognition technology.</a:t>
            </a:r>
          </a:p>
        </p:txBody>
      </p:sp>
      <p:sp>
        <p:nvSpPr>
          <p:cNvPr id="124" name="Shape 124"/>
          <p:cNvSpPr/>
          <p:nvPr/>
        </p:nvSpPr>
        <p:spPr>
          <a:xfrm>
            <a:off x="503425" y="3888058"/>
            <a:ext cx="7292972" cy="455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Facilitate the process by using biometrics technology</a:t>
            </a:r>
          </a:p>
        </p:txBody>
      </p:sp>
      <p:sp>
        <p:nvSpPr>
          <p:cNvPr id="125" name="Shape 125"/>
          <p:cNvSpPr/>
          <p:nvPr/>
        </p:nvSpPr>
        <p:spPr>
          <a:xfrm>
            <a:off x="503425" y="4374386"/>
            <a:ext cx="7789903" cy="61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 algn="l" defTabSz="457200">
              <a:lnSpc>
                <a:spcPts val="4800"/>
              </a:lnSpc>
              <a:defRPr sz="2300">
                <a:solidFill>
                  <a:srgbClr val="F0F0F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>
                <a:effectLst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more seamless airport journey to the passengers</a:t>
            </a:r>
          </a:p>
        </p:txBody>
      </p:sp>
    </p:spTree>
    <p:extLst>
      <p:ext uri="{BB962C8B-B14F-4D97-AF65-F5344CB8AC3E}">
        <p14:creationId xmlns:p14="http://schemas.microsoft.com/office/powerpoint/2010/main" val="2223174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kip-teams-up-with-Qantas-Club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6758" y="364664"/>
            <a:ext cx="5355995" cy="26779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737166" y="5170064"/>
            <a:ext cx="2908712" cy="142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520" tIns="42520" rIns="42520" bIns="42520" anchor="ctr">
            <a:spAutoFit/>
          </a:bodyPr>
          <a:lstStyle/>
          <a:p>
            <a:r>
              <a:rPr sz="2000" dirty="0"/>
              <a:t>      </a:t>
            </a:r>
            <a:r>
              <a:rPr sz="2000" dirty="0">
                <a:latin typeface="Avenir Next"/>
                <a:ea typeface="Avenir Next"/>
                <a:cs typeface="Avenir Next"/>
                <a:sym typeface="Avenir Next"/>
              </a:rPr>
              <a:t> Design point</a:t>
            </a:r>
          </a:p>
          <a:p>
            <a:pPr>
              <a:defRPr sz="23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latin typeface="Avenir Next"/>
                <a:sym typeface="Avenir Next"/>
              </a:rPr>
              <a:t> </a:t>
            </a:r>
            <a:r>
              <a:rPr lang="en-US" sz="2000" dirty="0" smtClean="0">
                <a:latin typeface="Avenir Next"/>
                <a:sym typeface="Avenir Next"/>
              </a:rPr>
              <a:t>     </a:t>
            </a:r>
            <a:r>
              <a:rPr sz="2000" dirty="0" smtClean="0"/>
              <a:t>Nesting</a:t>
            </a:r>
            <a:endParaRPr sz="2000" dirty="0"/>
          </a:p>
          <a:p>
            <a:pPr>
              <a:defRPr sz="23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 smtClean="0"/>
              <a:t>      </a:t>
            </a:r>
            <a:r>
              <a:rPr sz="2000" dirty="0" err="1" smtClean="0"/>
              <a:t>Dynamization</a:t>
            </a:r>
            <a:endParaRPr sz="2000" dirty="0"/>
          </a:p>
          <a:p>
            <a:pPr>
              <a:defRPr sz="2700"/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792252" y="1156917"/>
            <a:ext cx="5369368" cy="22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Qantas partnered with Skip (an app that </a:t>
            </a:r>
          </a:p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customers to skip queues), </a:t>
            </a:r>
          </a:p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allowing them to order and pay for their </a:t>
            </a:r>
          </a:p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coffees. Customers simply receive</a:t>
            </a:r>
          </a:p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text when their order is ready for them</a:t>
            </a:r>
          </a:p>
          <a:p>
            <a:pPr defTabSz="382676">
              <a:defRPr sz="2300">
                <a:solidFill>
                  <a:srgbClr val="E2E2E2"/>
                </a:solidFill>
                <a:effectLst/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pick up at the airport.</a:t>
            </a:r>
          </a:p>
        </p:txBody>
      </p:sp>
      <p:sp>
        <p:nvSpPr>
          <p:cNvPr id="131" name="Shape 131"/>
          <p:cNvSpPr/>
          <p:nvPr/>
        </p:nvSpPr>
        <p:spPr>
          <a:xfrm>
            <a:off x="775135" y="3529534"/>
            <a:ext cx="4258488" cy="43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23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Flexible and high quality service</a:t>
            </a:r>
          </a:p>
        </p:txBody>
      </p:sp>
      <p:sp>
        <p:nvSpPr>
          <p:cNvPr id="132" name="Shape 132"/>
          <p:cNvSpPr/>
          <p:nvPr/>
        </p:nvSpPr>
        <p:spPr>
          <a:xfrm>
            <a:off x="737166" y="317197"/>
            <a:ext cx="4313566" cy="5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3200">
                <a:solidFill>
                  <a:srgbClr val="EE2B0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Coffee ordering service</a:t>
            </a:r>
          </a:p>
        </p:txBody>
      </p:sp>
      <p:sp>
        <p:nvSpPr>
          <p:cNvPr id="133" name="Shape 133"/>
          <p:cNvSpPr/>
          <p:nvPr/>
        </p:nvSpPr>
        <p:spPr>
          <a:xfrm>
            <a:off x="802008" y="4054755"/>
            <a:ext cx="8663732" cy="43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23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Take care of the passenger’s wellbeing during the waiting process</a:t>
            </a:r>
          </a:p>
        </p:txBody>
      </p:sp>
    </p:spTree>
    <p:extLst>
      <p:ext uri="{BB962C8B-B14F-4D97-AF65-F5344CB8AC3E}">
        <p14:creationId xmlns:p14="http://schemas.microsoft.com/office/powerpoint/2010/main" val="1117474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89353" y="2051539"/>
            <a:ext cx="4943231" cy="4021015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/>
              <a:t>Octopus cards are used to make buying more convenient </a:t>
            </a:r>
          </a:p>
          <a:p>
            <a:r>
              <a:rPr lang="en-GB" sz="3600" dirty="0"/>
              <a:t>Payment cards that are used on the ground can be used in the air </a:t>
            </a:r>
          </a:p>
          <a:p>
            <a:r>
              <a:rPr lang="en-GB" sz="3600" dirty="0"/>
              <a:t> Food, beverages, discounted transportation and event tickets, and on board upgrades for HK Express’ extra legroom ‘sweet seats’.</a:t>
            </a:r>
          </a:p>
          <a:p>
            <a:r>
              <a:rPr lang="en-GB" sz="3600" dirty="0"/>
              <a:t>Payment terminals with Octopus’ sensor technology</a:t>
            </a:r>
          </a:p>
          <a:p>
            <a:r>
              <a:rPr lang="en-GB" sz="3600" dirty="0"/>
              <a:t>Hold card near the sensor and the payment is made</a:t>
            </a:r>
          </a:p>
          <a:p>
            <a:pPr fontAlgn="base"/>
            <a:r>
              <a:rPr lang="en-GB" sz="3600" dirty="0"/>
              <a:t>U.S JetBlue: in-flight payments through Apple Pay.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9" y="2101488"/>
            <a:ext cx="5232400" cy="36076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92764"/>
            <a:ext cx="7911547" cy="1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TRIZ Trends Applied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4896338" cy="4525963"/>
          </a:xfrm>
        </p:spPr>
        <p:txBody>
          <a:bodyPr>
            <a:normAutofit/>
          </a:bodyPr>
          <a:lstStyle/>
          <a:p>
            <a:r>
              <a:rPr lang="en-GB" dirty="0"/>
              <a:t>Trend 2: ‘Customer buying hierarchy’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Trend 7: ‘Trimming Reducing Complexity’ </a:t>
            </a:r>
          </a:p>
          <a:p>
            <a:endParaRPr lang="en-GB" dirty="0"/>
          </a:p>
          <a:p>
            <a:r>
              <a:rPr lang="en-GB" dirty="0"/>
              <a:t>Trend 9: </a:t>
            </a:r>
            <a:r>
              <a:rPr lang="en-GB" dirty="0" smtClean="0"/>
              <a:t>‘Customer </a:t>
            </a:r>
            <a:r>
              <a:rPr lang="en-GB" smtClean="0"/>
              <a:t>Expectation Theory’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1638056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New Zealand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Screen share to watch with neighbours </a:t>
            </a:r>
          </a:p>
          <a:p>
            <a:r>
              <a:rPr lang="en-GB" dirty="0"/>
              <a:t>In flight planner is shared, questions can be asked to the crew </a:t>
            </a:r>
          </a:p>
          <a:p>
            <a:r>
              <a:rPr lang="en-GB" dirty="0"/>
              <a:t>Collaboration with YouTube to upload content</a:t>
            </a:r>
          </a:p>
          <a:p>
            <a:r>
              <a:rPr lang="en-GB" dirty="0"/>
              <a:t>100 short videos will be played in flight  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10515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TRIZ Trends Applied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5623169" cy="4525963"/>
          </a:xfrm>
        </p:spPr>
        <p:txBody>
          <a:bodyPr>
            <a:normAutofit/>
          </a:bodyPr>
          <a:lstStyle/>
          <a:p>
            <a:r>
              <a:rPr lang="en-GB" dirty="0"/>
              <a:t>Trend 3: ‘Dynamization’</a:t>
            </a:r>
          </a:p>
          <a:p>
            <a:endParaRPr lang="en-GB" dirty="0"/>
          </a:p>
          <a:p>
            <a:r>
              <a:rPr lang="en-GB" dirty="0"/>
              <a:t>Trend 9: ‘Customer Expectation’ </a:t>
            </a:r>
          </a:p>
          <a:p>
            <a:endParaRPr lang="en-GB" dirty="0"/>
          </a:p>
          <a:p>
            <a:r>
              <a:rPr lang="en-GB" dirty="0"/>
              <a:t>Trend 12: ‘Increasing use of senses’</a:t>
            </a:r>
          </a:p>
          <a:p>
            <a:endParaRPr lang="en-GB" dirty="0"/>
          </a:p>
          <a:p>
            <a:r>
              <a:rPr lang="en-GB" dirty="0"/>
              <a:t>Trend 19: ‘Nesting’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19" y="1641230"/>
            <a:ext cx="4833781" cy="4454769"/>
          </a:xfrm>
        </p:spPr>
      </p:pic>
    </p:spTree>
    <p:extLst>
      <p:ext uri="{BB962C8B-B14F-4D97-AF65-F5344CB8AC3E}">
        <p14:creationId xmlns:p14="http://schemas.microsoft.com/office/powerpoint/2010/main" val="1215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530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Avenir Next</vt:lpstr>
      <vt:lpstr>Calibri</vt:lpstr>
      <vt:lpstr>Helvetica</vt:lpstr>
      <vt:lpstr>Office Theme</vt:lpstr>
      <vt:lpstr>Trends in the Airline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TRIZ Trends Applied </vt:lpstr>
      <vt:lpstr>Air New Zealand </vt:lpstr>
      <vt:lpstr>TRIZ Trends Applied </vt:lpstr>
      <vt:lpstr>Lufthansa uses Virtual Reality </vt:lpstr>
      <vt:lpstr>PowerPoint Presentation</vt:lpstr>
      <vt:lpstr>PowerPoint Presentation</vt:lpstr>
      <vt:lpstr>References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the Airline Industry</dc:title>
  <dc:creator>Anum Khan</dc:creator>
  <cp:lastModifiedBy>GOETHALS Frank</cp:lastModifiedBy>
  <cp:revision>18</cp:revision>
  <dcterms:created xsi:type="dcterms:W3CDTF">2017-04-20T12:15:08Z</dcterms:created>
  <dcterms:modified xsi:type="dcterms:W3CDTF">2017-04-21T14:20:11Z</dcterms:modified>
</cp:coreProperties>
</file>