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56" r:id="rId3"/>
    <p:sldId id="263" r:id="rId4"/>
    <p:sldId id="264" r:id="rId5"/>
    <p:sldId id="265" r:id="rId6"/>
    <p:sldId id="266" r:id="rId7"/>
    <p:sldId id="267" r:id="rId8"/>
    <p:sldId id="268" r:id="rId9"/>
    <p:sldId id="269" r:id="rId10"/>
    <p:sldId id="270" r:id="rId11"/>
    <p:sldId id="271" r:id="rId12"/>
    <p:sldId id="272" r:id="rId13"/>
    <p:sldId id="274" r:id="rId14"/>
    <p:sldId id="275" r:id="rId15"/>
    <p:sldId id="276" r:id="rId16"/>
    <p:sldId id="257" r:id="rId17"/>
    <p:sldId id="259" r:id="rId18"/>
    <p:sldId id="260" r:id="rId19"/>
    <p:sldId id="262" r:id="rId20"/>
    <p:sldId id="278" r:id="rId21"/>
    <p:sldId id="279" r:id="rId22"/>
    <p:sldId id="280"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99AB"/>
    <a:srgbClr val="0099FF"/>
    <a:srgbClr val="33CCCC"/>
    <a:srgbClr val="0099CC"/>
    <a:srgbClr val="9999FF"/>
    <a:srgbClr val="99CC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4201" autoAdjust="0"/>
  </p:normalViewPr>
  <p:slideViewPr>
    <p:cSldViewPr snapToGrid="0">
      <p:cViewPr varScale="1">
        <p:scale>
          <a:sx n="100" d="100"/>
          <a:sy n="100" d="100"/>
        </p:scale>
        <p:origin x="72" y="4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C1ADF8-2E95-42F0-9383-2F26FF21200F}" type="datetimeFigureOut">
              <a:rPr lang="en-ZA" smtClean="0"/>
              <a:t>2016/12/02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47417-FF35-4E0F-9141-28524920650F}" type="slidenum">
              <a:rPr lang="en-ZA" smtClean="0"/>
              <a:t>‹#›</a:t>
            </a:fld>
            <a:endParaRPr lang="en-ZA"/>
          </a:p>
        </p:txBody>
      </p:sp>
    </p:spTree>
    <p:extLst>
      <p:ext uri="{BB962C8B-B14F-4D97-AF65-F5344CB8AC3E}">
        <p14:creationId xmlns:p14="http://schemas.microsoft.com/office/powerpoint/2010/main" val="3121366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As a</a:t>
            </a:r>
            <a:r>
              <a:rPr lang="en-ZA" baseline="0" dirty="0" smtClean="0"/>
              <a:t> agricultural scientist I am a big fan of using new technologies that provide farmers with more sustainable practices, such as using water more efficiently and reducing fertilizer application to only what is required by the crops. </a:t>
            </a:r>
            <a:endParaRPr lang="en-ZA" dirty="0"/>
          </a:p>
        </p:txBody>
      </p:sp>
      <p:sp>
        <p:nvSpPr>
          <p:cNvPr id="4" name="Slide Number Placeholder 3"/>
          <p:cNvSpPr>
            <a:spLocks noGrp="1"/>
          </p:cNvSpPr>
          <p:nvPr>
            <p:ph type="sldNum" sz="quarter" idx="10"/>
          </p:nvPr>
        </p:nvSpPr>
        <p:spPr/>
        <p:txBody>
          <a:bodyPr/>
          <a:lstStyle/>
          <a:p>
            <a:fld id="{1BC47417-FF35-4E0F-9141-28524920650F}" type="slidenum">
              <a:rPr lang="en-ZA" smtClean="0"/>
              <a:t>1</a:t>
            </a:fld>
            <a:endParaRPr lang="en-ZA"/>
          </a:p>
        </p:txBody>
      </p:sp>
    </p:spTree>
    <p:extLst>
      <p:ext uri="{BB962C8B-B14F-4D97-AF65-F5344CB8AC3E}">
        <p14:creationId xmlns:p14="http://schemas.microsoft.com/office/powerpoint/2010/main" val="2441147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Until</a:t>
            </a:r>
            <a:r>
              <a:rPr lang="en-ZA" baseline="0" dirty="0" smtClean="0"/>
              <a:t> recently Drone Technology has been mainly associated with military projects. </a:t>
            </a:r>
            <a:endParaRPr lang="en-ZA" dirty="0"/>
          </a:p>
        </p:txBody>
      </p:sp>
      <p:sp>
        <p:nvSpPr>
          <p:cNvPr id="4" name="Slide Number Placeholder 3"/>
          <p:cNvSpPr>
            <a:spLocks noGrp="1"/>
          </p:cNvSpPr>
          <p:nvPr>
            <p:ph type="sldNum" sz="quarter" idx="10"/>
          </p:nvPr>
        </p:nvSpPr>
        <p:spPr/>
        <p:txBody>
          <a:bodyPr/>
          <a:lstStyle/>
          <a:p>
            <a:fld id="{1BC47417-FF35-4E0F-9141-28524920650F}" type="slidenum">
              <a:rPr lang="en-ZA" smtClean="0"/>
              <a:t>14</a:t>
            </a:fld>
            <a:endParaRPr lang="en-ZA"/>
          </a:p>
        </p:txBody>
      </p:sp>
    </p:spTree>
    <p:extLst>
      <p:ext uri="{BB962C8B-B14F-4D97-AF65-F5344CB8AC3E}">
        <p14:creationId xmlns:p14="http://schemas.microsoft.com/office/powerpoint/2010/main" val="3828015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BC47417-FF35-4E0F-9141-28524920650F}" type="slidenum">
              <a:rPr lang="en-ZA" smtClean="0">
                <a:solidFill>
                  <a:prstClr val="black"/>
                </a:solidFill>
                <a:latin typeface="Calibri"/>
              </a:rPr>
              <a:pPr/>
              <a:t>19</a:t>
            </a:fld>
            <a:endParaRPr lang="en-ZA" dirty="0">
              <a:solidFill>
                <a:prstClr val="black"/>
              </a:solidFill>
              <a:latin typeface="Calibri"/>
            </a:endParaRPr>
          </a:p>
        </p:txBody>
      </p:sp>
    </p:spTree>
    <p:extLst>
      <p:ext uri="{BB962C8B-B14F-4D97-AF65-F5344CB8AC3E}">
        <p14:creationId xmlns:p14="http://schemas.microsoft.com/office/powerpoint/2010/main" val="1641804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BC47417-FF35-4E0F-9141-28524920650F}" type="slidenum">
              <a:rPr lang="en-ZA" smtClean="0">
                <a:solidFill>
                  <a:prstClr val="black"/>
                </a:solidFill>
                <a:latin typeface="Calibri"/>
              </a:rPr>
              <a:pPr/>
              <a:t>20</a:t>
            </a:fld>
            <a:endParaRPr lang="en-ZA" dirty="0">
              <a:solidFill>
                <a:prstClr val="black"/>
              </a:solidFill>
              <a:latin typeface="Calibri"/>
            </a:endParaRPr>
          </a:p>
        </p:txBody>
      </p:sp>
    </p:spTree>
    <p:extLst>
      <p:ext uri="{BB962C8B-B14F-4D97-AF65-F5344CB8AC3E}">
        <p14:creationId xmlns:p14="http://schemas.microsoft.com/office/powerpoint/2010/main" val="1565279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BC47417-FF35-4E0F-9141-28524920650F}" type="slidenum">
              <a:rPr lang="en-ZA" smtClean="0">
                <a:solidFill>
                  <a:prstClr val="black"/>
                </a:solidFill>
                <a:latin typeface="Calibri"/>
              </a:rPr>
              <a:pPr/>
              <a:t>21</a:t>
            </a:fld>
            <a:endParaRPr lang="en-ZA" dirty="0">
              <a:solidFill>
                <a:prstClr val="black"/>
              </a:solidFill>
              <a:latin typeface="Calibri"/>
            </a:endParaRPr>
          </a:p>
        </p:txBody>
      </p:sp>
    </p:spTree>
    <p:extLst>
      <p:ext uri="{BB962C8B-B14F-4D97-AF65-F5344CB8AC3E}">
        <p14:creationId xmlns:p14="http://schemas.microsoft.com/office/powerpoint/2010/main" val="2125966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BC47417-FF35-4E0F-9141-28524920650F}" type="slidenum">
              <a:rPr lang="en-ZA" smtClean="0"/>
              <a:t>22</a:t>
            </a:fld>
            <a:endParaRPr lang="en-ZA"/>
          </a:p>
        </p:txBody>
      </p:sp>
    </p:spTree>
    <p:extLst>
      <p:ext uri="{BB962C8B-B14F-4D97-AF65-F5344CB8AC3E}">
        <p14:creationId xmlns:p14="http://schemas.microsoft.com/office/powerpoint/2010/main" val="630237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smtClean="0"/>
              <a:t>As a</a:t>
            </a:r>
            <a:r>
              <a:rPr lang="en-ZA" baseline="0" dirty="0" smtClean="0"/>
              <a:t> agricultural scientist I am a big fan of using new technologies that provide farmers with more sustainable practices, such as using water more efficiently and reducing fertilizer application to only what is required by the crops. </a:t>
            </a:r>
            <a:endParaRPr lang="en-ZA" dirty="0" smtClean="0"/>
          </a:p>
          <a:p>
            <a:endParaRPr lang="en-ZA" dirty="0"/>
          </a:p>
        </p:txBody>
      </p:sp>
      <p:sp>
        <p:nvSpPr>
          <p:cNvPr id="4" name="Slide Number Placeholder 3"/>
          <p:cNvSpPr>
            <a:spLocks noGrp="1"/>
          </p:cNvSpPr>
          <p:nvPr>
            <p:ph type="sldNum" sz="quarter" idx="10"/>
          </p:nvPr>
        </p:nvSpPr>
        <p:spPr/>
        <p:txBody>
          <a:bodyPr/>
          <a:lstStyle/>
          <a:p>
            <a:fld id="{1BC47417-FF35-4E0F-9141-28524920650F}" type="slidenum">
              <a:rPr lang="en-ZA" smtClean="0"/>
              <a:t>2</a:t>
            </a:fld>
            <a:endParaRPr lang="en-ZA"/>
          </a:p>
        </p:txBody>
      </p:sp>
    </p:spTree>
    <p:extLst>
      <p:ext uri="{BB962C8B-B14F-4D97-AF65-F5344CB8AC3E}">
        <p14:creationId xmlns:p14="http://schemas.microsoft.com/office/powerpoint/2010/main" val="1382542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C47417-FF35-4E0F-9141-28524920650F}" type="slidenum">
              <a:rPr lang="en-ZA" smtClean="0"/>
              <a:t>3</a:t>
            </a:fld>
            <a:endParaRPr lang="en-ZA"/>
          </a:p>
        </p:txBody>
      </p:sp>
    </p:spTree>
    <p:extLst>
      <p:ext uri="{BB962C8B-B14F-4D97-AF65-F5344CB8AC3E}">
        <p14:creationId xmlns:p14="http://schemas.microsoft.com/office/powerpoint/2010/main" val="3548943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kern="1200" dirty="0" smtClean="0">
                <a:solidFill>
                  <a:schemeClr val="tx1"/>
                </a:solidFill>
                <a:effectLst/>
                <a:latin typeface="+mn-lt"/>
                <a:ea typeface="+mn-ea"/>
                <a:cs typeface="+mn-cs"/>
              </a:rPr>
              <a:t>Open web portal that farmers can access for free</a:t>
            </a:r>
          </a:p>
          <a:p>
            <a:r>
              <a:rPr lang="en-ZA" sz="1200" b="0" i="0" kern="1200" dirty="0" smtClean="0">
                <a:solidFill>
                  <a:schemeClr val="tx1"/>
                </a:solidFill>
                <a:effectLst/>
                <a:latin typeface="+mn-lt"/>
                <a:ea typeface="+mn-ea"/>
                <a:cs typeface="+mn-cs"/>
              </a:rPr>
              <a:t/>
            </a:r>
            <a:br>
              <a:rPr lang="en-ZA" sz="1200" b="0" i="0" kern="1200" dirty="0" smtClean="0">
                <a:solidFill>
                  <a:schemeClr val="tx1"/>
                </a:solidFill>
                <a:effectLst/>
                <a:latin typeface="+mn-lt"/>
                <a:ea typeface="+mn-ea"/>
                <a:cs typeface="+mn-cs"/>
              </a:rPr>
            </a:br>
            <a:endParaRPr lang="en-Z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C47417-FF35-4E0F-9141-28524920650F}" type="slidenum">
              <a:rPr lang="en-ZA" smtClean="0"/>
              <a:t>4</a:t>
            </a:fld>
            <a:endParaRPr lang="en-ZA"/>
          </a:p>
        </p:txBody>
      </p:sp>
    </p:spTree>
    <p:extLst>
      <p:ext uri="{BB962C8B-B14F-4D97-AF65-F5344CB8AC3E}">
        <p14:creationId xmlns:p14="http://schemas.microsoft.com/office/powerpoint/2010/main" val="922669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kern="1200" dirty="0" smtClean="0">
                <a:solidFill>
                  <a:schemeClr val="tx1"/>
                </a:solidFill>
                <a:effectLst/>
                <a:latin typeface="+mn-lt"/>
                <a:ea typeface="+mn-ea"/>
                <a:cs typeface="+mn-cs"/>
              </a:rPr>
              <a:t/>
            </a:r>
            <a:br>
              <a:rPr lang="en-ZA" sz="1200" b="0" i="0" kern="1200" dirty="0" smtClean="0">
                <a:solidFill>
                  <a:schemeClr val="tx1"/>
                </a:solidFill>
                <a:effectLst/>
                <a:latin typeface="+mn-lt"/>
                <a:ea typeface="+mn-ea"/>
                <a:cs typeface="+mn-cs"/>
              </a:rPr>
            </a:br>
            <a:r>
              <a:rPr lang="en-ZA" sz="1200" b="0" i="0" kern="1200" dirty="0" smtClean="0">
                <a:solidFill>
                  <a:schemeClr val="tx1"/>
                </a:solidFill>
                <a:effectLst/>
                <a:latin typeface="+mn-lt"/>
                <a:ea typeface="+mn-ea"/>
                <a:cs typeface="+mn-cs"/>
              </a:rPr>
              <a:t>.</a:t>
            </a:r>
            <a:endParaRPr lang="en-Z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C47417-FF35-4E0F-9141-28524920650F}" type="slidenum">
              <a:rPr lang="en-ZA" smtClean="0"/>
              <a:t>5</a:t>
            </a:fld>
            <a:endParaRPr lang="en-ZA"/>
          </a:p>
        </p:txBody>
      </p:sp>
    </p:spTree>
    <p:extLst>
      <p:ext uri="{BB962C8B-B14F-4D97-AF65-F5344CB8AC3E}">
        <p14:creationId xmlns:p14="http://schemas.microsoft.com/office/powerpoint/2010/main" val="2125003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kern="1200" dirty="0" smtClean="0">
                <a:solidFill>
                  <a:schemeClr val="tx1"/>
                </a:solidFill>
                <a:effectLst/>
                <a:latin typeface="+mn-lt"/>
                <a:ea typeface="+mn-ea"/>
                <a:cs typeface="+mn-cs"/>
              </a:rPr>
              <a:t>Stressed plants radiate more heat than unstressed plants.</a:t>
            </a:r>
            <a:r>
              <a:rPr lang="en-ZA" sz="1200" b="0" i="0" kern="1200" baseline="0" dirty="0" smtClean="0">
                <a:solidFill>
                  <a:schemeClr val="tx1"/>
                </a:solidFill>
                <a:effectLst/>
                <a:latin typeface="+mn-lt"/>
                <a:ea typeface="+mn-ea"/>
                <a:cs typeface="+mn-cs"/>
              </a:rPr>
              <a:t>  </a:t>
            </a:r>
            <a:r>
              <a:rPr lang="en-ZA" sz="1200" b="0" i="0" kern="1200" dirty="0" smtClean="0">
                <a:solidFill>
                  <a:schemeClr val="tx1"/>
                </a:solidFill>
                <a:effectLst/>
                <a:latin typeface="+mn-lt"/>
                <a:ea typeface="+mn-ea"/>
                <a:cs typeface="+mn-cs"/>
              </a:rPr>
              <a:t>“When plants are under stress, their stomata close to prevent water loss, and this causes heat build-up.</a:t>
            </a:r>
            <a:r>
              <a:rPr lang="en-ZA" sz="1200" b="0" i="0" kern="1200" baseline="0" dirty="0" smtClean="0">
                <a:solidFill>
                  <a:schemeClr val="tx1"/>
                </a:solidFill>
                <a:effectLst/>
                <a:latin typeface="+mn-lt"/>
                <a:ea typeface="+mn-ea"/>
                <a:cs typeface="+mn-cs"/>
              </a:rPr>
              <a:t>  </a:t>
            </a:r>
            <a:endParaRPr lang="en-Z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C47417-FF35-4E0F-9141-28524920650F}" type="slidenum">
              <a:rPr lang="en-ZA" smtClean="0"/>
              <a:t>6</a:t>
            </a:fld>
            <a:endParaRPr lang="en-ZA"/>
          </a:p>
        </p:txBody>
      </p:sp>
    </p:spTree>
    <p:extLst>
      <p:ext uri="{BB962C8B-B14F-4D97-AF65-F5344CB8AC3E}">
        <p14:creationId xmlns:p14="http://schemas.microsoft.com/office/powerpoint/2010/main" val="2868345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Until</a:t>
            </a:r>
            <a:r>
              <a:rPr lang="en-ZA" baseline="0" dirty="0" smtClean="0"/>
              <a:t> recently Drone Technology has been mainly associated with military projects. </a:t>
            </a:r>
            <a:endParaRPr lang="en-ZA" dirty="0"/>
          </a:p>
        </p:txBody>
      </p:sp>
      <p:sp>
        <p:nvSpPr>
          <p:cNvPr id="4" name="Slide Number Placeholder 3"/>
          <p:cNvSpPr>
            <a:spLocks noGrp="1"/>
          </p:cNvSpPr>
          <p:nvPr>
            <p:ph type="sldNum" sz="quarter" idx="10"/>
          </p:nvPr>
        </p:nvSpPr>
        <p:spPr/>
        <p:txBody>
          <a:bodyPr/>
          <a:lstStyle/>
          <a:p>
            <a:fld id="{1BC47417-FF35-4E0F-9141-28524920650F}" type="slidenum">
              <a:rPr lang="en-ZA" smtClean="0"/>
              <a:t>7</a:t>
            </a:fld>
            <a:endParaRPr lang="en-ZA"/>
          </a:p>
        </p:txBody>
      </p:sp>
    </p:spTree>
    <p:extLst>
      <p:ext uri="{BB962C8B-B14F-4D97-AF65-F5344CB8AC3E}">
        <p14:creationId xmlns:p14="http://schemas.microsoft.com/office/powerpoint/2010/main" val="1223846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Video</a:t>
            </a:r>
            <a:endParaRPr lang="en-ZA" dirty="0"/>
          </a:p>
        </p:txBody>
      </p:sp>
      <p:sp>
        <p:nvSpPr>
          <p:cNvPr id="4" name="Slide Number Placeholder 3"/>
          <p:cNvSpPr>
            <a:spLocks noGrp="1"/>
          </p:cNvSpPr>
          <p:nvPr>
            <p:ph type="sldNum" sz="quarter" idx="10"/>
          </p:nvPr>
        </p:nvSpPr>
        <p:spPr/>
        <p:txBody>
          <a:bodyPr/>
          <a:lstStyle/>
          <a:p>
            <a:fld id="{1BC47417-FF35-4E0F-9141-28524920650F}" type="slidenum">
              <a:rPr lang="en-ZA" smtClean="0"/>
              <a:t>8</a:t>
            </a:fld>
            <a:endParaRPr lang="en-ZA"/>
          </a:p>
        </p:txBody>
      </p:sp>
    </p:spTree>
    <p:extLst>
      <p:ext uri="{BB962C8B-B14F-4D97-AF65-F5344CB8AC3E}">
        <p14:creationId xmlns:p14="http://schemas.microsoft.com/office/powerpoint/2010/main" val="3036408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Until</a:t>
            </a:r>
            <a:r>
              <a:rPr lang="en-ZA" baseline="0" dirty="0" smtClean="0"/>
              <a:t> recently Drone Technology has been mainly associated with military projects. </a:t>
            </a:r>
            <a:endParaRPr lang="en-ZA" dirty="0"/>
          </a:p>
        </p:txBody>
      </p:sp>
      <p:sp>
        <p:nvSpPr>
          <p:cNvPr id="4" name="Slide Number Placeholder 3"/>
          <p:cNvSpPr>
            <a:spLocks noGrp="1"/>
          </p:cNvSpPr>
          <p:nvPr>
            <p:ph type="sldNum" sz="quarter" idx="10"/>
          </p:nvPr>
        </p:nvSpPr>
        <p:spPr/>
        <p:txBody>
          <a:bodyPr/>
          <a:lstStyle/>
          <a:p>
            <a:fld id="{1BC47417-FF35-4E0F-9141-28524920650F}" type="slidenum">
              <a:rPr lang="en-ZA" smtClean="0"/>
              <a:t>9</a:t>
            </a:fld>
            <a:endParaRPr lang="en-ZA"/>
          </a:p>
        </p:txBody>
      </p:sp>
    </p:spTree>
    <p:extLst>
      <p:ext uri="{BB962C8B-B14F-4D97-AF65-F5344CB8AC3E}">
        <p14:creationId xmlns:p14="http://schemas.microsoft.com/office/powerpoint/2010/main" val="2816417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8164D42C-24A1-4481-A618-BC882425C868}" type="datetimeFigureOut">
              <a:rPr lang="en-ZA" smtClean="0"/>
              <a:t>2016/12/02</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30692A9F-B562-4ADA-AC2C-F4CAA54C602D}" type="slidenum">
              <a:rPr lang="en-ZA" smtClean="0"/>
              <a:t>‹#›</a:t>
            </a:fld>
            <a:endParaRPr lang="en-ZA"/>
          </a:p>
        </p:txBody>
      </p:sp>
    </p:spTree>
    <p:extLst>
      <p:ext uri="{BB962C8B-B14F-4D97-AF65-F5344CB8AC3E}">
        <p14:creationId xmlns:p14="http://schemas.microsoft.com/office/powerpoint/2010/main" val="1773522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8164D42C-24A1-4481-A618-BC882425C868}" type="datetimeFigureOut">
              <a:rPr lang="en-ZA" smtClean="0"/>
              <a:t>2016/12/02</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30692A9F-B562-4ADA-AC2C-F4CAA54C602D}" type="slidenum">
              <a:rPr lang="en-ZA" smtClean="0"/>
              <a:t>‹#›</a:t>
            </a:fld>
            <a:endParaRPr lang="en-ZA"/>
          </a:p>
        </p:txBody>
      </p:sp>
    </p:spTree>
    <p:extLst>
      <p:ext uri="{BB962C8B-B14F-4D97-AF65-F5344CB8AC3E}">
        <p14:creationId xmlns:p14="http://schemas.microsoft.com/office/powerpoint/2010/main" val="4231544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8164D42C-24A1-4481-A618-BC882425C868}" type="datetimeFigureOut">
              <a:rPr lang="en-ZA" smtClean="0"/>
              <a:t>2016/12/02</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30692A9F-B562-4ADA-AC2C-F4CAA54C602D}" type="slidenum">
              <a:rPr lang="en-ZA" smtClean="0"/>
              <a:t>‹#›</a:t>
            </a:fld>
            <a:endParaRPr lang="en-ZA"/>
          </a:p>
        </p:txBody>
      </p:sp>
    </p:spTree>
    <p:extLst>
      <p:ext uri="{BB962C8B-B14F-4D97-AF65-F5344CB8AC3E}">
        <p14:creationId xmlns:p14="http://schemas.microsoft.com/office/powerpoint/2010/main" val="2757743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8164D42C-24A1-4481-A618-BC882425C868}" type="datetimeFigureOut">
              <a:rPr lang="en-ZA" smtClean="0">
                <a:solidFill>
                  <a:prstClr val="black">
                    <a:tint val="75000"/>
                  </a:prstClr>
                </a:solidFill>
                <a:latin typeface="Calibri"/>
              </a:rPr>
              <a:pPr/>
              <a:t>2016/12/02</a:t>
            </a:fld>
            <a:endParaRPr lang="en-ZA"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ZA"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0692A9F-B562-4ADA-AC2C-F4CAA54C602D}" type="slidenum">
              <a:rPr lang="en-ZA" smtClean="0">
                <a:solidFill>
                  <a:prstClr val="black">
                    <a:tint val="75000"/>
                  </a:prstClr>
                </a:solidFill>
                <a:latin typeface="Calibri"/>
              </a:rPr>
              <a:pPr/>
              <a:t>‹#›</a:t>
            </a:fld>
            <a:endParaRPr lang="en-ZA" dirty="0">
              <a:solidFill>
                <a:prstClr val="black">
                  <a:tint val="75000"/>
                </a:prstClr>
              </a:solidFill>
              <a:latin typeface="Calibri"/>
            </a:endParaRPr>
          </a:p>
        </p:txBody>
      </p:sp>
    </p:spTree>
    <p:extLst>
      <p:ext uri="{BB962C8B-B14F-4D97-AF65-F5344CB8AC3E}">
        <p14:creationId xmlns:p14="http://schemas.microsoft.com/office/powerpoint/2010/main" val="1319074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8164D42C-24A1-4481-A618-BC882425C868}" type="datetimeFigureOut">
              <a:rPr lang="en-ZA" smtClean="0">
                <a:solidFill>
                  <a:prstClr val="black">
                    <a:tint val="75000"/>
                  </a:prstClr>
                </a:solidFill>
                <a:latin typeface="Calibri"/>
              </a:rPr>
              <a:pPr/>
              <a:t>2016/12/02</a:t>
            </a:fld>
            <a:endParaRPr lang="en-ZA"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ZA"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0692A9F-B562-4ADA-AC2C-F4CAA54C602D}" type="slidenum">
              <a:rPr lang="en-ZA" smtClean="0">
                <a:solidFill>
                  <a:prstClr val="black">
                    <a:tint val="75000"/>
                  </a:prstClr>
                </a:solidFill>
                <a:latin typeface="Calibri"/>
              </a:rPr>
              <a:pPr/>
              <a:t>‹#›</a:t>
            </a:fld>
            <a:endParaRPr lang="en-ZA" dirty="0">
              <a:solidFill>
                <a:prstClr val="black">
                  <a:tint val="75000"/>
                </a:prstClr>
              </a:solidFill>
              <a:latin typeface="Calibri"/>
            </a:endParaRPr>
          </a:p>
        </p:txBody>
      </p:sp>
    </p:spTree>
    <p:extLst>
      <p:ext uri="{BB962C8B-B14F-4D97-AF65-F5344CB8AC3E}">
        <p14:creationId xmlns:p14="http://schemas.microsoft.com/office/powerpoint/2010/main" val="4190657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64D42C-24A1-4481-A618-BC882425C868}" type="datetimeFigureOut">
              <a:rPr lang="en-ZA" smtClean="0">
                <a:solidFill>
                  <a:prstClr val="black">
                    <a:tint val="75000"/>
                  </a:prstClr>
                </a:solidFill>
                <a:latin typeface="Calibri"/>
              </a:rPr>
              <a:pPr/>
              <a:t>2016/12/02</a:t>
            </a:fld>
            <a:endParaRPr lang="en-ZA"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ZA"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0692A9F-B562-4ADA-AC2C-F4CAA54C602D}" type="slidenum">
              <a:rPr lang="en-ZA" smtClean="0">
                <a:solidFill>
                  <a:prstClr val="black">
                    <a:tint val="75000"/>
                  </a:prstClr>
                </a:solidFill>
                <a:latin typeface="Calibri"/>
              </a:rPr>
              <a:pPr/>
              <a:t>‹#›</a:t>
            </a:fld>
            <a:endParaRPr lang="en-ZA" dirty="0">
              <a:solidFill>
                <a:prstClr val="black">
                  <a:tint val="75000"/>
                </a:prstClr>
              </a:solidFill>
              <a:latin typeface="Calibri"/>
            </a:endParaRPr>
          </a:p>
        </p:txBody>
      </p:sp>
    </p:spTree>
    <p:extLst>
      <p:ext uri="{BB962C8B-B14F-4D97-AF65-F5344CB8AC3E}">
        <p14:creationId xmlns:p14="http://schemas.microsoft.com/office/powerpoint/2010/main" val="3401882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8164D42C-24A1-4481-A618-BC882425C868}" type="datetimeFigureOut">
              <a:rPr lang="en-ZA" smtClean="0">
                <a:solidFill>
                  <a:prstClr val="black">
                    <a:tint val="75000"/>
                  </a:prstClr>
                </a:solidFill>
                <a:latin typeface="Calibri"/>
              </a:rPr>
              <a:pPr/>
              <a:t>2016/12/02</a:t>
            </a:fld>
            <a:endParaRPr lang="en-ZA"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ZA"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0692A9F-B562-4ADA-AC2C-F4CAA54C602D}" type="slidenum">
              <a:rPr lang="en-ZA" smtClean="0">
                <a:solidFill>
                  <a:prstClr val="black">
                    <a:tint val="75000"/>
                  </a:prstClr>
                </a:solidFill>
                <a:latin typeface="Calibri"/>
              </a:rPr>
              <a:pPr/>
              <a:t>‹#›</a:t>
            </a:fld>
            <a:endParaRPr lang="en-ZA" dirty="0">
              <a:solidFill>
                <a:prstClr val="black">
                  <a:tint val="75000"/>
                </a:prstClr>
              </a:solidFill>
              <a:latin typeface="Calibri"/>
            </a:endParaRPr>
          </a:p>
        </p:txBody>
      </p:sp>
    </p:spTree>
    <p:extLst>
      <p:ext uri="{BB962C8B-B14F-4D97-AF65-F5344CB8AC3E}">
        <p14:creationId xmlns:p14="http://schemas.microsoft.com/office/powerpoint/2010/main" val="2419268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8164D42C-24A1-4481-A618-BC882425C868}" type="datetimeFigureOut">
              <a:rPr lang="en-ZA" smtClean="0">
                <a:solidFill>
                  <a:prstClr val="black">
                    <a:tint val="75000"/>
                  </a:prstClr>
                </a:solidFill>
                <a:latin typeface="Calibri"/>
              </a:rPr>
              <a:pPr/>
              <a:t>2016/12/02</a:t>
            </a:fld>
            <a:endParaRPr lang="en-ZA"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ZA"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0692A9F-B562-4ADA-AC2C-F4CAA54C602D}" type="slidenum">
              <a:rPr lang="en-ZA" smtClean="0">
                <a:solidFill>
                  <a:prstClr val="black">
                    <a:tint val="75000"/>
                  </a:prstClr>
                </a:solidFill>
                <a:latin typeface="Calibri"/>
              </a:rPr>
              <a:pPr/>
              <a:t>‹#›</a:t>
            </a:fld>
            <a:endParaRPr lang="en-ZA" dirty="0">
              <a:solidFill>
                <a:prstClr val="black">
                  <a:tint val="75000"/>
                </a:prstClr>
              </a:solidFill>
              <a:latin typeface="Calibri"/>
            </a:endParaRPr>
          </a:p>
        </p:txBody>
      </p:sp>
    </p:spTree>
    <p:extLst>
      <p:ext uri="{BB962C8B-B14F-4D97-AF65-F5344CB8AC3E}">
        <p14:creationId xmlns:p14="http://schemas.microsoft.com/office/powerpoint/2010/main" val="2505858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8164D42C-24A1-4481-A618-BC882425C868}" type="datetimeFigureOut">
              <a:rPr lang="en-ZA" smtClean="0">
                <a:solidFill>
                  <a:prstClr val="black">
                    <a:tint val="75000"/>
                  </a:prstClr>
                </a:solidFill>
                <a:latin typeface="Calibri"/>
              </a:rPr>
              <a:pPr/>
              <a:t>2016/12/02</a:t>
            </a:fld>
            <a:endParaRPr lang="en-ZA"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ZA"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0692A9F-B562-4ADA-AC2C-F4CAA54C602D}" type="slidenum">
              <a:rPr lang="en-ZA" smtClean="0">
                <a:solidFill>
                  <a:prstClr val="black">
                    <a:tint val="75000"/>
                  </a:prstClr>
                </a:solidFill>
                <a:latin typeface="Calibri"/>
              </a:rPr>
              <a:pPr/>
              <a:t>‹#›</a:t>
            </a:fld>
            <a:endParaRPr lang="en-ZA" dirty="0">
              <a:solidFill>
                <a:prstClr val="black">
                  <a:tint val="75000"/>
                </a:prstClr>
              </a:solidFill>
              <a:latin typeface="Calibri"/>
            </a:endParaRPr>
          </a:p>
        </p:txBody>
      </p:sp>
    </p:spTree>
    <p:extLst>
      <p:ext uri="{BB962C8B-B14F-4D97-AF65-F5344CB8AC3E}">
        <p14:creationId xmlns:p14="http://schemas.microsoft.com/office/powerpoint/2010/main" val="2810474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64D42C-24A1-4481-A618-BC882425C868}" type="datetimeFigureOut">
              <a:rPr lang="en-ZA" smtClean="0">
                <a:solidFill>
                  <a:prstClr val="black">
                    <a:tint val="75000"/>
                  </a:prstClr>
                </a:solidFill>
                <a:latin typeface="Calibri"/>
              </a:rPr>
              <a:pPr/>
              <a:t>2016/12/02</a:t>
            </a:fld>
            <a:endParaRPr lang="en-ZA"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ZA"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0692A9F-B562-4ADA-AC2C-F4CAA54C602D}" type="slidenum">
              <a:rPr lang="en-ZA" smtClean="0">
                <a:solidFill>
                  <a:prstClr val="black">
                    <a:tint val="75000"/>
                  </a:prstClr>
                </a:solidFill>
                <a:latin typeface="Calibri"/>
              </a:rPr>
              <a:pPr/>
              <a:t>‹#›</a:t>
            </a:fld>
            <a:endParaRPr lang="en-ZA" dirty="0">
              <a:solidFill>
                <a:prstClr val="black">
                  <a:tint val="75000"/>
                </a:prstClr>
              </a:solidFill>
              <a:latin typeface="Calibri"/>
            </a:endParaRPr>
          </a:p>
        </p:txBody>
      </p:sp>
    </p:spTree>
    <p:extLst>
      <p:ext uri="{BB962C8B-B14F-4D97-AF65-F5344CB8AC3E}">
        <p14:creationId xmlns:p14="http://schemas.microsoft.com/office/powerpoint/2010/main" val="400757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64D42C-24A1-4481-A618-BC882425C868}" type="datetimeFigureOut">
              <a:rPr lang="en-ZA" smtClean="0">
                <a:solidFill>
                  <a:prstClr val="black">
                    <a:tint val="75000"/>
                  </a:prstClr>
                </a:solidFill>
                <a:latin typeface="Calibri"/>
              </a:rPr>
              <a:pPr/>
              <a:t>2016/12/02</a:t>
            </a:fld>
            <a:endParaRPr lang="en-ZA"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ZA"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0692A9F-B562-4ADA-AC2C-F4CAA54C602D}" type="slidenum">
              <a:rPr lang="en-ZA" smtClean="0">
                <a:solidFill>
                  <a:prstClr val="black">
                    <a:tint val="75000"/>
                  </a:prstClr>
                </a:solidFill>
                <a:latin typeface="Calibri"/>
              </a:rPr>
              <a:pPr/>
              <a:t>‹#›</a:t>
            </a:fld>
            <a:endParaRPr lang="en-ZA" dirty="0">
              <a:solidFill>
                <a:prstClr val="black">
                  <a:tint val="75000"/>
                </a:prstClr>
              </a:solidFill>
              <a:latin typeface="Calibri"/>
            </a:endParaRPr>
          </a:p>
        </p:txBody>
      </p:sp>
    </p:spTree>
    <p:extLst>
      <p:ext uri="{BB962C8B-B14F-4D97-AF65-F5344CB8AC3E}">
        <p14:creationId xmlns:p14="http://schemas.microsoft.com/office/powerpoint/2010/main" val="2853318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F99AB"/>
                </a:solidFill>
                <a:latin typeface="Arial" panose="020B0604020202020204" pitchFamily="34" charset="0"/>
                <a:cs typeface="Arial" panose="020B0604020202020204" pitchFamily="34" charset="0"/>
              </a:defRPr>
            </a:lvl1pPr>
          </a:lstStyle>
          <a:p>
            <a:endParaRPr lang="en-ZA" dirty="0"/>
          </a:p>
        </p:txBody>
      </p:sp>
      <p:sp>
        <p:nvSpPr>
          <p:cNvPr id="3" name="Content Placeholder 2"/>
          <p:cNvSpPr>
            <a:spLocks noGrp="1"/>
          </p:cNvSpPr>
          <p:nvPr>
            <p:ph idx="1"/>
          </p:nvPr>
        </p:nvSpPr>
        <p:spPr/>
        <p:txBody>
          <a:bodyPr/>
          <a:lstStyle>
            <a:lvl1pPr>
              <a:defRPr>
                <a:solidFill>
                  <a:srgbClr val="3F99AB"/>
                </a:solidFill>
                <a:latin typeface="Arial" panose="020B0604020202020204" pitchFamily="34" charset="0"/>
                <a:cs typeface="Arial" panose="020B0604020202020204" pitchFamily="34" charset="0"/>
              </a:defRPr>
            </a:lvl1pPr>
            <a:lvl2pPr>
              <a:defRPr>
                <a:solidFill>
                  <a:srgbClr val="3F99AB"/>
                </a:solidFill>
                <a:latin typeface="Arial" panose="020B0604020202020204" pitchFamily="34" charset="0"/>
                <a:cs typeface="Arial" panose="020B0604020202020204" pitchFamily="34" charset="0"/>
              </a:defRPr>
            </a:lvl2pPr>
            <a:lvl3pPr>
              <a:defRPr>
                <a:solidFill>
                  <a:srgbClr val="3F99AB"/>
                </a:solidFill>
                <a:latin typeface="Arial" panose="020B0604020202020204" pitchFamily="34" charset="0"/>
                <a:cs typeface="Arial" panose="020B0604020202020204" pitchFamily="34" charset="0"/>
              </a:defRPr>
            </a:lvl3pPr>
            <a:lvl4pPr>
              <a:defRPr>
                <a:solidFill>
                  <a:srgbClr val="3F99AB"/>
                </a:solidFill>
                <a:latin typeface="Arial" panose="020B0604020202020204" pitchFamily="34" charset="0"/>
                <a:cs typeface="Arial" panose="020B0604020202020204" pitchFamily="34" charset="0"/>
              </a:defRPr>
            </a:lvl4pPr>
            <a:lvl5pPr>
              <a:defRPr>
                <a:solidFill>
                  <a:srgbClr val="3F99AB"/>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4" name="Date Placeholder 3"/>
          <p:cNvSpPr>
            <a:spLocks noGrp="1"/>
          </p:cNvSpPr>
          <p:nvPr>
            <p:ph type="dt" sz="half" idx="10"/>
          </p:nvPr>
        </p:nvSpPr>
        <p:spPr/>
        <p:txBody>
          <a:bodyPr/>
          <a:lstStyle/>
          <a:p>
            <a:fld id="{8164D42C-24A1-4481-A618-BC882425C868}" type="datetimeFigureOut">
              <a:rPr lang="en-ZA" smtClean="0"/>
              <a:t>2016/12/02</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30692A9F-B562-4ADA-AC2C-F4CAA54C602D}" type="slidenum">
              <a:rPr lang="en-ZA" smtClean="0"/>
              <a:t>‹#›</a:t>
            </a:fld>
            <a:endParaRPr lang="en-ZA"/>
          </a:p>
        </p:txBody>
      </p:sp>
    </p:spTree>
    <p:extLst>
      <p:ext uri="{BB962C8B-B14F-4D97-AF65-F5344CB8AC3E}">
        <p14:creationId xmlns:p14="http://schemas.microsoft.com/office/powerpoint/2010/main" val="1474065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64D42C-24A1-4481-A618-BC882425C868}" type="datetimeFigureOut">
              <a:rPr lang="en-ZA" smtClean="0">
                <a:solidFill>
                  <a:prstClr val="black">
                    <a:tint val="75000"/>
                  </a:prstClr>
                </a:solidFill>
                <a:latin typeface="Calibri"/>
              </a:rPr>
              <a:pPr/>
              <a:t>2016/12/02</a:t>
            </a:fld>
            <a:endParaRPr lang="en-ZA"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ZA"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0692A9F-B562-4ADA-AC2C-F4CAA54C602D}" type="slidenum">
              <a:rPr lang="en-ZA" smtClean="0">
                <a:solidFill>
                  <a:prstClr val="black">
                    <a:tint val="75000"/>
                  </a:prstClr>
                </a:solidFill>
                <a:latin typeface="Calibri"/>
              </a:rPr>
              <a:pPr/>
              <a:t>‹#›</a:t>
            </a:fld>
            <a:endParaRPr lang="en-ZA" dirty="0">
              <a:solidFill>
                <a:prstClr val="black">
                  <a:tint val="75000"/>
                </a:prstClr>
              </a:solidFill>
              <a:latin typeface="Calibri"/>
            </a:endParaRPr>
          </a:p>
        </p:txBody>
      </p:sp>
    </p:spTree>
    <p:extLst>
      <p:ext uri="{BB962C8B-B14F-4D97-AF65-F5344CB8AC3E}">
        <p14:creationId xmlns:p14="http://schemas.microsoft.com/office/powerpoint/2010/main" val="4229884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8164D42C-24A1-4481-A618-BC882425C868}" type="datetimeFigureOut">
              <a:rPr lang="en-ZA" smtClean="0">
                <a:solidFill>
                  <a:prstClr val="black">
                    <a:tint val="75000"/>
                  </a:prstClr>
                </a:solidFill>
                <a:latin typeface="Calibri"/>
              </a:rPr>
              <a:pPr/>
              <a:t>2016/12/02</a:t>
            </a:fld>
            <a:endParaRPr lang="en-ZA"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ZA"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0692A9F-B562-4ADA-AC2C-F4CAA54C602D}" type="slidenum">
              <a:rPr lang="en-ZA" smtClean="0">
                <a:solidFill>
                  <a:prstClr val="black">
                    <a:tint val="75000"/>
                  </a:prstClr>
                </a:solidFill>
                <a:latin typeface="Calibri"/>
              </a:rPr>
              <a:pPr/>
              <a:t>‹#›</a:t>
            </a:fld>
            <a:endParaRPr lang="en-ZA" dirty="0">
              <a:solidFill>
                <a:prstClr val="black">
                  <a:tint val="75000"/>
                </a:prstClr>
              </a:solidFill>
              <a:latin typeface="Calibri"/>
            </a:endParaRPr>
          </a:p>
        </p:txBody>
      </p:sp>
    </p:spTree>
    <p:extLst>
      <p:ext uri="{BB962C8B-B14F-4D97-AF65-F5344CB8AC3E}">
        <p14:creationId xmlns:p14="http://schemas.microsoft.com/office/powerpoint/2010/main" val="324781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8164D42C-24A1-4481-A618-BC882425C868}" type="datetimeFigureOut">
              <a:rPr lang="en-ZA" smtClean="0">
                <a:solidFill>
                  <a:prstClr val="black">
                    <a:tint val="75000"/>
                  </a:prstClr>
                </a:solidFill>
                <a:latin typeface="Calibri"/>
              </a:rPr>
              <a:pPr/>
              <a:t>2016/12/02</a:t>
            </a:fld>
            <a:endParaRPr lang="en-ZA"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ZA"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0692A9F-B562-4ADA-AC2C-F4CAA54C602D}" type="slidenum">
              <a:rPr lang="en-ZA" smtClean="0">
                <a:solidFill>
                  <a:prstClr val="black">
                    <a:tint val="75000"/>
                  </a:prstClr>
                </a:solidFill>
                <a:latin typeface="Calibri"/>
              </a:rPr>
              <a:pPr/>
              <a:t>‹#›</a:t>
            </a:fld>
            <a:endParaRPr lang="en-ZA" dirty="0">
              <a:solidFill>
                <a:prstClr val="black">
                  <a:tint val="75000"/>
                </a:prstClr>
              </a:solidFill>
              <a:latin typeface="Calibri"/>
            </a:endParaRPr>
          </a:p>
        </p:txBody>
      </p:sp>
    </p:spTree>
    <p:extLst>
      <p:ext uri="{BB962C8B-B14F-4D97-AF65-F5344CB8AC3E}">
        <p14:creationId xmlns:p14="http://schemas.microsoft.com/office/powerpoint/2010/main" val="2125273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64D42C-24A1-4481-A618-BC882425C868}" type="datetimeFigureOut">
              <a:rPr lang="en-ZA" smtClean="0"/>
              <a:t>2016/12/02</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30692A9F-B562-4ADA-AC2C-F4CAA54C602D}" type="slidenum">
              <a:rPr lang="en-ZA" smtClean="0"/>
              <a:t>‹#›</a:t>
            </a:fld>
            <a:endParaRPr lang="en-ZA"/>
          </a:p>
        </p:txBody>
      </p:sp>
    </p:spTree>
    <p:extLst>
      <p:ext uri="{BB962C8B-B14F-4D97-AF65-F5344CB8AC3E}">
        <p14:creationId xmlns:p14="http://schemas.microsoft.com/office/powerpoint/2010/main" val="1177336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8164D42C-24A1-4481-A618-BC882425C868}" type="datetimeFigureOut">
              <a:rPr lang="en-ZA" smtClean="0"/>
              <a:t>2016/12/02</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30692A9F-B562-4ADA-AC2C-F4CAA54C602D}" type="slidenum">
              <a:rPr lang="en-ZA" smtClean="0"/>
              <a:t>‹#›</a:t>
            </a:fld>
            <a:endParaRPr lang="en-ZA"/>
          </a:p>
        </p:txBody>
      </p:sp>
    </p:spTree>
    <p:extLst>
      <p:ext uri="{BB962C8B-B14F-4D97-AF65-F5344CB8AC3E}">
        <p14:creationId xmlns:p14="http://schemas.microsoft.com/office/powerpoint/2010/main" val="687874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8164D42C-24A1-4481-A618-BC882425C868}" type="datetimeFigureOut">
              <a:rPr lang="en-ZA" smtClean="0"/>
              <a:t>2016/12/02</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30692A9F-B562-4ADA-AC2C-F4CAA54C602D}" type="slidenum">
              <a:rPr lang="en-ZA" smtClean="0"/>
              <a:t>‹#›</a:t>
            </a:fld>
            <a:endParaRPr lang="en-ZA"/>
          </a:p>
        </p:txBody>
      </p:sp>
    </p:spTree>
    <p:extLst>
      <p:ext uri="{BB962C8B-B14F-4D97-AF65-F5344CB8AC3E}">
        <p14:creationId xmlns:p14="http://schemas.microsoft.com/office/powerpoint/2010/main" val="1971947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8164D42C-24A1-4481-A618-BC882425C868}" type="datetimeFigureOut">
              <a:rPr lang="en-ZA" smtClean="0"/>
              <a:t>2016/12/02</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30692A9F-B562-4ADA-AC2C-F4CAA54C602D}" type="slidenum">
              <a:rPr lang="en-ZA" smtClean="0"/>
              <a:t>‹#›</a:t>
            </a:fld>
            <a:endParaRPr lang="en-ZA"/>
          </a:p>
        </p:txBody>
      </p:sp>
    </p:spTree>
    <p:extLst>
      <p:ext uri="{BB962C8B-B14F-4D97-AF65-F5344CB8AC3E}">
        <p14:creationId xmlns:p14="http://schemas.microsoft.com/office/powerpoint/2010/main" val="1290340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64D42C-24A1-4481-A618-BC882425C868}" type="datetimeFigureOut">
              <a:rPr lang="en-ZA" smtClean="0"/>
              <a:t>2016/12/02</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30692A9F-B562-4ADA-AC2C-F4CAA54C602D}" type="slidenum">
              <a:rPr lang="en-ZA" smtClean="0"/>
              <a:t>‹#›</a:t>
            </a:fld>
            <a:endParaRPr lang="en-ZA"/>
          </a:p>
        </p:txBody>
      </p:sp>
    </p:spTree>
    <p:extLst>
      <p:ext uri="{BB962C8B-B14F-4D97-AF65-F5344CB8AC3E}">
        <p14:creationId xmlns:p14="http://schemas.microsoft.com/office/powerpoint/2010/main" val="3404620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64D42C-24A1-4481-A618-BC882425C868}" type="datetimeFigureOut">
              <a:rPr lang="en-ZA" smtClean="0"/>
              <a:t>2016/12/02</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30692A9F-B562-4ADA-AC2C-F4CAA54C602D}" type="slidenum">
              <a:rPr lang="en-ZA" smtClean="0"/>
              <a:t>‹#›</a:t>
            </a:fld>
            <a:endParaRPr lang="en-ZA"/>
          </a:p>
        </p:txBody>
      </p:sp>
    </p:spTree>
    <p:extLst>
      <p:ext uri="{BB962C8B-B14F-4D97-AF65-F5344CB8AC3E}">
        <p14:creationId xmlns:p14="http://schemas.microsoft.com/office/powerpoint/2010/main" val="493413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64D42C-24A1-4481-A618-BC882425C868}" type="datetimeFigureOut">
              <a:rPr lang="en-ZA" smtClean="0"/>
              <a:t>2016/12/02</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30692A9F-B562-4ADA-AC2C-F4CAA54C602D}" type="slidenum">
              <a:rPr lang="en-ZA" smtClean="0"/>
              <a:t>‹#›</a:t>
            </a:fld>
            <a:endParaRPr lang="en-ZA"/>
          </a:p>
        </p:txBody>
      </p:sp>
    </p:spTree>
    <p:extLst>
      <p:ext uri="{BB962C8B-B14F-4D97-AF65-F5344CB8AC3E}">
        <p14:creationId xmlns:p14="http://schemas.microsoft.com/office/powerpoint/2010/main" val="2300379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ZA"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64D42C-24A1-4481-A618-BC882425C868}" type="datetimeFigureOut">
              <a:rPr lang="en-ZA" smtClean="0"/>
              <a:t>2016/12/02</a:t>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692A9F-B562-4ADA-AC2C-F4CAA54C602D}" type="slidenum">
              <a:rPr lang="en-ZA" smtClean="0"/>
              <a:t>‹#›</a:t>
            </a:fld>
            <a:endParaRPr lang="en-ZA"/>
          </a:p>
        </p:txBody>
      </p:sp>
    </p:spTree>
    <p:extLst>
      <p:ext uri="{BB962C8B-B14F-4D97-AF65-F5344CB8AC3E}">
        <p14:creationId xmlns:p14="http://schemas.microsoft.com/office/powerpoint/2010/main" val="1590989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64D42C-24A1-4481-A618-BC882425C868}" type="datetimeFigureOut">
              <a:rPr lang="en-ZA" smtClean="0">
                <a:solidFill>
                  <a:prstClr val="black">
                    <a:tint val="75000"/>
                  </a:prstClr>
                </a:solidFill>
                <a:latin typeface="Calibri"/>
              </a:rPr>
              <a:pPr/>
              <a:t>2016/12/02</a:t>
            </a:fld>
            <a:endParaRPr lang="en-ZA" dirty="0">
              <a:solidFill>
                <a:prstClr val="black">
                  <a:tint val="75000"/>
                </a:prstClr>
              </a:solidFill>
              <a:latin typeface="Calibri"/>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dirty="0">
              <a:solidFill>
                <a:prstClr val="black">
                  <a:tint val="75000"/>
                </a:prstClr>
              </a:solidFill>
              <a:latin typeface="Calibri"/>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692A9F-B562-4ADA-AC2C-F4CAA54C602D}" type="slidenum">
              <a:rPr lang="en-ZA" smtClean="0">
                <a:solidFill>
                  <a:prstClr val="black">
                    <a:tint val="75000"/>
                  </a:prstClr>
                </a:solidFill>
                <a:latin typeface="Calibri"/>
              </a:rPr>
              <a:pPr/>
              <a:t>‹#›</a:t>
            </a:fld>
            <a:endParaRPr lang="en-ZA" dirty="0">
              <a:solidFill>
                <a:prstClr val="black">
                  <a:tint val="75000"/>
                </a:prstClr>
              </a:solidFill>
              <a:latin typeface="Calibri"/>
            </a:endParaRPr>
          </a:p>
        </p:txBody>
      </p:sp>
    </p:spTree>
    <p:extLst>
      <p:ext uri="{BB962C8B-B14F-4D97-AF65-F5344CB8AC3E}">
        <p14:creationId xmlns:p14="http://schemas.microsoft.com/office/powerpoint/2010/main" val="20779664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1.emf"/><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237129"/>
            <a:ext cx="9144000" cy="2044234"/>
          </a:xfrm>
        </p:spPr>
        <p:txBody>
          <a:bodyPr/>
          <a:lstStyle/>
          <a:p>
            <a:r>
              <a:rPr lang="en-ZA" dirty="0" smtClean="0">
                <a:solidFill>
                  <a:srgbClr val="3F99AB"/>
                </a:solidFill>
                <a:latin typeface="Arial" panose="020B0604020202020204" pitchFamily="34" charset="0"/>
                <a:cs typeface="Arial" panose="020B0604020202020204" pitchFamily="34" charset="0"/>
              </a:rPr>
              <a:t>TRENDS IN DIGITAL </a:t>
            </a:r>
            <a:br>
              <a:rPr lang="en-ZA" dirty="0" smtClean="0">
                <a:solidFill>
                  <a:srgbClr val="3F99AB"/>
                </a:solidFill>
                <a:latin typeface="Arial" panose="020B0604020202020204" pitchFamily="34" charset="0"/>
                <a:cs typeface="Arial" panose="020B0604020202020204" pitchFamily="34" charset="0"/>
              </a:rPr>
            </a:br>
            <a:r>
              <a:rPr lang="en-ZA" dirty="0" smtClean="0">
                <a:solidFill>
                  <a:srgbClr val="3F99AB"/>
                </a:solidFill>
                <a:latin typeface="Arial" panose="020B0604020202020204" pitchFamily="34" charset="0"/>
                <a:cs typeface="Arial" panose="020B0604020202020204" pitchFamily="34" charset="0"/>
              </a:rPr>
              <a:t>INNOVATION</a:t>
            </a:r>
            <a:endParaRPr lang="en-ZA" dirty="0">
              <a:solidFill>
                <a:srgbClr val="3F99AB"/>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371599" y="3547246"/>
            <a:ext cx="9144000" cy="1655762"/>
          </a:xfrm>
        </p:spPr>
        <p:txBody>
          <a:bodyPr>
            <a:noAutofit/>
          </a:bodyPr>
          <a:lstStyle/>
          <a:p>
            <a:r>
              <a:rPr lang="en-ZA" sz="1800" dirty="0" smtClean="0"/>
              <a:t>INDUSTRY: AGRICULTURE</a:t>
            </a:r>
          </a:p>
          <a:p>
            <a:r>
              <a:rPr lang="en-ZA" sz="1800" dirty="0" smtClean="0"/>
              <a:t>TARINA DU TOIT (</a:t>
            </a:r>
            <a:r>
              <a:rPr lang="en-ZA" sz="1800" dirty="0"/>
              <a:t>14407426</a:t>
            </a:r>
            <a:r>
              <a:rPr lang="en-ZA" sz="1800" dirty="0" smtClean="0"/>
              <a:t>)</a:t>
            </a:r>
          </a:p>
          <a:p>
            <a:r>
              <a:rPr lang="en-ZA" sz="1800" dirty="0" smtClean="0"/>
              <a:t>LANI SCHOLTZ (13796666)</a:t>
            </a:r>
          </a:p>
          <a:p>
            <a:r>
              <a:rPr lang="en-ZA" sz="1800" dirty="0" smtClean="0"/>
              <a:t>Leon van Zyl (16200608)</a:t>
            </a:r>
          </a:p>
          <a:p>
            <a:r>
              <a:rPr lang="en-ZA" sz="1800" dirty="0" smtClean="0"/>
              <a:t>Frans Sabbat (</a:t>
            </a:r>
            <a:r>
              <a:rPr lang="cs-CZ" sz="1800" dirty="0"/>
              <a:t>18917747 </a:t>
            </a:r>
            <a:r>
              <a:rPr lang="en-ZA" sz="1800" dirty="0" smtClean="0"/>
              <a:t>)</a:t>
            </a:r>
            <a:endParaRPr lang="en-ZA" sz="1800" dirty="0"/>
          </a:p>
        </p:txBody>
      </p:sp>
      <p:pic>
        <p:nvPicPr>
          <p:cNvPr id="4" name="Picture 3"/>
          <p:cNvPicPr>
            <a:picLocks noChangeAspect="1"/>
          </p:cNvPicPr>
          <p:nvPr/>
        </p:nvPicPr>
        <p:blipFill>
          <a:blip r:embed="rId3"/>
          <a:stretch>
            <a:fillRect/>
          </a:stretch>
        </p:blipFill>
        <p:spPr>
          <a:xfrm>
            <a:off x="414031" y="5862918"/>
            <a:ext cx="1486575" cy="717805"/>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8285732" y="2572793"/>
            <a:ext cx="3209852" cy="3290125"/>
          </a:xfrm>
          <a:prstGeom prst="rect">
            <a:avLst/>
          </a:prstGeom>
        </p:spPr>
      </p:pic>
    </p:spTree>
    <p:extLst>
      <p:ext uri="{BB962C8B-B14F-4D97-AF65-F5344CB8AC3E}">
        <p14:creationId xmlns:p14="http://schemas.microsoft.com/office/powerpoint/2010/main" val="34110914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smtClean="0"/>
              <a:t>The opportunity</a:t>
            </a:r>
          </a:p>
          <a:p>
            <a:pPr lvl="1"/>
            <a:r>
              <a:rPr lang="en-GB" dirty="0" smtClean="0"/>
              <a:t>KPI</a:t>
            </a:r>
          </a:p>
          <a:p>
            <a:pPr lvl="2"/>
            <a:r>
              <a:rPr lang="en-GB" dirty="0" smtClean="0"/>
              <a:t>Milk production (R3.40/kg)</a:t>
            </a:r>
          </a:p>
          <a:p>
            <a:pPr lvl="2"/>
            <a:r>
              <a:rPr lang="en-GB" dirty="0" smtClean="0"/>
              <a:t>Milk solids i.e. protein content for cheese making (minimum 3.6%)</a:t>
            </a:r>
          </a:p>
          <a:p>
            <a:pPr lvl="2"/>
            <a:r>
              <a:rPr lang="en-GB" dirty="0" smtClean="0"/>
              <a:t>Fertility rate i.e. days open before next conception (+/- R150/day)</a:t>
            </a:r>
          </a:p>
          <a:p>
            <a:pPr lvl="2"/>
            <a:r>
              <a:rPr lang="en-GB" dirty="0" smtClean="0"/>
              <a:t>Health – influences all of the above and treatment costs</a:t>
            </a:r>
            <a:endParaRPr lang="en-GB" dirty="0"/>
          </a:p>
          <a:p>
            <a:pPr lvl="1"/>
            <a:endParaRPr lang="en-GB" dirty="0" smtClean="0"/>
          </a:p>
          <a:p>
            <a:pPr lvl="1"/>
            <a:r>
              <a:rPr lang="en-GB" dirty="0" smtClean="0"/>
              <a:t>Current measurements of these KPI’s</a:t>
            </a:r>
          </a:p>
          <a:p>
            <a:pPr lvl="2"/>
            <a:r>
              <a:rPr lang="en-GB" dirty="0" smtClean="0"/>
              <a:t>Individual cow monitors to capture milk production data</a:t>
            </a:r>
          </a:p>
          <a:p>
            <a:pPr lvl="2"/>
            <a:r>
              <a:rPr lang="en-GB" dirty="0" smtClean="0"/>
              <a:t>Lab tests for individual and bulk tank testing</a:t>
            </a:r>
          </a:p>
          <a:p>
            <a:pPr lvl="2"/>
            <a:r>
              <a:rPr lang="en-GB" dirty="0" smtClean="0"/>
              <a:t>Visual, feed intake and behavioural signals</a:t>
            </a:r>
          </a:p>
          <a:p>
            <a:pPr marL="457200" lvl="1" indent="0">
              <a:buNone/>
            </a:pPr>
            <a:endParaRPr lang="en-GB" dirty="0" smtClean="0"/>
          </a:p>
        </p:txBody>
      </p:sp>
      <p:sp>
        <p:nvSpPr>
          <p:cNvPr id="4"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3F99AB"/>
                </a:solidFill>
                <a:latin typeface="Arial" panose="020B0604020202020204" pitchFamily="34" charset="0"/>
                <a:ea typeface="+mj-ea"/>
                <a:cs typeface="Arial" panose="020B0604020202020204" pitchFamily="34" charset="0"/>
              </a:defRPr>
            </a:lvl1pPr>
          </a:lstStyle>
          <a:p>
            <a:r>
              <a:rPr lang="en-ZA" b="1" dirty="0" smtClean="0"/>
              <a:t>Dairy industry	</a:t>
            </a:r>
            <a:endParaRPr lang="en-GB" dirty="0"/>
          </a:p>
        </p:txBody>
      </p:sp>
      <p:sp>
        <p:nvSpPr>
          <p:cNvPr id="5" name="TextBox 4"/>
          <p:cNvSpPr txBox="1"/>
          <p:nvPr/>
        </p:nvSpPr>
        <p:spPr>
          <a:xfrm>
            <a:off x="-19422" y="6550223"/>
            <a:ext cx="3910384" cy="307777"/>
          </a:xfrm>
          <a:prstGeom prst="rect">
            <a:avLst/>
          </a:prstGeom>
          <a:noFill/>
        </p:spPr>
        <p:txBody>
          <a:bodyPr wrap="square" rtlCol="0">
            <a:spAutoFit/>
          </a:bodyPr>
          <a:lstStyle/>
          <a:p>
            <a:r>
              <a:rPr lang="en-ZA" sz="1400" i="1" dirty="0" smtClean="0">
                <a:solidFill>
                  <a:srgbClr val="3F99AB"/>
                </a:solidFill>
              </a:rPr>
              <a:t>Lani </a:t>
            </a:r>
            <a:r>
              <a:rPr lang="en-ZA" sz="1400" i="1" dirty="0" err="1" smtClean="0">
                <a:solidFill>
                  <a:srgbClr val="3F99AB"/>
                </a:solidFill>
              </a:rPr>
              <a:t>Scholtz</a:t>
            </a:r>
            <a:r>
              <a:rPr lang="en-ZA" sz="1400" i="1" dirty="0" smtClean="0">
                <a:solidFill>
                  <a:srgbClr val="3F99AB"/>
                </a:solidFill>
              </a:rPr>
              <a:t> (13796666)</a:t>
            </a:r>
            <a:endParaRPr lang="en-ZA" sz="1400" i="1" dirty="0">
              <a:solidFill>
                <a:srgbClr val="3F99AB"/>
              </a:solidFill>
            </a:endParaRPr>
          </a:p>
        </p:txBody>
      </p:sp>
    </p:spTree>
    <p:extLst>
      <p:ext uri="{BB962C8B-B14F-4D97-AF65-F5344CB8AC3E}">
        <p14:creationId xmlns:p14="http://schemas.microsoft.com/office/powerpoint/2010/main" val="3232683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err="1" smtClean="0"/>
              <a:t>MooMonitor</a:t>
            </a:r>
            <a:endParaRPr lang="en-GB" dirty="0"/>
          </a:p>
        </p:txBody>
      </p:sp>
      <p:sp>
        <p:nvSpPr>
          <p:cNvPr id="3" name="Content Placeholder 2"/>
          <p:cNvSpPr>
            <a:spLocks noGrp="1"/>
          </p:cNvSpPr>
          <p:nvPr>
            <p:ph idx="1"/>
          </p:nvPr>
        </p:nvSpPr>
        <p:spPr>
          <a:xfrm>
            <a:off x="507119" y="1933362"/>
            <a:ext cx="10515600" cy="4351338"/>
          </a:xfrm>
        </p:spPr>
        <p:txBody>
          <a:bodyPr/>
          <a:lstStyle/>
          <a:p>
            <a:pPr fontAlgn="base"/>
            <a:r>
              <a:rPr lang="en-GB" dirty="0" smtClean="0"/>
              <a:t>The solution – wearable technology</a:t>
            </a:r>
          </a:p>
          <a:p>
            <a:pPr marL="0" indent="0" fontAlgn="base">
              <a:buNone/>
            </a:pPr>
            <a:r>
              <a:rPr lang="en-GB" dirty="0" smtClean="0"/>
              <a:t>Moo Monitor allows </a:t>
            </a:r>
            <a:r>
              <a:rPr lang="en-GB" dirty="0"/>
              <a:t>you to check cow information </a:t>
            </a:r>
            <a:r>
              <a:rPr lang="en-GB" dirty="0" smtClean="0"/>
              <a:t>about:</a:t>
            </a:r>
          </a:p>
          <a:p>
            <a:pPr lvl="1" fontAlgn="base"/>
            <a:r>
              <a:rPr lang="en-GB" dirty="0" smtClean="0"/>
              <a:t>Milk </a:t>
            </a:r>
            <a:r>
              <a:rPr lang="en-GB" dirty="0"/>
              <a:t>production</a:t>
            </a:r>
          </a:p>
          <a:p>
            <a:pPr lvl="1" fontAlgn="base"/>
            <a:r>
              <a:rPr lang="en-GB" dirty="0"/>
              <a:t>Milk quality</a:t>
            </a:r>
          </a:p>
          <a:p>
            <a:pPr lvl="1" fontAlgn="base"/>
            <a:r>
              <a:rPr lang="en-GB" dirty="0"/>
              <a:t>Feed intake</a:t>
            </a:r>
          </a:p>
          <a:p>
            <a:pPr lvl="1" fontAlgn="base"/>
            <a:r>
              <a:rPr lang="en-GB" dirty="0"/>
              <a:t>Health</a:t>
            </a:r>
          </a:p>
          <a:p>
            <a:pPr lvl="1" fontAlgn="base"/>
            <a:r>
              <a:rPr lang="en-GB" dirty="0"/>
              <a:t>Activity</a:t>
            </a:r>
          </a:p>
          <a:p>
            <a:pPr lvl="1" fontAlgn="base"/>
            <a:r>
              <a:rPr lang="en-GB" dirty="0"/>
              <a:t>Reproduction</a:t>
            </a:r>
          </a:p>
          <a:p>
            <a:endParaRPr lang="en-GB" dirty="0"/>
          </a:p>
        </p:txBody>
      </p:sp>
      <p:sp>
        <p:nvSpPr>
          <p:cNvPr id="8" name="AutoShape 4" descr="Image result for moomoni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pic>
        <p:nvPicPr>
          <p:cNvPr id="9" name="Picture 8"/>
          <p:cNvPicPr>
            <a:picLocks noChangeAspect="1"/>
          </p:cNvPicPr>
          <p:nvPr/>
        </p:nvPicPr>
        <p:blipFill>
          <a:blip r:embed="rId2"/>
          <a:stretch>
            <a:fillRect/>
          </a:stretch>
        </p:blipFill>
        <p:spPr>
          <a:xfrm>
            <a:off x="8987002" y="4971150"/>
            <a:ext cx="2857500" cy="1600200"/>
          </a:xfrm>
          <a:prstGeom prst="rect">
            <a:avLst/>
          </a:prstGeom>
        </p:spPr>
      </p:pic>
      <p:pic>
        <p:nvPicPr>
          <p:cNvPr id="1030"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7002" y="2880707"/>
            <a:ext cx="2857500" cy="1780908"/>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AutoShape 8" descr="Image result for moomonit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pic>
        <p:nvPicPr>
          <p:cNvPr id="11" name="Picture 10"/>
          <p:cNvPicPr>
            <a:picLocks noChangeAspect="1"/>
          </p:cNvPicPr>
          <p:nvPr/>
        </p:nvPicPr>
        <p:blipFill>
          <a:blip r:embed="rId4"/>
          <a:stretch>
            <a:fillRect/>
          </a:stretch>
        </p:blipFill>
        <p:spPr>
          <a:xfrm>
            <a:off x="8987002" y="450318"/>
            <a:ext cx="2857500" cy="1901536"/>
          </a:xfrm>
          <a:prstGeom prst="rect">
            <a:avLst/>
          </a:prstGeom>
        </p:spPr>
      </p:pic>
      <p:sp>
        <p:nvSpPr>
          <p:cNvPr id="12" name="TextBox 11"/>
          <p:cNvSpPr txBox="1"/>
          <p:nvPr/>
        </p:nvSpPr>
        <p:spPr>
          <a:xfrm>
            <a:off x="-19422" y="6550223"/>
            <a:ext cx="3910384" cy="307777"/>
          </a:xfrm>
          <a:prstGeom prst="rect">
            <a:avLst/>
          </a:prstGeom>
          <a:noFill/>
        </p:spPr>
        <p:txBody>
          <a:bodyPr wrap="square" rtlCol="0">
            <a:spAutoFit/>
          </a:bodyPr>
          <a:lstStyle/>
          <a:p>
            <a:r>
              <a:rPr lang="en-ZA" sz="1400" i="1" dirty="0" smtClean="0">
                <a:solidFill>
                  <a:srgbClr val="3F99AB"/>
                </a:solidFill>
              </a:rPr>
              <a:t>Lani </a:t>
            </a:r>
            <a:r>
              <a:rPr lang="en-ZA" sz="1400" i="1" dirty="0" err="1" smtClean="0">
                <a:solidFill>
                  <a:srgbClr val="3F99AB"/>
                </a:solidFill>
              </a:rPr>
              <a:t>Scholtz</a:t>
            </a:r>
            <a:r>
              <a:rPr lang="en-ZA" sz="1400" i="1" dirty="0" smtClean="0">
                <a:solidFill>
                  <a:srgbClr val="3F99AB"/>
                </a:solidFill>
              </a:rPr>
              <a:t> (13796666)</a:t>
            </a:r>
            <a:endParaRPr lang="en-ZA" sz="1400" i="1" dirty="0">
              <a:solidFill>
                <a:srgbClr val="3F99AB"/>
              </a:solidFill>
            </a:endParaRPr>
          </a:p>
        </p:txBody>
      </p:sp>
    </p:spTree>
    <p:extLst>
      <p:ext uri="{BB962C8B-B14F-4D97-AF65-F5344CB8AC3E}">
        <p14:creationId xmlns:p14="http://schemas.microsoft.com/office/powerpoint/2010/main" val="3190494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08994"/>
            <a:ext cx="10515600" cy="5167970"/>
          </a:xfrm>
        </p:spPr>
        <p:txBody>
          <a:bodyPr>
            <a:normAutofit fontScale="92500" lnSpcReduction="10000"/>
          </a:bodyPr>
          <a:lstStyle/>
          <a:p>
            <a:pPr marL="0" indent="0">
              <a:buNone/>
            </a:pPr>
            <a:r>
              <a:rPr lang="en-GB" dirty="0" smtClean="0"/>
              <a:t>Opportunities</a:t>
            </a:r>
          </a:p>
          <a:p>
            <a:pPr>
              <a:buFontTx/>
              <a:buChar char="-"/>
            </a:pPr>
            <a:r>
              <a:rPr lang="en-GB" dirty="0" smtClean="0"/>
              <a:t>Desktop NIR machine that test the nutritional values of feed and raw materials</a:t>
            </a:r>
          </a:p>
          <a:p>
            <a:pPr>
              <a:buFontTx/>
              <a:buChar char="-"/>
            </a:pPr>
            <a:r>
              <a:rPr lang="en-GB" dirty="0" smtClean="0"/>
              <a:t>Only batch testing, very manual and time consuming. </a:t>
            </a:r>
          </a:p>
          <a:p>
            <a:pPr lvl="1">
              <a:buFontTx/>
              <a:buChar char="-"/>
            </a:pPr>
            <a:r>
              <a:rPr lang="en-GB" dirty="0" smtClean="0"/>
              <a:t>Feed mills work 24h which means that lab employees will also need to be there or do the testing the day after…to late.</a:t>
            </a:r>
          </a:p>
          <a:p>
            <a:pPr lvl="1">
              <a:buFontTx/>
              <a:buChar char="-"/>
            </a:pPr>
            <a:r>
              <a:rPr lang="en-GB" dirty="0" smtClean="0"/>
              <a:t>Quality in one batch can differ greatly</a:t>
            </a:r>
          </a:p>
          <a:p>
            <a:pPr>
              <a:buFontTx/>
              <a:buChar char="-"/>
            </a:pPr>
            <a:endParaRPr lang="en-GB" dirty="0" smtClean="0"/>
          </a:p>
          <a:p>
            <a:pPr marL="0" indent="0">
              <a:buNone/>
            </a:pPr>
            <a:r>
              <a:rPr lang="en-GB" dirty="0" smtClean="0"/>
              <a:t>Solutions</a:t>
            </a:r>
          </a:p>
          <a:p>
            <a:pPr>
              <a:buFontTx/>
              <a:buChar char="-"/>
            </a:pPr>
            <a:r>
              <a:rPr lang="en-GB" dirty="0" smtClean="0"/>
              <a:t>Real time testing of raw materials as it goes into and out of the silo or mill</a:t>
            </a:r>
          </a:p>
          <a:p>
            <a:pPr>
              <a:buFontTx/>
              <a:buChar char="-"/>
            </a:pPr>
            <a:r>
              <a:rPr lang="en-GB" dirty="0" smtClean="0"/>
              <a:t>Real time adjustment to feed formulations to adapt to the changes in manufacturing which improves the quality of nutrition</a:t>
            </a:r>
          </a:p>
          <a:p>
            <a:pPr>
              <a:buFontTx/>
              <a:buChar char="-"/>
            </a:pPr>
            <a:endParaRPr lang="en-GB" dirty="0" smtClean="0"/>
          </a:p>
          <a:p>
            <a:pPr>
              <a:buFontTx/>
              <a:buChar char="-"/>
            </a:pPr>
            <a:endParaRPr lang="en-GB" dirty="0"/>
          </a:p>
        </p:txBody>
      </p:sp>
      <p:sp>
        <p:nvSpPr>
          <p:cNvPr id="4" name="Title 1"/>
          <p:cNvSpPr>
            <a:spLocks noGrp="1"/>
          </p:cNvSpPr>
          <p:nvPr>
            <p:ph type="title"/>
          </p:nvPr>
        </p:nvSpPr>
        <p:spPr>
          <a:xfrm>
            <a:off x="838200" y="144402"/>
            <a:ext cx="10515600" cy="990716"/>
          </a:xfrm>
        </p:spPr>
        <p:txBody>
          <a:bodyPr/>
          <a:lstStyle/>
          <a:p>
            <a:r>
              <a:rPr lang="en-GB" b="1" dirty="0" smtClean="0"/>
              <a:t>Feed quality</a:t>
            </a:r>
            <a:r>
              <a:rPr lang="en-GB" dirty="0" smtClean="0"/>
              <a:t>	</a:t>
            </a:r>
            <a:endParaRPr lang="en-GB" dirty="0"/>
          </a:p>
        </p:txBody>
      </p:sp>
      <p:sp>
        <p:nvSpPr>
          <p:cNvPr id="5" name="TextBox 4"/>
          <p:cNvSpPr txBox="1"/>
          <p:nvPr/>
        </p:nvSpPr>
        <p:spPr>
          <a:xfrm>
            <a:off x="-19422" y="6550223"/>
            <a:ext cx="3910384" cy="307777"/>
          </a:xfrm>
          <a:prstGeom prst="rect">
            <a:avLst/>
          </a:prstGeom>
          <a:noFill/>
        </p:spPr>
        <p:txBody>
          <a:bodyPr wrap="square" rtlCol="0">
            <a:spAutoFit/>
          </a:bodyPr>
          <a:lstStyle/>
          <a:p>
            <a:r>
              <a:rPr lang="en-ZA" sz="1400" i="1" dirty="0" smtClean="0">
                <a:solidFill>
                  <a:srgbClr val="3F99AB"/>
                </a:solidFill>
              </a:rPr>
              <a:t>Lani </a:t>
            </a:r>
            <a:r>
              <a:rPr lang="en-ZA" sz="1400" i="1" dirty="0" err="1" smtClean="0">
                <a:solidFill>
                  <a:srgbClr val="3F99AB"/>
                </a:solidFill>
              </a:rPr>
              <a:t>Scholtz</a:t>
            </a:r>
            <a:r>
              <a:rPr lang="en-ZA" sz="1400" i="1" dirty="0" smtClean="0">
                <a:solidFill>
                  <a:srgbClr val="3F99AB"/>
                </a:solidFill>
              </a:rPr>
              <a:t> (13796666)</a:t>
            </a:r>
            <a:endParaRPr lang="en-ZA" sz="1400" i="1" dirty="0">
              <a:solidFill>
                <a:srgbClr val="3F99AB"/>
              </a:solidFill>
            </a:endParaRPr>
          </a:p>
        </p:txBody>
      </p:sp>
    </p:spTree>
    <p:extLst>
      <p:ext uri="{BB962C8B-B14F-4D97-AF65-F5344CB8AC3E}">
        <p14:creationId xmlns:p14="http://schemas.microsoft.com/office/powerpoint/2010/main" val="12082371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t>
            </a:r>
            <a:r>
              <a:rPr lang="en-GB" b="1" dirty="0" err="1" smtClean="0"/>
              <a:t>SiloKing</a:t>
            </a:r>
            <a:endParaRPr lang="en-GB" b="1" dirty="0"/>
          </a:p>
        </p:txBody>
      </p:sp>
      <p:sp>
        <p:nvSpPr>
          <p:cNvPr id="4" name="TextBox 3"/>
          <p:cNvSpPr txBox="1"/>
          <p:nvPr/>
        </p:nvSpPr>
        <p:spPr>
          <a:xfrm>
            <a:off x="-19422" y="6550223"/>
            <a:ext cx="3910384" cy="307777"/>
          </a:xfrm>
          <a:prstGeom prst="rect">
            <a:avLst/>
          </a:prstGeom>
          <a:noFill/>
        </p:spPr>
        <p:txBody>
          <a:bodyPr wrap="square" rtlCol="0">
            <a:spAutoFit/>
          </a:bodyPr>
          <a:lstStyle/>
          <a:p>
            <a:r>
              <a:rPr lang="en-ZA" sz="1400" i="1" dirty="0" smtClean="0">
                <a:solidFill>
                  <a:srgbClr val="3F99AB"/>
                </a:solidFill>
              </a:rPr>
              <a:t>Lani </a:t>
            </a:r>
            <a:r>
              <a:rPr lang="en-ZA" sz="1400" i="1" dirty="0" err="1" smtClean="0">
                <a:solidFill>
                  <a:srgbClr val="3F99AB"/>
                </a:solidFill>
              </a:rPr>
              <a:t>Scholtz</a:t>
            </a:r>
            <a:r>
              <a:rPr lang="en-ZA" sz="1400" i="1" dirty="0" smtClean="0">
                <a:solidFill>
                  <a:srgbClr val="3F99AB"/>
                </a:solidFill>
              </a:rPr>
              <a:t> (13796666)</a:t>
            </a:r>
            <a:endParaRPr lang="en-ZA" sz="1400" i="1" dirty="0">
              <a:solidFill>
                <a:srgbClr val="3F99AB"/>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621061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ZA" b="1" dirty="0" smtClean="0">
                <a:solidFill>
                  <a:srgbClr val="3F99AB"/>
                </a:solidFill>
                <a:latin typeface="Arial" panose="020B0604020202020204" pitchFamily="34" charset="0"/>
                <a:cs typeface="Arial" panose="020B0604020202020204" pitchFamily="34" charset="0"/>
              </a:rPr>
              <a:t>Trends</a:t>
            </a:r>
            <a:endParaRPr lang="en-ZA" b="1" dirty="0">
              <a:solidFill>
                <a:srgbClr val="3F99AB"/>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86398" y="1542304"/>
            <a:ext cx="11633797" cy="4763903"/>
          </a:xfrm>
        </p:spPr>
        <p:txBody>
          <a:bodyPr>
            <a:normAutofit fontScale="92500" lnSpcReduction="20000"/>
          </a:bodyPr>
          <a:lstStyle/>
          <a:p>
            <a:pPr algn="ctr">
              <a:lnSpc>
                <a:spcPct val="150000"/>
              </a:lnSpc>
            </a:pPr>
            <a:r>
              <a:rPr lang="en-ZA" dirty="0" smtClean="0"/>
              <a:t>Decrease Human Involvement – less time spent doing visual herd inspection + less manual feed testing and people on shift</a:t>
            </a:r>
          </a:p>
          <a:p>
            <a:pPr algn="ctr">
              <a:lnSpc>
                <a:spcPct val="150000"/>
              </a:lnSpc>
            </a:pPr>
            <a:r>
              <a:rPr lang="en-ZA" dirty="0" smtClean="0"/>
              <a:t>Increase use of senses – smell, feel, sight of raw materials as well as animal condition</a:t>
            </a:r>
          </a:p>
          <a:p>
            <a:pPr algn="ctr">
              <a:lnSpc>
                <a:spcPct val="150000"/>
              </a:lnSpc>
            </a:pPr>
            <a:r>
              <a:rPr lang="en-ZA" dirty="0" smtClean="0"/>
              <a:t>Mono-Bi-Poly (similar) – improved functions for </a:t>
            </a:r>
            <a:r>
              <a:rPr lang="en-ZA" dirty="0" err="1" smtClean="0"/>
              <a:t>MooMonitor</a:t>
            </a:r>
            <a:r>
              <a:rPr lang="en-ZA" dirty="0"/>
              <a:t> </a:t>
            </a:r>
            <a:r>
              <a:rPr lang="en-ZA" dirty="0" smtClean="0"/>
              <a:t>(gas emissions or body temperature linked to illness) + NIR can measure more nutrients (mineral, vitamin and amino acids)</a:t>
            </a:r>
          </a:p>
          <a:p>
            <a:pPr algn="ctr">
              <a:lnSpc>
                <a:spcPct val="150000"/>
              </a:lnSpc>
            </a:pPr>
            <a:r>
              <a:rPr lang="en-ZA" dirty="0" smtClean="0"/>
              <a:t>Design point – optimise and plan more efficient on farm and feed mill</a:t>
            </a:r>
          </a:p>
          <a:p>
            <a:pPr algn="ctr">
              <a:lnSpc>
                <a:spcPct val="150000"/>
              </a:lnSpc>
            </a:pPr>
            <a:endParaRPr lang="en-ZA" dirty="0" smtClean="0"/>
          </a:p>
          <a:p>
            <a:pPr algn="ctr">
              <a:lnSpc>
                <a:spcPct val="150000"/>
              </a:lnSpc>
            </a:pPr>
            <a:endParaRPr lang="en-ZA" dirty="0" smtClean="0"/>
          </a:p>
          <a:p>
            <a:pPr algn="ctr">
              <a:lnSpc>
                <a:spcPct val="150000"/>
              </a:lnSpc>
            </a:pPr>
            <a:endParaRPr lang="en-ZA" dirty="0"/>
          </a:p>
        </p:txBody>
      </p:sp>
      <p:pic>
        <p:nvPicPr>
          <p:cNvPr id="5" name="Picture 4"/>
          <p:cNvPicPr>
            <a:picLocks noChangeAspect="1"/>
          </p:cNvPicPr>
          <p:nvPr/>
        </p:nvPicPr>
        <p:blipFill>
          <a:blip r:embed="rId3"/>
          <a:stretch>
            <a:fillRect/>
          </a:stretch>
        </p:blipFill>
        <p:spPr>
          <a:xfrm>
            <a:off x="10654703" y="107577"/>
            <a:ext cx="1398194" cy="1434727"/>
          </a:xfrm>
          <a:prstGeom prst="rect">
            <a:avLst/>
          </a:prstGeom>
        </p:spPr>
      </p:pic>
      <p:sp>
        <p:nvSpPr>
          <p:cNvPr id="6" name="TextBox 5"/>
          <p:cNvSpPr txBox="1"/>
          <p:nvPr/>
        </p:nvSpPr>
        <p:spPr>
          <a:xfrm>
            <a:off x="-19422" y="6550223"/>
            <a:ext cx="3910384" cy="307777"/>
          </a:xfrm>
          <a:prstGeom prst="rect">
            <a:avLst/>
          </a:prstGeom>
          <a:noFill/>
        </p:spPr>
        <p:txBody>
          <a:bodyPr wrap="square" rtlCol="0">
            <a:spAutoFit/>
          </a:bodyPr>
          <a:lstStyle/>
          <a:p>
            <a:r>
              <a:rPr lang="en-ZA" sz="1400" i="1" dirty="0" smtClean="0">
                <a:solidFill>
                  <a:srgbClr val="3F99AB"/>
                </a:solidFill>
              </a:rPr>
              <a:t>Tarina du Toit (14407426)</a:t>
            </a:r>
            <a:endParaRPr lang="en-ZA" sz="1400" i="1" dirty="0">
              <a:solidFill>
                <a:srgbClr val="3F99AB"/>
              </a:solidFill>
            </a:endParaRPr>
          </a:p>
        </p:txBody>
      </p:sp>
    </p:spTree>
    <p:extLst>
      <p:ext uri="{BB962C8B-B14F-4D97-AF65-F5344CB8AC3E}">
        <p14:creationId xmlns:p14="http://schemas.microsoft.com/office/powerpoint/2010/main" val="12398759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00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187667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00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41688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00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08633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006.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656304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781" y="184715"/>
            <a:ext cx="11809029" cy="680699"/>
          </a:xfrm>
          <a:ln>
            <a:solidFill>
              <a:schemeClr val="accent1"/>
            </a:solidFill>
          </a:ln>
        </p:spPr>
        <p:txBody>
          <a:bodyPr>
            <a:normAutofit fontScale="90000"/>
          </a:bodyPr>
          <a:lstStyle/>
          <a:p>
            <a:pPr algn="ctr"/>
            <a:r>
              <a:rPr lang="en-ZA" b="1" dirty="0" smtClean="0">
                <a:solidFill>
                  <a:srgbClr val="3F99AB"/>
                </a:solidFill>
                <a:latin typeface="Arial" panose="020B0604020202020204" pitchFamily="34" charset="0"/>
                <a:cs typeface="Arial" panose="020B0604020202020204" pitchFamily="34" charset="0"/>
              </a:rPr>
              <a:t>Using drones (UAV’s) in Agriculture</a:t>
            </a:r>
            <a:endParaRPr lang="en-ZA" dirty="0"/>
          </a:p>
        </p:txBody>
      </p:sp>
      <p:sp>
        <p:nvSpPr>
          <p:cNvPr id="3" name="Content Placeholder 2"/>
          <p:cNvSpPr>
            <a:spLocks noGrp="1"/>
          </p:cNvSpPr>
          <p:nvPr>
            <p:ph idx="1"/>
          </p:nvPr>
        </p:nvSpPr>
        <p:spPr>
          <a:xfrm>
            <a:off x="174781" y="986840"/>
            <a:ext cx="8704728" cy="5747086"/>
          </a:xfrm>
          <a:ln>
            <a:solidFill>
              <a:schemeClr val="accent1"/>
            </a:solidFill>
          </a:ln>
        </p:spPr>
        <p:txBody>
          <a:bodyPr>
            <a:noAutofit/>
          </a:bodyPr>
          <a:lstStyle/>
          <a:p>
            <a:r>
              <a:rPr lang="en-ZA" sz="2400" b="1" dirty="0" smtClean="0">
                <a:solidFill>
                  <a:srgbClr val="0070C0"/>
                </a:solidFill>
              </a:rPr>
              <a:t>To better monitor his big farm, and make better decisions;</a:t>
            </a:r>
          </a:p>
          <a:p>
            <a:r>
              <a:rPr lang="en-ZA" sz="2300" b="1" u="sng" dirty="0" smtClean="0"/>
              <a:t>Farmer </a:t>
            </a:r>
            <a:r>
              <a:rPr lang="en-ZA" sz="2300" b="1" u="sng" dirty="0"/>
              <a:t>Robert </a:t>
            </a:r>
            <a:r>
              <a:rPr lang="en-ZA" sz="2300" b="1" u="sng" dirty="0" smtClean="0"/>
              <a:t>Blair, </a:t>
            </a:r>
            <a:r>
              <a:rPr lang="en-ZA" sz="2300" b="1" u="sng" dirty="0"/>
              <a:t>in Kendrick, </a:t>
            </a:r>
            <a:r>
              <a:rPr lang="en-ZA" sz="2300" b="1" u="sng" dirty="0" smtClean="0"/>
              <a:t>Idaho</a:t>
            </a:r>
            <a:r>
              <a:rPr lang="en-ZA" sz="2300" dirty="0" smtClean="0"/>
              <a:t>, built an </a:t>
            </a:r>
            <a:r>
              <a:rPr lang="en-ZA" sz="2300" dirty="0"/>
              <a:t>unmanned aircraft </a:t>
            </a:r>
            <a:r>
              <a:rPr lang="en-ZA" sz="2300" dirty="0" smtClean="0"/>
              <a:t>himself (later also </a:t>
            </a:r>
            <a:r>
              <a:rPr lang="en-ZA" sz="2300" dirty="0"/>
              <a:t>bought </a:t>
            </a:r>
            <a:r>
              <a:rPr lang="en-ZA" sz="2300" dirty="0" smtClean="0"/>
              <a:t>a </a:t>
            </a:r>
            <a:r>
              <a:rPr lang="en-ZA" sz="2300" dirty="0"/>
              <a:t>multi-rotor </a:t>
            </a:r>
            <a:r>
              <a:rPr lang="en-ZA" sz="2300" dirty="0" smtClean="0"/>
              <a:t>hexacopter, a UAV).</a:t>
            </a:r>
            <a:endParaRPr lang="en-ZA" sz="2300" dirty="0"/>
          </a:p>
          <a:p>
            <a:r>
              <a:rPr lang="en-ZA" sz="2300" dirty="0" smtClean="0"/>
              <a:t>He </a:t>
            </a:r>
            <a:r>
              <a:rPr lang="en-ZA" sz="2300" b="1" u="sng" dirty="0" smtClean="0"/>
              <a:t>equipped the home-made drone with </a:t>
            </a:r>
            <a:r>
              <a:rPr lang="en-ZA" sz="2300" b="1" u="sng" dirty="0"/>
              <a:t>up to four cameras to “scout” </a:t>
            </a:r>
            <a:r>
              <a:rPr lang="en-ZA" sz="2300" b="1" u="sng" dirty="0" smtClean="0"/>
              <a:t> about 1,500 </a:t>
            </a:r>
            <a:r>
              <a:rPr lang="en-ZA" sz="2300" b="1" u="sng" dirty="0"/>
              <a:t>acres</a:t>
            </a:r>
            <a:r>
              <a:rPr lang="en-ZA" sz="2300" dirty="0"/>
              <a:t> of wheat, peas, barley and </a:t>
            </a:r>
            <a:r>
              <a:rPr lang="en-ZA" sz="2300" dirty="0" smtClean="0"/>
              <a:t>cow </a:t>
            </a:r>
            <a:r>
              <a:rPr lang="en-ZA" sz="2300" dirty="0"/>
              <a:t>pasture</a:t>
            </a:r>
            <a:r>
              <a:rPr lang="en-ZA" sz="2300" dirty="0" smtClean="0"/>
              <a:t>. </a:t>
            </a:r>
          </a:p>
          <a:p>
            <a:r>
              <a:rPr lang="en-US" sz="2300" dirty="0" smtClean="0"/>
              <a:t>Drones also equipped with other </a:t>
            </a:r>
            <a:r>
              <a:rPr lang="en-US" sz="2300" b="1" u="sng" dirty="0" smtClean="0"/>
              <a:t>sensors </a:t>
            </a:r>
            <a:r>
              <a:rPr lang="en-US" sz="2300" b="1" u="sng" dirty="0"/>
              <a:t>to survey crops, monitor for </a:t>
            </a:r>
            <a:r>
              <a:rPr lang="en-US" sz="2300" b="1" u="sng" dirty="0" smtClean="0"/>
              <a:t>wheats, disease, accuracy of spraying for </a:t>
            </a:r>
            <a:r>
              <a:rPr lang="en-US" sz="2300" b="1" u="sng" dirty="0"/>
              <a:t>pesticides </a:t>
            </a:r>
            <a:r>
              <a:rPr lang="en-US" sz="2300" b="1" u="sng" dirty="0" smtClean="0"/>
              <a:t>and use of </a:t>
            </a:r>
            <a:r>
              <a:rPr lang="en-US" sz="2300" b="1" u="sng" dirty="0"/>
              <a:t>fertilizers</a:t>
            </a:r>
            <a:r>
              <a:rPr lang="en-US" sz="2300" dirty="0" smtClean="0"/>
              <a:t>. (checking for any missing spots n fields, </a:t>
            </a:r>
            <a:r>
              <a:rPr lang="en-US" sz="2300" dirty="0" err="1" smtClean="0"/>
              <a:t>etc</a:t>
            </a:r>
            <a:r>
              <a:rPr lang="en-US" sz="2300" dirty="0" smtClean="0"/>
              <a:t>)</a:t>
            </a:r>
          </a:p>
          <a:p>
            <a:r>
              <a:rPr lang="en-ZA" sz="2300" dirty="0"/>
              <a:t>With the </a:t>
            </a:r>
            <a:r>
              <a:rPr lang="en-ZA" sz="2300" b="1" u="sng" dirty="0"/>
              <a:t>use of “remote sensing’’</a:t>
            </a:r>
            <a:r>
              <a:rPr lang="en-ZA" sz="2300" dirty="0"/>
              <a:t> he </a:t>
            </a:r>
            <a:r>
              <a:rPr lang="en-US" sz="2300" dirty="0"/>
              <a:t>use the drones </a:t>
            </a:r>
            <a:r>
              <a:rPr lang="en-US" sz="2300" b="1" u="sng" dirty="0"/>
              <a:t>to get a birds-eye view of his cows and </a:t>
            </a:r>
            <a:r>
              <a:rPr lang="en-US" sz="2300" b="1" u="sng" dirty="0" smtClean="0"/>
              <a:t>fields</a:t>
            </a:r>
            <a:r>
              <a:rPr lang="en-US" sz="2300" dirty="0" smtClean="0"/>
              <a:t> (taking pictures)</a:t>
            </a:r>
            <a:endParaRPr lang="en-US" sz="2300" dirty="0"/>
          </a:p>
          <a:p>
            <a:r>
              <a:rPr lang="en-ZA" sz="2300" dirty="0" smtClean="0"/>
              <a:t>"</a:t>
            </a:r>
            <a:r>
              <a:rPr lang="en-ZA" sz="2300" dirty="0"/>
              <a:t>remote sensing" generally refers to </a:t>
            </a:r>
            <a:r>
              <a:rPr lang="en-ZA" sz="2300" b="1" u="sng" dirty="0"/>
              <a:t>the use of satellite- or aircraft-based sensor technologies</a:t>
            </a:r>
            <a:r>
              <a:rPr lang="en-ZA" sz="2300" dirty="0"/>
              <a:t> to detect and classify objects on </a:t>
            </a:r>
            <a:r>
              <a:rPr lang="en-ZA" sz="2300" dirty="0" smtClean="0"/>
              <a:t>earth, using </a:t>
            </a:r>
            <a:r>
              <a:rPr lang="en-ZA" sz="2300" u="sng" dirty="0" smtClean="0"/>
              <a:t>electromagnetic radiation</a:t>
            </a:r>
            <a:r>
              <a:rPr lang="en-ZA" sz="2300" dirty="0" smtClean="0"/>
              <a:t>.</a:t>
            </a:r>
          </a:p>
          <a:p>
            <a:r>
              <a:rPr lang="en-ZA" sz="2300" dirty="0" smtClean="0"/>
              <a:t>Since very </a:t>
            </a:r>
            <a:r>
              <a:rPr lang="en-ZA" sz="2300" b="1" u="sng" dirty="0" smtClean="0"/>
              <a:t>well received by the industry</a:t>
            </a:r>
            <a:r>
              <a:rPr lang="en-ZA" sz="2300" dirty="0" smtClean="0"/>
              <a:t> and invited as public speaker on the matter.</a:t>
            </a:r>
          </a:p>
          <a:p>
            <a:pPr marL="0" indent="0">
              <a:buNone/>
            </a:pPr>
            <a:endParaRPr lang="en-US" sz="2100" dirty="0" smtClean="0"/>
          </a:p>
        </p:txBody>
      </p:sp>
      <p:sp>
        <p:nvSpPr>
          <p:cNvPr id="4" name="TextBox 3"/>
          <p:cNvSpPr txBox="1"/>
          <p:nvPr/>
        </p:nvSpPr>
        <p:spPr>
          <a:xfrm>
            <a:off x="9192985" y="1583870"/>
            <a:ext cx="2612571" cy="1845129"/>
          </a:xfrm>
          <a:prstGeom prst="rect">
            <a:avLst/>
          </a:prstGeom>
          <a:noFill/>
        </p:spPr>
        <p:txBody>
          <a:bodyPr wrap="square" rtlCol="0">
            <a:spAutoFit/>
          </a:bodyPr>
          <a:lstStyle/>
          <a:p>
            <a:endParaRPr lang="en-ZA" dirty="0">
              <a:solidFill>
                <a:prstClr val="black"/>
              </a:solidFill>
              <a:latin typeface="Calibri"/>
            </a:endParaRPr>
          </a:p>
        </p:txBody>
      </p:sp>
      <p:sp>
        <p:nvSpPr>
          <p:cNvPr id="17" name="TextBox 16"/>
          <p:cNvSpPr txBox="1"/>
          <p:nvPr/>
        </p:nvSpPr>
        <p:spPr>
          <a:xfrm>
            <a:off x="10678886" y="3502120"/>
            <a:ext cx="1274310" cy="369332"/>
          </a:xfrm>
          <a:prstGeom prst="rect">
            <a:avLst/>
          </a:prstGeom>
          <a:noFill/>
        </p:spPr>
        <p:txBody>
          <a:bodyPr wrap="square" rtlCol="0">
            <a:spAutoFit/>
          </a:bodyPr>
          <a:lstStyle/>
          <a:p>
            <a:pPr algn="ctr"/>
            <a:r>
              <a:rPr lang="en-ZA" dirty="0" smtClean="0">
                <a:solidFill>
                  <a:prstClr val="white"/>
                </a:solidFill>
                <a:latin typeface="Calibri"/>
              </a:rPr>
              <a:t>July 2013</a:t>
            </a:r>
            <a:endParaRPr lang="en-ZA" dirty="0">
              <a:solidFill>
                <a:prstClr val="white"/>
              </a:solidFill>
              <a:latin typeface="Calibri"/>
            </a:endParaRPr>
          </a:p>
        </p:txBody>
      </p:sp>
      <p:pic>
        <p:nvPicPr>
          <p:cNvPr id="19" name="Picture 18"/>
          <p:cNvPicPr>
            <a:picLocks noChangeAspect="1"/>
          </p:cNvPicPr>
          <p:nvPr/>
        </p:nvPicPr>
        <p:blipFill>
          <a:blip r:embed="rId3"/>
          <a:stretch>
            <a:fillRect/>
          </a:stretch>
        </p:blipFill>
        <p:spPr>
          <a:xfrm>
            <a:off x="9027149" y="3799670"/>
            <a:ext cx="2944241" cy="2348955"/>
          </a:xfrm>
          <a:prstGeom prst="rect">
            <a:avLst/>
          </a:prstGeom>
        </p:spPr>
      </p:pic>
      <p:pic>
        <p:nvPicPr>
          <p:cNvPr id="20" name="Picture 19"/>
          <p:cNvPicPr>
            <a:picLocks noChangeAspect="1"/>
          </p:cNvPicPr>
          <p:nvPr/>
        </p:nvPicPr>
        <p:blipFill>
          <a:blip r:embed="rId4"/>
          <a:stretch>
            <a:fillRect/>
          </a:stretch>
        </p:blipFill>
        <p:spPr>
          <a:xfrm>
            <a:off x="9043552" y="1041852"/>
            <a:ext cx="2940258" cy="2460268"/>
          </a:xfrm>
          <a:prstGeom prst="rect">
            <a:avLst/>
          </a:prstGeom>
        </p:spPr>
      </p:pic>
      <p:pic>
        <p:nvPicPr>
          <p:cNvPr id="13" name="Picture 12"/>
          <p:cNvPicPr>
            <a:picLocks noChangeAspect="1"/>
          </p:cNvPicPr>
          <p:nvPr/>
        </p:nvPicPr>
        <p:blipFill rotWithShape="1">
          <a:blip r:embed="rId5"/>
          <a:srcRect r="73322" b="33559"/>
          <a:stretch/>
        </p:blipFill>
        <p:spPr>
          <a:xfrm>
            <a:off x="8661299" y="986840"/>
            <a:ext cx="3291897" cy="5625660"/>
          </a:xfrm>
          <a:prstGeom prst="rect">
            <a:avLst/>
          </a:prstGeom>
        </p:spPr>
      </p:pic>
      <p:sp>
        <p:nvSpPr>
          <p:cNvPr id="5" name="TextBox 4"/>
          <p:cNvSpPr txBox="1"/>
          <p:nvPr/>
        </p:nvSpPr>
        <p:spPr>
          <a:xfrm>
            <a:off x="10908167" y="6550584"/>
            <a:ext cx="2090057" cy="369332"/>
          </a:xfrm>
          <a:prstGeom prst="rect">
            <a:avLst/>
          </a:prstGeom>
          <a:noFill/>
        </p:spPr>
        <p:txBody>
          <a:bodyPr wrap="square" rtlCol="0">
            <a:spAutoFit/>
          </a:bodyPr>
          <a:lstStyle/>
          <a:p>
            <a:r>
              <a:rPr lang="fr-FR" dirty="0" smtClean="0"/>
              <a:t>Frans Sabbat</a:t>
            </a:r>
            <a:endParaRPr lang="en-US" dirty="0"/>
          </a:p>
        </p:txBody>
      </p:sp>
    </p:spTree>
    <p:extLst>
      <p:ext uri="{BB962C8B-B14F-4D97-AF65-F5344CB8AC3E}">
        <p14:creationId xmlns:p14="http://schemas.microsoft.com/office/powerpoint/2010/main" val="192236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2" fill="hold" nodeType="clickEffect">
                                  <p:stCondLst>
                                    <p:cond delay="0"/>
                                  </p:stCondLst>
                                  <p:childTnLst>
                                    <p:anim calcmode="lin" valueType="num">
                                      <p:cBhvr additive="base">
                                        <p:cTn id="22" dur="500"/>
                                        <p:tgtEl>
                                          <p:spTgt spid="13"/>
                                        </p:tgtEl>
                                        <p:attrNameLst>
                                          <p:attrName>ppt_x</p:attrName>
                                        </p:attrNameLst>
                                      </p:cBhvr>
                                      <p:tavLst>
                                        <p:tav tm="0">
                                          <p:val>
                                            <p:strVal val="ppt_x"/>
                                          </p:val>
                                        </p:tav>
                                        <p:tav tm="100000">
                                          <p:val>
                                            <p:strVal val="1+ppt_w/2"/>
                                          </p:val>
                                        </p:tav>
                                      </p:tavLst>
                                    </p:anim>
                                    <p:anim calcmode="lin" valueType="num">
                                      <p:cBhvr additive="base">
                                        <p:cTn id="23" dur="500"/>
                                        <p:tgtEl>
                                          <p:spTgt spid="13"/>
                                        </p:tgtEl>
                                        <p:attrNameLst>
                                          <p:attrName>ppt_y</p:attrName>
                                        </p:attrNameLst>
                                      </p:cBhvr>
                                      <p:tavLst>
                                        <p:tav tm="0">
                                          <p:val>
                                            <p:strVal val="ppt_y"/>
                                          </p:val>
                                        </p:tav>
                                        <p:tav tm="100000">
                                          <p:val>
                                            <p:strVal val="ppt_y"/>
                                          </p:val>
                                        </p:tav>
                                      </p:tavLst>
                                    </p:anim>
                                    <p:set>
                                      <p:cBhvr>
                                        <p:cTn id="24" dur="1" fill="hold">
                                          <p:stCondLst>
                                            <p:cond delay="499"/>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ZA" b="1" dirty="0" smtClean="0">
                <a:solidFill>
                  <a:srgbClr val="3F99AB"/>
                </a:solidFill>
                <a:latin typeface="Arial" panose="020B0604020202020204" pitchFamily="34" charset="0"/>
                <a:cs typeface="Arial" panose="020B0604020202020204" pitchFamily="34" charset="0"/>
              </a:rPr>
              <a:t>FRUITLOOK</a:t>
            </a:r>
            <a:endParaRPr lang="en-ZA" b="1" dirty="0">
              <a:solidFill>
                <a:srgbClr val="3F99AB"/>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39102" y="1220040"/>
            <a:ext cx="11633797" cy="5213417"/>
          </a:xfrm>
        </p:spPr>
        <p:txBody>
          <a:bodyPr/>
          <a:lstStyle/>
          <a:p>
            <a:pPr marL="0" indent="0" algn="just">
              <a:lnSpc>
                <a:spcPct val="150000"/>
              </a:lnSpc>
              <a:buNone/>
            </a:pPr>
            <a:r>
              <a:rPr lang="en-ZA" b="1" dirty="0" smtClean="0">
                <a:solidFill>
                  <a:srgbClr val="3F99AB"/>
                </a:solidFill>
              </a:rPr>
              <a:t>THE OPPORTUNITY:</a:t>
            </a:r>
          </a:p>
          <a:p>
            <a:pPr algn="just">
              <a:lnSpc>
                <a:spcPct val="150000"/>
              </a:lnSpc>
            </a:pPr>
            <a:r>
              <a:rPr lang="en-ZA" dirty="0" smtClean="0"/>
              <a:t>Rising input costs and increased competition for water are forcing   farmers to find innovative ways to use water more efficiently.</a:t>
            </a:r>
          </a:p>
          <a:p>
            <a:pPr marL="0" indent="0" algn="just">
              <a:lnSpc>
                <a:spcPct val="150000"/>
              </a:lnSpc>
              <a:buNone/>
            </a:pPr>
            <a:r>
              <a:rPr lang="en-ZA" b="1" dirty="0" smtClean="0">
                <a:solidFill>
                  <a:srgbClr val="3F99AB"/>
                </a:solidFill>
              </a:rPr>
              <a:t>THE SOLUTION:</a:t>
            </a:r>
          </a:p>
          <a:p>
            <a:pPr algn="just">
              <a:lnSpc>
                <a:spcPct val="150000"/>
              </a:lnSpc>
            </a:pPr>
            <a:r>
              <a:rPr lang="en-ZA" dirty="0" smtClean="0"/>
              <a:t>South African initiative funded by the Western Cape Government</a:t>
            </a:r>
          </a:p>
          <a:p>
            <a:pPr algn="just">
              <a:lnSpc>
                <a:spcPct val="150000"/>
              </a:lnSpc>
            </a:pPr>
            <a:r>
              <a:rPr lang="en-ZA" dirty="0" smtClean="0"/>
              <a:t>FruitLook allows farmers to track water-use efficiency and identify crops under stress.</a:t>
            </a:r>
          </a:p>
          <a:p>
            <a:pPr algn="just">
              <a:lnSpc>
                <a:spcPct val="150000"/>
              </a:lnSpc>
            </a:pPr>
            <a:endParaRPr lang="en-ZA" dirty="0" smtClean="0"/>
          </a:p>
          <a:p>
            <a:pPr algn="just">
              <a:lnSpc>
                <a:spcPct val="150000"/>
              </a:lnSpc>
            </a:pPr>
            <a:endParaRPr lang="en-ZA" dirty="0" smtClean="0"/>
          </a:p>
          <a:p>
            <a:pPr algn="just">
              <a:lnSpc>
                <a:spcPct val="150000"/>
              </a:lnSpc>
            </a:pPr>
            <a:endParaRPr lang="en-ZA" dirty="0"/>
          </a:p>
        </p:txBody>
      </p:sp>
      <p:pic>
        <p:nvPicPr>
          <p:cNvPr id="5" name="Picture 4"/>
          <p:cNvPicPr>
            <a:picLocks noChangeAspect="1"/>
          </p:cNvPicPr>
          <p:nvPr/>
        </p:nvPicPr>
        <p:blipFill>
          <a:blip r:embed="rId3"/>
          <a:stretch>
            <a:fillRect/>
          </a:stretch>
        </p:blipFill>
        <p:spPr>
          <a:xfrm>
            <a:off x="10654703" y="107577"/>
            <a:ext cx="1398194" cy="1434727"/>
          </a:xfrm>
          <a:prstGeom prst="rect">
            <a:avLst/>
          </a:prstGeom>
        </p:spPr>
      </p:pic>
      <p:pic>
        <p:nvPicPr>
          <p:cNvPr id="1026" name="Picture 2" descr="Image result for Fruitlook logo"/>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642822" y="5854699"/>
            <a:ext cx="4410075" cy="91440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9422" y="6550223"/>
            <a:ext cx="3910384" cy="307777"/>
          </a:xfrm>
          <a:prstGeom prst="rect">
            <a:avLst/>
          </a:prstGeom>
          <a:noFill/>
        </p:spPr>
        <p:txBody>
          <a:bodyPr wrap="square" rtlCol="0">
            <a:spAutoFit/>
          </a:bodyPr>
          <a:lstStyle/>
          <a:p>
            <a:r>
              <a:rPr lang="en-ZA" sz="1400" i="1" dirty="0" smtClean="0">
                <a:solidFill>
                  <a:srgbClr val="3F99AB"/>
                </a:solidFill>
              </a:rPr>
              <a:t>Tarina du Toit (14407426)</a:t>
            </a:r>
            <a:endParaRPr lang="en-ZA" sz="1400" i="1" dirty="0">
              <a:solidFill>
                <a:srgbClr val="3F99AB"/>
              </a:solidFill>
            </a:endParaRPr>
          </a:p>
        </p:txBody>
      </p:sp>
    </p:spTree>
    <p:extLst>
      <p:ext uri="{BB962C8B-B14F-4D97-AF65-F5344CB8AC3E}">
        <p14:creationId xmlns:p14="http://schemas.microsoft.com/office/powerpoint/2010/main" val="22355314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243" y="184715"/>
            <a:ext cx="11673567" cy="680699"/>
          </a:xfrm>
          <a:ln>
            <a:solidFill>
              <a:schemeClr val="accent1"/>
            </a:solidFill>
          </a:ln>
        </p:spPr>
        <p:txBody>
          <a:bodyPr>
            <a:normAutofit/>
          </a:bodyPr>
          <a:lstStyle/>
          <a:p>
            <a:pPr algn="ctr"/>
            <a:r>
              <a:rPr lang="en-GB" sz="4000" b="1" dirty="0">
                <a:solidFill>
                  <a:srgbClr val="3F99AB"/>
                </a:solidFill>
                <a:latin typeface="Arial" panose="020B0604020202020204" pitchFamily="34" charset="0"/>
                <a:cs typeface="Arial" panose="020B0604020202020204" pitchFamily="34" charset="0"/>
              </a:rPr>
              <a:t>Rhinos Wear GPS Devices In South Africa</a:t>
            </a:r>
            <a:endParaRPr lang="en-ZA" sz="4000" b="1" dirty="0">
              <a:solidFill>
                <a:srgbClr val="3F99AB"/>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10244" y="1041853"/>
            <a:ext cx="8507185" cy="5375880"/>
          </a:xfrm>
          <a:ln>
            <a:solidFill>
              <a:schemeClr val="accent1"/>
            </a:solidFill>
          </a:ln>
        </p:spPr>
        <p:txBody>
          <a:bodyPr>
            <a:noAutofit/>
          </a:bodyPr>
          <a:lstStyle/>
          <a:p>
            <a:r>
              <a:rPr lang="en-ZA" sz="2500" b="1" u="sng" dirty="0" smtClean="0">
                <a:solidFill>
                  <a:srgbClr val="0070C0"/>
                </a:solidFill>
              </a:rPr>
              <a:t>To </a:t>
            </a:r>
            <a:r>
              <a:rPr lang="en-ZA" sz="2500" b="1" u="sng" dirty="0">
                <a:solidFill>
                  <a:srgbClr val="0070C0"/>
                </a:solidFill>
              </a:rPr>
              <a:t>help protect </a:t>
            </a:r>
            <a:r>
              <a:rPr lang="en-ZA" sz="2500" b="1" u="sng" dirty="0" smtClean="0">
                <a:solidFill>
                  <a:srgbClr val="0070C0"/>
                </a:solidFill>
              </a:rPr>
              <a:t>rhinos against poachers;</a:t>
            </a:r>
            <a:r>
              <a:rPr lang="en-ZA" sz="2500" dirty="0" smtClean="0"/>
              <a:t> </a:t>
            </a:r>
          </a:p>
          <a:p>
            <a:r>
              <a:rPr lang="en-ZA" sz="2500" dirty="0" smtClean="0"/>
              <a:t>the </a:t>
            </a:r>
            <a:r>
              <a:rPr lang="en-ZA" sz="2500" dirty="0"/>
              <a:t>Mafikeng Game </a:t>
            </a:r>
            <a:r>
              <a:rPr lang="en-ZA" sz="2500" dirty="0" smtClean="0"/>
              <a:t>Reserve in South Africa decided to </a:t>
            </a:r>
            <a:r>
              <a:rPr lang="en-ZA" sz="2500" u="sng" dirty="0" smtClean="0"/>
              <a:t>install </a:t>
            </a:r>
            <a:r>
              <a:rPr lang="en-ZA" sz="2500" b="1" u="sng" dirty="0" smtClean="0"/>
              <a:t>GPS </a:t>
            </a:r>
            <a:r>
              <a:rPr lang="en-ZA" sz="2500" b="1" u="sng" dirty="0"/>
              <a:t>locating </a:t>
            </a:r>
            <a:r>
              <a:rPr lang="en-ZA" sz="2500" b="1" u="sng" dirty="0" smtClean="0"/>
              <a:t>devices on the horns of the rhinos</a:t>
            </a:r>
            <a:r>
              <a:rPr lang="en-ZA" sz="2500" b="1" dirty="0" smtClean="0"/>
              <a:t>.</a:t>
            </a:r>
            <a:r>
              <a:rPr lang="en-ZA" sz="2500" dirty="0" smtClean="0"/>
              <a:t> (</a:t>
            </a:r>
            <a:r>
              <a:rPr lang="en-GB" sz="2500" dirty="0" smtClean="0"/>
              <a:t>Satellite Monitoring)</a:t>
            </a:r>
            <a:endParaRPr lang="en-ZA" sz="2500" dirty="0" smtClean="0"/>
          </a:p>
          <a:p>
            <a:r>
              <a:rPr lang="en-ZA" sz="2500" b="1" dirty="0" smtClean="0"/>
              <a:t>Scientists drill a small hole into a 'dead' portion of the animals' horns and placing the tracking device inside this hole</a:t>
            </a:r>
            <a:r>
              <a:rPr lang="en-ZA" sz="2500" dirty="0" smtClean="0"/>
              <a:t>. This </a:t>
            </a:r>
            <a:r>
              <a:rPr lang="en-GB" sz="2500" dirty="0" smtClean="0"/>
              <a:t>is a </a:t>
            </a:r>
            <a:r>
              <a:rPr lang="en-GB" sz="2500" u="sng" dirty="0"/>
              <a:t>quick </a:t>
            </a:r>
            <a:r>
              <a:rPr lang="en-GB" sz="2500" u="sng" dirty="0" smtClean="0"/>
              <a:t>procedure and </a:t>
            </a:r>
            <a:r>
              <a:rPr lang="en-GB" sz="2500" u="sng" dirty="0"/>
              <a:t>causes no </a:t>
            </a:r>
            <a:r>
              <a:rPr lang="en-GB" sz="2500" u="sng" dirty="0" smtClean="0"/>
              <a:t>pain </a:t>
            </a:r>
            <a:r>
              <a:rPr lang="en-GB" sz="2500" u="sng" dirty="0"/>
              <a:t>to the </a:t>
            </a:r>
            <a:r>
              <a:rPr lang="en-GB" sz="2500" u="sng" dirty="0" smtClean="0"/>
              <a:t>rhino</a:t>
            </a:r>
            <a:r>
              <a:rPr lang="en-GB" sz="2500" dirty="0" smtClean="0"/>
              <a:t>.</a:t>
            </a:r>
            <a:endParaRPr lang="en-ZA" sz="2500" dirty="0" smtClean="0"/>
          </a:p>
          <a:p>
            <a:r>
              <a:rPr lang="en-ZA" sz="2500" dirty="0" smtClean="0"/>
              <a:t>This small </a:t>
            </a:r>
            <a:r>
              <a:rPr lang="en-ZA" sz="2500" dirty="0"/>
              <a:t>tracking </a:t>
            </a:r>
            <a:r>
              <a:rPr lang="en-ZA" sz="2500" dirty="0" smtClean="0"/>
              <a:t>chip helps </a:t>
            </a:r>
            <a:r>
              <a:rPr lang="en-ZA" sz="2500" dirty="0"/>
              <a:t>park officials </a:t>
            </a:r>
            <a:r>
              <a:rPr lang="en-ZA" sz="2500" b="1" u="sng" dirty="0" smtClean="0"/>
              <a:t>to monitor the movement of the animals and to alert </a:t>
            </a:r>
            <a:r>
              <a:rPr lang="en-ZA" sz="2500" b="1" u="sng" dirty="0"/>
              <a:t>them </a:t>
            </a:r>
            <a:r>
              <a:rPr lang="en-ZA" sz="2500" b="1" u="sng" dirty="0" smtClean="0"/>
              <a:t>of any </a:t>
            </a:r>
            <a:r>
              <a:rPr lang="en-ZA" sz="2500" b="1" u="sng" dirty="0"/>
              <a:t>possible </a:t>
            </a:r>
            <a:r>
              <a:rPr lang="en-ZA" sz="2500" b="1" u="sng" dirty="0" smtClean="0"/>
              <a:t>threats</a:t>
            </a:r>
            <a:r>
              <a:rPr lang="en-ZA" sz="2500" dirty="0" smtClean="0"/>
              <a:t>. (ie no movement or rapid high speed movement)</a:t>
            </a:r>
          </a:p>
          <a:p>
            <a:r>
              <a:rPr lang="en-ZA" sz="2500" dirty="0" smtClean="0"/>
              <a:t>The </a:t>
            </a:r>
            <a:r>
              <a:rPr lang="en-ZA" sz="2500" dirty="0"/>
              <a:t>satellite locating device </a:t>
            </a:r>
            <a:r>
              <a:rPr lang="en-ZA" sz="2500" b="1" u="sng" dirty="0"/>
              <a:t>can be monitored by cell phone</a:t>
            </a:r>
            <a:r>
              <a:rPr lang="en-ZA" sz="2500" dirty="0"/>
              <a:t>, allowing officials to know the </a:t>
            </a:r>
            <a:r>
              <a:rPr lang="en-ZA" sz="2500" dirty="0" smtClean="0"/>
              <a:t>location of the rhinos at all times.</a:t>
            </a:r>
            <a:endParaRPr lang="en-US" sz="2500" dirty="0" smtClean="0"/>
          </a:p>
        </p:txBody>
      </p:sp>
      <p:sp>
        <p:nvSpPr>
          <p:cNvPr id="4" name="TextBox 3"/>
          <p:cNvSpPr txBox="1"/>
          <p:nvPr/>
        </p:nvSpPr>
        <p:spPr>
          <a:xfrm>
            <a:off x="9192985" y="1583870"/>
            <a:ext cx="2612571" cy="1845129"/>
          </a:xfrm>
          <a:prstGeom prst="rect">
            <a:avLst/>
          </a:prstGeom>
          <a:noFill/>
        </p:spPr>
        <p:txBody>
          <a:bodyPr wrap="square" rtlCol="0">
            <a:spAutoFit/>
          </a:bodyPr>
          <a:lstStyle/>
          <a:p>
            <a:endParaRPr lang="en-ZA" dirty="0">
              <a:solidFill>
                <a:prstClr val="black"/>
              </a:solidFill>
              <a:latin typeface="Calibri"/>
            </a:endParaRPr>
          </a:p>
        </p:txBody>
      </p:sp>
      <p:sp>
        <p:nvSpPr>
          <p:cNvPr id="17" name="TextBox 16"/>
          <p:cNvSpPr txBox="1"/>
          <p:nvPr/>
        </p:nvSpPr>
        <p:spPr>
          <a:xfrm>
            <a:off x="10678886" y="3502120"/>
            <a:ext cx="1274310" cy="369332"/>
          </a:xfrm>
          <a:prstGeom prst="rect">
            <a:avLst/>
          </a:prstGeom>
          <a:noFill/>
        </p:spPr>
        <p:txBody>
          <a:bodyPr wrap="square" rtlCol="0">
            <a:spAutoFit/>
          </a:bodyPr>
          <a:lstStyle/>
          <a:p>
            <a:pPr algn="ctr"/>
            <a:r>
              <a:rPr lang="en-ZA" dirty="0" smtClean="0">
                <a:solidFill>
                  <a:prstClr val="white"/>
                </a:solidFill>
                <a:latin typeface="Calibri"/>
              </a:rPr>
              <a:t>July 2013</a:t>
            </a:r>
            <a:endParaRPr lang="en-ZA" dirty="0">
              <a:solidFill>
                <a:prstClr val="white"/>
              </a:solidFill>
              <a:latin typeface="Calibri"/>
            </a:endParaRPr>
          </a:p>
        </p:txBody>
      </p:sp>
      <p:pic>
        <p:nvPicPr>
          <p:cNvPr id="16" name="Picture 15" descr="http://media.treehugger.com/assets/images/2011/10/rhino-gps.jpg"/>
          <p:cNvPicPr/>
          <p:nvPr/>
        </p:nvPicPr>
        <p:blipFill>
          <a:blip r:embed="rId3">
            <a:extLst>
              <a:ext uri="{28A0092B-C50C-407E-A947-70E740481C1C}">
                <a14:useLocalDpi xmlns:a14="http://schemas.microsoft.com/office/drawing/2010/main" val="0"/>
              </a:ext>
            </a:extLst>
          </a:blip>
          <a:srcRect/>
          <a:stretch>
            <a:fillRect/>
          </a:stretch>
        </p:blipFill>
        <p:spPr bwMode="auto">
          <a:xfrm>
            <a:off x="9008533" y="2121125"/>
            <a:ext cx="2975277" cy="2643068"/>
          </a:xfrm>
          <a:prstGeom prst="rect">
            <a:avLst/>
          </a:prstGeom>
          <a:noFill/>
          <a:ln>
            <a:noFill/>
          </a:ln>
        </p:spPr>
      </p:pic>
      <p:sp>
        <p:nvSpPr>
          <p:cNvPr id="5" name="Rectangle 4"/>
          <p:cNvSpPr/>
          <p:nvPr/>
        </p:nvSpPr>
        <p:spPr>
          <a:xfrm>
            <a:off x="9037558" y="4764193"/>
            <a:ext cx="2898550" cy="375680"/>
          </a:xfrm>
          <a:prstGeom prst="rect">
            <a:avLst/>
          </a:prstGeom>
        </p:spPr>
        <p:txBody>
          <a:bodyPr wrap="none">
            <a:spAutoFit/>
          </a:bodyPr>
          <a:lstStyle/>
          <a:p>
            <a:pPr algn="ctr">
              <a:lnSpc>
                <a:spcPts val="2400"/>
              </a:lnSpc>
              <a:spcAft>
                <a:spcPts val="1200"/>
              </a:spcAft>
            </a:pPr>
            <a:r>
              <a:rPr lang="en-ZA" sz="1600" i="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Original photo</a:t>
            </a:r>
            <a:r>
              <a:rPr lang="en-ZA" sz="1600" i="1"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Jim Epler / CC</a:t>
            </a:r>
            <a:endParaRPr lang="en-ZA"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10908167" y="6550584"/>
            <a:ext cx="2090057" cy="369332"/>
          </a:xfrm>
          <a:prstGeom prst="rect">
            <a:avLst/>
          </a:prstGeom>
          <a:noFill/>
        </p:spPr>
        <p:txBody>
          <a:bodyPr wrap="square" rtlCol="0">
            <a:spAutoFit/>
          </a:bodyPr>
          <a:lstStyle/>
          <a:p>
            <a:r>
              <a:rPr lang="fr-FR" dirty="0" smtClean="0"/>
              <a:t>Frans Sabbat</a:t>
            </a:r>
            <a:endParaRPr lang="en-US" dirty="0"/>
          </a:p>
        </p:txBody>
      </p:sp>
    </p:spTree>
    <p:extLst>
      <p:ext uri="{BB962C8B-B14F-4D97-AF65-F5344CB8AC3E}">
        <p14:creationId xmlns:p14="http://schemas.microsoft.com/office/powerpoint/2010/main" val="369721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circle(in)">
                                      <p:cBhvr>
                                        <p:cTn id="11" dur="2000"/>
                                        <p:tgtEl>
                                          <p:spTgt spid="16"/>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circle(in)">
                                      <p:cBhvr>
                                        <p:cTn id="18" dur="2000"/>
                                        <p:tgtEl>
                                          <p:spTgt spid="3">
                                            <p:bg/>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circle(in)">
                                      <p:cBhvr>
                                        <p:cTn id="23" dur="20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circle(in)">
                                      <p:cBhvr>
                                        <p:cTn id="28" dur="20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circle(in)">
                                      <p:cBhvr>
                                        <p:cTn id="33" dur="20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circle(in)">
                                      <p:cBhvr>
                                        <p:cTn id="38" dur="20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circle(in)">
                                      <p:cBhvr>
                                        <p:cTn id="4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7" y="184715"/>
            <a:ext cx="11848343" cy="680699"/>
          </a:xfrm>
          <a:ln>
            <a:solidFill>
              <a:schemeClr val="accent1"/>
            </a:solidFill>
          </a:ln>
        </p:spPr>
        <p:txBody>
          <a:bodyPr>
            <a:normAutofit/>
          </a:bodyPr>
          <a:lstStyle/>
          <a:p>
            <a:pPr algn="ctr"/>
            <a:r>
              <a:rPr lang="en-GB" sz="4000" b="1" dirty="0" smtClean="0">
                <a:solidFill>
                  <a:srgbClr val="3F99AB"/>
                </a:solidFill>
                <a:latin typeface="Arial" panose="020B0604020202020204" pitchFamily="34" charset="0"/>
                <a:cs typeface="Arial" panose="020B0604020202020204" pitchFamily="34" charset="0"/>
              </a:rPr>
              <a:t>Trends</a:t>
            </a:r>
            <a:endParaRPr lang="en-ZA" sz="4000" b="1" dirty="0">
              <a:solidFill>
                <a:srgbClr val="3F99AB"/>
              </a:solidFill>
              <a:latin typeface="Arial" panose="020B0604020202020204" pitchFamily="34" charset="0"/>
              <a:cs typeface="Arial" panose="020B0604020202020204" pitchFamily="34" charset="0"/>
            </a:endParaRPr>
          </a:p>
        </p:txBody>
      </p:sp>
      <p:sp>
        <p:nvSpPr>
          <p:cNvPr id="4" name="TextBox 3"/>
          <p:cNvSpPr txBox="1"/>
          <p:nvPr/>
        </p:nvSpPr>
        <p:spPr>
          <a:xfrm>
            <a:off x="9192985" y="1583870"/>
            <a:ext cx="2612571" cy="1845129"/>
          </a:xfrm>
          <a:prstGeom prst="rect">
            <a:avLst/>
          </a:prstGeom>
          <a:noFill/>
        </p:spPr>
        <p:txBody>
          <a:bodyPr wrap="square" rtlCol="0">
            <a:spAutoFit/>
          </a:bodyPr>
          <a:lstStyle/>
          <a:p>
            <a:endParaRPr lang="en-ZA" dirty="0">
              <a:solidFill>
                <a:prstClr val="black"/>
              </a:solidFill>
              <a:latin typeface="Calibri"/>
            </a:endParaRPr>
          </a:p>
        </p:txBody>
      </p:sp>
      <p:sp>
        <p:nvSpPr>
          <p:cNvPr id="17" name="TextBox 16"/>
          <p:cNvSpPr txBox="1"/>
          <p:nvPr/>
        </p:nvSpPr>
        <p:spPr>
          <a:xfrm>
            <a:off x="10678886" y="3502120"/>
            <a:ext cx="1274310" cy="369332"/>
          </a:xfrm>
          <a:prstGeom prst="rect">
            <a:avLst/>
          </a:prstGeom>
          <a:noFill/>
        </p:spPr>
        <p:txBody>
          <a:bodyPr wrap="square" rtlCol="0">
            <a:spAutoFit/>
          </a:bodyPr>
          <a:lstStyle/>
          <a:p>
            <a:pPr algn="ctr"/>
            <a:r>
              <a:rPr lang="en-ZA" dirty="0" smtClean="0">
                <a:solidFill>
                  <a:prstClr val="white"/>
                </a:solidFill>
                <a:latin typeface="Calibri"/>
              </a:rPr>
              <a:t>July 2013</a:t>
            </a:r>
            <a:endParaRPr lang="en-ZA" dirty="0">
              <a:solidFill>
                <a:prstClr val="white"/>
              </a:solidFill>
              <a:latin typeface="Calibri"/>
            </a:endParaRPr>
          </a:p>
        </p:txBody>
      </p:sp>
      <p:graphicFrame>
        <p:nvGraphicFramePr>
          <p:cNvPr id="6" name="Table 5"/>
          <p:cNvGraphicFramePr>
            <a:graphicFrameLocks noGrp="1"/>
          </p:cNvGraphicFramePr>
          <p:nvPr>
            <p:extLst>
              <p:ext uri="{D42A27DB-BD31-4B8C-83A1-F6EECF244321}">
                <p14:modId xmlns:p14="http://schemas.microsoft.com/office/powerpoint/2010/main" val="3053659111"/>
              </p:ext>
            </p:extLst>
          </p:nvPr>
        </p:nvGraphicFramePr>
        <p:xfrm>
          <a:off x="31371" y="1037851"/>
          <a:ext cx="12056533" cy="5667202"/>
        </p:xfrm>
        <a:graphic>
          <a:graphicData uri="http://schemas.openxmlformats.org/drawingml/2006/table">
            <a:tbl>
              <a:tblPr firstRow="1" bandRow="1">
                <a:tableStyleId>{5C22544A-7EE6-4342-B048-85BDC9FD1C3A}</a:tableStyleId>
              </a:tblPr>
              <a:tblGrid>
                <a:gridCol w="3273378"/>
                <a:gridCol w="8783155"/>
              </a:tblGrid>
              <a:tr h="472536">
                <a:tc>
                  <a:txBody>
                    <a:bodyPr/>
                    <a:lstStyle/>
                    <a:p>
                      <a:r>
                        <a:rPr lang="en-ZA" sz="2000" dirty="0" smtClean="0"/>
                        <a:t>Trends</a:t>
                      </a:r>
                      <a:endParaRPr lang="en-ZA" sz="2000" dirty="0"/>
                    </a:p>
                  </a:txBody>
                  <a:tcPr/>
                </a:tc>
                <a:tc>
                  <a:txBody>
                    <a:bodyPr/>
                    <a:lstStyle/>
                    <a:p>
                      <a:r>
                        <a:rPr lang="en-ZA" sz="2000" dirty="0" smtClean="0"/>
                        <a:t>Assessment comment</a:t>
                      </a:r>
                      <a:endParaRPr lang="en-ZA" sz="2000" dirty="0"/>
                    </a:p>
                  </a:txBody>
                  <a:tcPr/>
                </a:tc>
              </a:tr>
              <a:tr h="472536">
                <a:tc>
                  <a:txBody>
                    <a:bodyPr/>
                    <a:lstStyle/>
                    <a:p>
                      <a:r>
                        <a:rPr lang="en-ZA" sz="2000" b="1" dirty="0" smtClean="0"/>
                        <a:t>Trend 1: </a:t>
                      </a:r>
                    </a:p>
                    <a:p>
                      <a:r>
                        <a:rPr lang="en-ZA" sz="2000" b="1" dirty="0" smtClean="0"/>
                        <a:t>Breakdown barriers</a:t>
                      </a:r>
                      <a:endParaRPr lang="en-ZA" sz="2000" b="1" dirty="0"/>
                    </a:p>
                  </a:txBody>
                  <a:tcPr>
                    <a:solidFill>
                      <a:schemeClr val="accent4">
                        <a:lumMod val="40000"/>
                        <a:lumOff val="60000"/>
                      </a:schemeClr>
                    </a:solidFill>
                  </a:tcPr>
                </a:tc>
                <a:tc>
                  <a:txBody>
                    <a:bodyPr/>
                    <a:lstStyle/>
                    <a:p>
                      <a:r>
                        <a:rPr lang="en-ZA" sz="2000" dirty="0" smtClean="0"/>
                        <a:t>Big data, intelligence (computer analysis).</a:t>
                      </a:r>
                    </a:p>
                    <a:p>
                      <a:r>
                        <a:rPr lang="en-ZA" sz="2000" dirty="0" smtClean="0"/>
                        <a:t>Satellite Communication (GPS).</a:t>
                      </a:r>
                    </a:p>
                    <a:p>
                      <a:r>
                        <a:rPr lang="en-ZA" sz="2000" dirty="0" smtClean="0"/>
                        <a:t>Distances: Cover more land space easier.</a:t>
                      </a:r>
                    </a:p>
                  </a:txBody>
                  <a:tcPr/>
                </a:tc>
              </a:tr>
              <a:tr h="472536">
                <a:tc>
                  <a:txBody>
                    <a:bodyPr/>
                    <a:lstStyle/>
                    <a:p>
                      <a:r>
                        <a:rPr lang="en-ZA" sz="2000" b="1" i="0" u="none" strike="noStrike" kern="1200" baseline="0" dirty="0" smtClean="0">
                          <a:solidFill>
                            <a:schemeClr val="dk1"/>
                          </a:solidFill>
                          <a:latin typeface="+mn-lt"/>
                          <a:ea typeface="+mn-ea"/>
                          <a:cs typeface="+mn-cs"/>
                        </a:rPr>
                        <a:t>Trend 7: </a:t>
                      </a:r>
                    </a:p>
                    <a:p>
                      <a:r>
                        <a:rPr lang="en-ZA" sz="2000" b="1" i="0" u="none" strike="noStrike" kern="1200" baseline="0" dirty="0" smtClean="0">
                          <a:solidFill>
                            <a:schemeClr val="dk1"/>
                          </a:solidFill>
                          <a:latin typeface="+mn-lt"/>
                          <a:ea typeface="+mn-ea"/>
                          <a:cs typeface="+mn-cs"/>
                        </a:rPr>
                        <a:t>Trimming/reduce complexity</a:t>
                      </a:r>
                      <a:endParaRPr lang="en-ZA" sz="2000" b="1" dirty="0"/>
                    </a:p>
                  </a:txBody>
                  <a:tcPr>
                    <a:solidFill>
                      <a:schemeClr val="accent4">
                        <a:lumMod val="40000"/>
                        <a:lumOff val="60000"/>
                      </a:schemeClr>
                    </a:solidFill>
                  </a:tcPr>
                </a:tc>
                <a:tc>
                  <a:txBody>
                    <a:bodyPr/>
                    <a:lstStyle/>
                    <a:p>
                      <a:r>
                        <a:rPr lang="en-ZA" sz="2000" b="0" i="0" u="none" strike="noStrike" kern="1200" baseline="0" dirty="0" smtClean="0">
                          <a:solidFill>
                            <a:schemeClr val="dk1"/>
                          </a:solidFill>
                          <a:latin typeface="+mn-lt"/>
                          <a:ea typeface="+mn-ea"/>
                          <a:cs typeface="+mn-cs"/>
                        </a:rPr>
                        <a:t>Reduced cost and waste with less workers, more effectiveness.</a:t>
                      </a:r>
                    </a:p>
                    <a:p>
                      <a:r>
                        <a:rPr lang="en-ZA" sz="2000" b="0" i="0" u="none" strike="noStrike" kern="1200" baseline="0" dirty="0" smtClean="0">
                          <a:solidFill>
                            <a:schemeClr val="dk1"/>
                          </a:solidFill>
                          <a:latin typeface="+mn-lt"/>
                          <a:ea typeface="+mn-ea"/>
                          <a:cs typeface="+mn-cs"/>
                        </a:rPr>
                        <a:t>Monitoring remotely on smart mobile devices.</a:t>
                      </a:r>
                      <a:endParaRPr lang="en-ZA" sz="2000" b="0" dirty="0"/>
                    </a:p>
                  </a:txBody>
                  <a:tcPr/>
                </a:tc>
              </a:tr>
              <a:tr h="836026">
                <a:tc>
                  <a:txBody>
                    <a:bodyPr/>
                    <a:lstStyle/>
                    <a:p>
                      <a:r>
                        <a:rPr lang="en-ZA" sz="1800" b="1" i="0" u="none" strike="noStrike" kern="1200" baseline="0" dirty="0" smtClean="0">
                          <a:solidFill>
                            <a:schemeClr val="dk1"/>
                          </a:solidFill>
                          <a:latin typeface="+mn-lt"/>
                          <a:ea typeface="+mn-ea"/>
                          <a:cs typeface="+mn-cs"/>
                        </a:rPr>
                        <a:t>Trend 8: Decrease human involvement</a:t>
                      </a:r>
                      <a:endParaRPr lang="en-ZA" sz="2000" b="1" dirty="0"/>
                    </a:p>
                  </a:txBody>
                  <a:tcPr>
                    <a:solidFill>
                      <a:schemeClr val="accent4">
                        <a:lumMod val="40000"/>
                        <a:lumOff val="60000"/>
                      </a:schemeClr>
                    </a:solidFill>
                  </a:tcPr>
                </a:tc>
                <a:tc>
                  <a:txBody>
                    <a:bodyPr/>
                    <a:lstStyle/>
                    <a:p>
                      <a:r>
                        <a:rPr lang="en-ZA" sz="2000" b="0" dirty="0" smtClean="0"/>
                        <a:t>Less protectors of the rhinos or farm workers.</a:t>
                      </a:r>
                    </a:p>
                    <a:p>
                      <a:r>
                        <a:rPr lang="en-ZA" sz="2000" b="0" dirty="0" smtClean="0"/>
                        <a:t>Less effort to manage farm and patrol</a:t>
                      </a:r>
                      <a:r>
                        <a:rPr lang="en-ZA" sz="2000" b="0" baseline="0" dirty="0" smtClean="0"/>
                        <a:t> land to monitor rhinos.</a:t>
                      </a:r>
                      <a:endParaRPr lang="en-ZA" sz="2000" b="0" dirty="0"/>
                    </a:p>
                  </a:txBody>
                  <a:tcPr/>
                </a:tc>
              </a:tr>
              <a:tr h="472536">
                <a:tc>
                  <a:txBody>
                    <a:bodyPr/>
                    <a:lstStyle/>
                    <a:p>
                      <a:r>
                        <a:rPr lang="en-ZA" sz="1800" b="1" i="0" u="none" strike="noStrike" kern="1200" baseline="0" dirty="0" smtClean="0">
                          <a:solidFill>
                            <a:schemeClr val="dk1"/>
                          </a:solidFill>
                          <a:latin typeface="+mn-lt"/>
                          <a:ea typeface="+mn-ea"/>
                          <a:cs typeface="+mn-cs"/>
                        </a:rPr>
                        <a:t>Trend 13: Action coordination</a:t>
                      </a:r>
                      <a:endParaRPr lang="en-ZA" sz="2000" b="1" dirty="0"/>
                    </a:p>
                  </a:txBody>
                  <a:tcPr>
                    <a:solidFill>
                      <a:schemeClr val="accent4">
                        <a:lumMod val="40000"/>
                        <a:lumOff val="60000"/>
                      </a:schemeClr>
                    </a:solidFill>
                  </a:tcPr>
                </a:tc>
                <a:tc>
                  <a:txBody>
                    <a:bodyPr/>
                    <a:lstStyle/>
                    <a:p>
                      <a:pPr marL="0" indent="0">
                        <a:buFont typeface="Arial" panose="020B0604020202020204" pitchFamily="34" charset="0"/>
                        <a:buNone/>
                      </a:pPr>
                      <a:r>
                        <a:rPr lang="en-ZA" sz="2000" dirty="0" smtClean="0"/>
                        <a:t>Based on Rhino movements,</a:t>
                      </a:r>
                      <a:r>
                        <a:rPr lang="en-ZA" sz="2000" baseline="0" dirty="0" smtClean="0"/>
                        <a:t> data analysis. Relying on the technology.</a:t>
                      </a:r>
                    </a:p>
                    <a:p>
                      <a:pPr marL="0" indent="0">
                        <a:buFont typeface="Arial" panose="020B0604020202020204" pitchFamily="34" charset="0"/>
                        <a:buNone/>
                      </a:pPr>
                      <a:r>
                        <a:rPr lang="en-ZA" sz="2000" baseline="0" dirty="0" smtClean="0"/>
                        <a:t>Where fertiliser not effective and fix that patch.</a:t>
                      </a:r>
                      <a:endParaRPr lang="en-ZA" sz="2000" dirty="0"/>
                    </a:p>
                  </a:txBody>
                  <a:tcPr/>
                </a:tc>
              </a:tr>
              <a:tr h="472536">
                <a:tc>
                  <a:txBody>
                    <a:bodyPr/>
                    <a:lstStyle/>
                    <a:p>
                      <a:r>
                        <a:rPr lang="en-ZA" sz="2000" b="1" i="0" u="none" strike="noStrike" kern="1200" baseline="0" dirty="0" smtClean="0">
                          <a:solidFill>
                            <a:schemeClr val="dk1"/>
                          </a:solidFill>
                          <a:latin typeface="+mn-lt"/>
                          <a:ea typeface="+mn-ea"/>
                          <a:cs typeface="+mn-cs"/>
                        </a:rPr>
                        <a:t>Trend 19: Nesting (UP)</a:t>
                      </a:r>
                      <a:endParaRPr lang="en-ZA" sz="2400" b="1" dirty="0" smtClean="0"/>
                    </a:p>
                  </a:txBody>
                  <a:tcPr>
                    <a:solidFill>
                      <a:schemeClr val="accent4">
                        <a:lumMod val="40000"/>
                        <a:lumOff val="60000"/>
                      </a:schemeClr>
                    </a:solidFill>
                  </a:tcPr>
                </a:tc>
                <a:tc>
                  <a:txBody>
                    <a:bodyPr/>
                    <a:lstStyle/>
                    <a:p>
                      <a:pPr marL="0" indent="0">
                        <a:buFont typeface="Arial" panose="020B0604020202020204" pitchFamily="34" charset="0"/>
                        <a:buNone/>
                      </a:pPr>
                      <a:r>
                        <a:rPr lang="en-ZA" sz="2000" dirty="0" smtClean="0"/>
                        <a:t>Farmer Blaire attached cameras and various sensors to UAV to</a:t>
                      </a:r>
                      <a:r>
                        <a:rPr lang="en-ZA" sz="2000" baseline="0" dirty="0" smtClean="0"/>
                        <a:t> take pictures of landscape.</a:t>
                      </a:r>
                    </a:p>
                    <a:p>
                      <a:pPr marL="0" indent="0">
                        <a:buFont typeface="Arial" panose="020B0604020202020204" pitchFamily="34" charset="0"/>
                        <a:buNone/>
                      </a:pPr>
                      <a:r>
                        <a:rPr lang="en-ZA" sz="2000" baseline="0" dirty="0" smtClean="0"/>
                        <a:t>Add-ons possible, If rhinos or UAV equipped with more chips, eg RFID, can monitor various, ie.  Health of rhinos, drones for safety or security patrols.</a:t>
                      </a:r>
                      <a:endParaRPr lang="en-ZA" sz="2000" dirty="0"/>
                    </a:p>
                  </a:txBody>
                  <a:tcPr/>
                </a:tc>
              </a:tr>
              <a:tr h="472536">
                <a:tc>
                  <a:txBody>
                    <a:bodyPr/>
                    <a:lstStyle/>
                    <a:p>
                      <a:r>
                        <a:rPr lang="en-ZA" sz="1800" b="1" i="0" u="none" strike="noStrike" kern="1200" baseline="0" dirty="0" smtClean="0">
                          <a:solidFill>
                            <a:schemeClr val="dk1"/>
                          </a:solidFill>
                          <a:latin typeface="+mn-lt"/>
                          <a:ea typeface="+mn-ea"/>
                          <a:cs typeface="+mn-cs"/>
                        </a:rPr>
                        <a:t>Trend 20: Listening/communication</a:t>
                      </a:r>
                      <a:endParaRPr lang="en-ZA" sz="2000" b="1" dirty="0"/>
                    </a:p>
                  </a:txBody>
                  <a:tcPr>
                    <a:solidFill>
                      <a:schemeClr val="accent4">
                        <a:lumMod val="40000"/>
                        <a:lumOff val="60000"/>
                      </a:schemeClr>
                    </a:solidFill>
                  </a:tcPr>
                </a:tc>
                <a:tc>
                  <a:txBody>
                    <a:bodyPr/>
                    <a:lstStyle/>
                    <a:p>
                      <a:r>
                        <a:rPr lang="en-ZA" sz="1800" b="0" i="0" u="none" strike="noStrike" kern="1200" baseline="0" smtClean="0">
                          <a:solidFill>
                            <a:schemeClr val="dk1"/>
                          </a:solidFill>
                          <a:latin typeface="+mn-lt"/>
                          <a:ea typeface="+mn-ea"/>
                          <a:cs typeface="+mn-cs"/>
                        </a:rPr>
                        <a:t>Attentive Listening</a:t>
                      </a:r>
                      <a:r>
                        <a:rPr lang="en-ZA" sz="1800" b="0" i="0" u="none" strike="noStrike" kern="1200" baseline="0" dirty="0" smtClean="0">
                          <a:solidFill>
                            <a:schemeClr val="dk1"/>
                          </a:solidFill>
                          <a:latin typeface="+mn-lt"/>
                          <a:ea typeface="+mn-ea"/>
                          <a:cs typeface="+mn-cs"/>
                        </a:rPr>
                        <a:t>-</a:t>
                      </a:r>
                      <a:r>
                        <a:rPr lang="en-ZA" sz="1800" b="0" i="0" u="none" strike="noStrike" kern="1200" baseline="0" smtClean="0">
                          <a:solidFill>
                            <a:schemeClr val="dk1"/>
                          </a:solidFill>
                          <a:latin typeface="+mn-lt"/>
                          <a:ea typeface="+mn-ea"/>
                          <a:cs typeface="+mn-cs"/>
                        </a:rPr>
                        <a:t> </a:t>
                      </a:r>
                      <a:r>
                        <a:rPr lang="en-ZA" sz="1800" b="0" i="0" u="none" strike="noStrike" kern="1200" baseline="0" dirty="0" smtClean="0">
                          <a:solidFill>
                            <a:schemeClr val="dk1"/>
                          </a:solidFill>
                          <a:latin typeface="+mn-lt"/>
                          <a:ea typeface="+mn-ea"/>
                          <a:cs typeface="+mn-cs"/>
                        </a:rPr>
                        <a:t>Using computers to analyse the gathered information.</a:t>
                      </a:r>
                    </a:p>
                    <a:p>
                      <a:r>
                        <a:rPr lang="en-ZA" sz="1800" b="0" i="0" u="none" strike="noStrike" kern="1200" baseline="0" dirty="0" smtClean="0">
                          <a:solidFill>
                            <a:schemeClr val="dk1"/>
                          </a:solidFill>
                          <a:latin typeface="+mn-lt"/>
                          <a:ea typeface="+mn-ea"/>
                          <a:cs typeface="+mn-cs"/>
                        </a:rPr>
                        <a:t>Tracking of rhinos to protect.</a:t>
                      </a:r>
                      <a:endParaRPr lang="en-ZA" sz="2000" dirty="0"/>
                    </a:p>
                  </a:txBody>
                  <a:tcPr/>
                </a:tc>
              </a:tr>
            </a:tbl>
          </a:graphicData>
        </a:graphic>
      </p:graphicFrame>
      <p:sp>
        <p:nvSpPr>
          <p:cNvPr id="7" name="TextBox 6"/>
          <p:cNvSpPr txBox="1"/>
          <p:nvPr/>
        </p:nvSpPr>
        <p:spPr>
          <a:xfrm>
            <a:off x="10908167" y="6550584"/>
            <a:ext cx="2090057" cy="369332"/>
          </a:xfrm>
          <a:prstGeom prst="rect">
            <a:avLst/>
          </a:prstGeom>
          <a:noFill/>
        </p:spPr>
        <p:txBody>
          <a:bodyPr wrap="square" rtlCol="0">
            <a:spAutoFit/>
          </a:bodyPr>
          <a:lstStyle/>
          <a:p>
            <a:r>
              <a:rPr lang="fr-FR" dirty="0" smtClean="0"/>
              <a:t>Frans Sabbat</a:t>
            </a:r>
            <a:endParaRPr lang="en-US" dirty="0"/>
          </a:p>
        </p:txBody>
      </p:sp>
    </p:spTree>
    <p:extLst>
      <p:ext uri="{BB962C8B-B14F-4D97-AF65-F5344CB8AC3E}">
        <p14:creationId xmlns:p14="http://schemas.microsoft.com/office/powerpoint/2010/main" val="208860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4031" y="1890271"/>
            <a:ext cx="9144000" cy="2044234"/>
          </a:xfrm>
        </p:spPr>
        <p:txBody>
          <a:bodyPr/>
          <a:lstStyle/>
          <a:p>
            <a:r>
              <a:rPr lang="en-ZA" dirty="0" smtClean="0">
                <a:solidFill>
                  <a:srgbClr val="3F99AB"/>
                </a:solidFill>
                <a:latin typeface="Arial" panose="020B0604020202020204" pitchFamily="34" charset="0"/>
                <a:cs typeface="Arial" panose="020B0604020202020204" pitchFamily="34" charset="0"/>
              </a:rPr>
              <a:t>THANK YOU</a:t>
            </a:r>
            <a:endParaRPr lang="en-ZA" dirty="0">
              <a:solidFill>
                <a:srgbClr val="3F99AB"/>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414031" y="5862918"/>
            <a:ext cx="1486575" cy="717805"/>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7208047" y="1890271"/>
            <a:ext cx="3209852" cy="3290125"/>
          </a:xfrm>
          <a:prstGeom prst="rect">
            <a:avLst/>
          </a:prstGeom>
        </p:spPr>
      </p:pic>
    </p:spTree>
    <p:extLst>
      <p:ext uri="{BB962C8B-B14F-4D97-AF65-F5344CB8AC3E}">
        <p14:creationId xmlns:p14="http://schemas.microsoft.com/office/powerpoint/2010/main" val="19650171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ZA" b="1" dirty="0" smtClean="0">
                <a:solidFill>
                  <a:srgbClr val="3F99AB"/>
                </a:solidFill>
                <a:latin typeface="Arial" panose="020B0604020202020204" pitchFamily="34" charset="0"/>
                <a:cs typeface="Arial" panose="020B0604020202020204" pitchFamily="34" charset="0"/>
              </a:rPr>
              <a:t>FRUITLOOK</a:t>
            </a:r>
            <a:endParaRPr lang="en-ZA" b="1" dirty="0">
              <a:solidFill>
                <a:srgbClr val="3F99AB"/>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39102" y="1220040"/>
            <a:ext cx="11633797" cy="5213417"/>
          </a:xfrm>
        </p:spPr>
        <p:txBody>
          <a:bodyPr>
            <a:normAutofit fontScale="92500" lnSpcReduction="10000"/>
          </a:bodyPr>
          <a:lstStyle/>
          <a:p>
            <a:pPr marL="0" indent="0" algn="just">
              <a:lnSpc>
                <a:spcPct val="150000"/>
              </a:lnSpc>
              <a:buNone/>
            </a:pPr>
            <a:r>
              <a:rPr lang="en-ZA" b="1" dirty="0" smtClean="0">
                <a:solidFill>
                  <a:srgbClr val="3F99AB"/>
                </a:solidFill>
              </a:rPr>
              <a:t>HOW:</a:t>
            </a:r>
          </a:p>
          <a:p>
            <a:pPr algn="just">
              <a:lnSpc>
                <a:spcPct val="150000"/>
              </a:lnSpc>
            </a:pPr>
            <a:r>
              <a:rPr lang="en-ZA" dirty="0" smtClean="0"/>
              <a:t>FruitLook uses SEBAL (Surface Energy Balance Algorithm for Land) technology to calculate parameters to improve farm management. </a:t>
            </a:r>
          </a:p>
          <a:p>
            <a:pPr algn="just">
              <a:lnSpc>
                <a:spcPct val="150000"/>
              </a:lnSpc>
            </a:pPr>
            <a:r>
              <a:rPr lang="en-ZA" dirty="0" smtClean="0"/>
              <a:t>Remote-sensing measures the solar radiation reaching the crop, reflecting off the plants, and heating up the soil surface. </a:t>
            </a:r>
          </a:p>
          <a:p>
            <a:pPr algn="just">
              <a:lnSpc>
                <a:spcPct val="150000"/>
              </a:lnSpc>
            </a:pPr>
            <a:r>
              <a:rPr lang="en-ZA" dirty="0" smtClean="0"/>
              <a:t>By combining radiation data with climatic data FruitLook supplies parameters that assist farmers to monitor evapotranspiration (water use), water use-efficiency, plant-growth and the nitrogen status of a crop.</a:t>
            </a:r>
          </a:p>
          <a:p>
            <a:pPr algn="just">
              <a:lnSpc>
                <a:spcPct val="150000"/>
              </a:lnSpc>
            </a:pPr>
            <a:endParaRPr lang="en-ZA" dirty="0" smtClean="0"/>
          </a:p>
          <a:p>
            <a:pPr algn="just">
              <a:lnSpc>
                <a:spcPct val="150000"/>
              </a:lnSpc>
            </a:pPr>
            <a:endParaRPr lang="en-ZA" dirty="0"/>
          </a:p>
        </p:txBody>
      </p:sp>
      <p:pic>
        <p:nvPicPr>
          <p:cNvPr id="5" name="Picture 4"/>
          <p:cNvPicPr>
            <a:picLocks noChangeAspect="1"/>
          </p:cNvPicPr>
          <p:nvPr/>
        </p:nvPicPr>
        <p:blipFill>
          <a:blip r:embed="rId3"/>
          <a:stretch>
            <a:fillRect/>
          </a:stretch>
        </p:blipFill>
        <p:spPr>
          <a:xfrm>
            <a:off x="10654703" y="107577"/>
            <a:ext cx="1398194" cy="1434727"/>
          </a:xfrm>
          <a:prstGeom prst="rect">
            <a:avLst/>
          </a:prstGeom>
        </p:spPr>
      </p:pic>
      <p:pic>
        <p:nvPicPr>
          <p:cNvPr id="1026" name="Picture 2" descr="Image result for Fruitlook logo"/>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8196943" y="5969592"/>
            <a:ext cx="3855954" cy="79950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9422" y="6550223"/>
            <a:ext cx="3910384" cy="307777"/>
          </a:xfrm>
          <a:prstGeom prst="rect">
            <a:avLst/>
          </a:prstGeom>
          <a:noFill/>
        </p:spPr>
        <p:txBody>
          <a:bodyPr wrap="square" rtlCol="0">
            <a:spAutoFit/>
          </a:bodyPr>
          <a:lstStyle/>
          <a:p>
            <a:r>
              <a:rPr lang="en-ZA" sz="1400" i="1" dirty="0" smtClean="0">
                <a:solidFill>
                  <a:srgbClr val="3F99AB"/>
                </a:solidFill>
              </a:rPr>
              <a:t>Tarina du Toit (14407426)</a:t>
            </a:r>
            <a:endParaRPr lang="en-ZA" sz="1400" i="1" dirty="0">
              <a:solidFill>
                <a:srgbClr val="3F99AB"/>
              </a:solidFill>
            </a:endParaRPr>
          </a:p>
        </p:txBody>
      </p:sp>
    </p:spTree>
    <p:extLst>
      <p:ext uri="{BB962C8B-B14F-4D97-AF65-F5344CB8AC3E}">
        <p14:creationId xmlns:p14="http://schemas.microsoft.com/office/powerpoint/2010/main" val="9061195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654703" y="107577"/>
            <a:ext cx="1398194" cy="1434727"/>
          </a:xfrm>
          <a:prstGeom prst="rect">
            <a:avLst/>
          </a:prstGeom>
        </p:spPr>
      </p:pic>
      <p:pic>
        <p:nvPicPr>
          <p:cNvPr id="7" name="Picture 6"/>
          <p:cNvPicPr>
            <a:picLocks noChangeAspect="1"/>
          </p:cNvPicPr>
          <p:nvPr/>
        </p:nvPicPr>
        <p:blipFill>
          <a:blip r:embed="rId4"/>
          <a:stretch>
            <a:fillRect/>
          </a:stretch>
        </p:blipFill>
        <p:spPr>
          <a:xfrm>
            <a:off x="638854" y="473528"/>
            <a:ext cx="9838932" cy="5638800"/>
          </a:xfrm>
          <a:prstGeom prst="rect">
            <a:avLst/>
          </a:prstGeom>
        </p:spPr>
      </p:pic>
      <p:sp>
        <p:nvSpPr>
          <p:cNvPr id="4" name="TextBox 3"/>
          <p:cNvSpPr txBox="1"/>
          <p:nvPr/>
        </p:nvSpPr>
        <p:spPr>
          <a:xfrm>
            <a:off x="-19422" y="6550223"/>
            <a:ext cx="3910384" cy="307777"/>
          </a:xfrm>
          <a:prstGeom prst="rect">
            <a:avLst/>
          </a:prstGeom>
          <a:noFill/>
        </p:spPr>
        <p:txBody>
          <a:bodyPr wrap="square" rtlCol="0">
            <a:spAutoFit/>
          </a:bodyPr>
          <a:lstStyle/>
          <a:p>
            <a:r>
              <a:rPr lang="en-ZA" sz="1400" i="1" dirty="0" smtClean="0">
                <a:solidFill>
                  <a:srgbClr val="3F99AB"/>
                </a:solidFill>
              </a:rPr>
              <a:t>Tarina du Toit (14407426)</a:t>
            </a:r>
            <a:endParaRPr lang="en-ZA" sz="1400" i="1" dirty="0">
              <a:solidFill>
                <a:srgbClr val="3F99AB"/>
              </a:solidFill>
            </a:endParaRPr>
          </a:p>
        </p:txBody>
      </p:sp>
    </p:spTree>
    <p:extLst>
      <p:ext uri="{BB962C8B-B14F-4D97-AF65-F5344CB8AC3E}">
        <p14:creationId xmlns:p14="http://schemas.microsoft.com/office/powerpoint/2010/main" val="6662733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654703" y="107577"/>
            <a:ext cx="1398194" cy="1434727"/>
          </a:xfrm>
          <a:prstGeom prst="rect">
            <a:avLst/>
          </a:prstGeom>
        </p:spPr>
      </p:pic>
      <p:pic>
        <p:nvPicPr>
          <p:cNvPr id="2" name="Picture 1"/>
          <p:cNvPicPr>
            <a:picLocks noChangeAspect="1"/>
          </p:cNvPicPr>
          <p:nvPr/>
        </p:nvPicPr>
        <p:blipFill>
          <a:blip r:embed="rId4"/>
          <a:stretch>
            <a:fillRect/>
          </a:stretch>
        </p:blipFill>
        <p:spPr>
          <a:xfrm>
            <a:off x="1813152" y="141861"/>
            <a:ext cx="7467295" cy="683079"/>
          </a:xfrm>
          <a:prstGeom prst="rect">
            <a:avLst/>
          </a:prstGeom>
        </p:spPr>
      </p:pic>
      <p:pic>
        <p:nvPicPr>
          <p:cNvPr id="3" name="Picture 2"/>
          <p:cNvPicPr>
            <a:picLocks noChangeAspect="1"/>
          </p:cNvPicPr>
          <p:nvPr/>
        </p:nvPicPr>
        <p:blipFill>
          <a:blip r:embed="rId5"/>
          <a:stretch>
            <a:fillRect/>
          </a:stretch>
        </p:blipFill>
        <p:spPr>
          <a:xfrm>
            <a:off x="195729" y="1185216"/>
            <a:ext cx="5682556" cy="4330381"/>
          </a:xfrm>
          <a:prstGeom prst="rect">
            <a:avLst/>
          </a:prstGeom>
        </p:spPr>
      </p:pic>
      <p:pic>
        <p:nvPicPr>
          <p:cNvPr id="4" name="Picture 3"/>
          <p:cNvPicPr>
            <a:picLocks noChangeAspect="1"/>
          </p:cNvPicPr>
          <p:nvPr/>
        </p:nvPicPr>
        <p:blipFill>
          <a:blip r:embed="rId6"/>
          <a:stretch>
            <a:fillRect/>
          </a:stretch>
        </p:blipFill>
        <p:spPr>
          <a:xfrm>
            <a:off x="5878285" y="1580336"/>
            <a:ext cx="6174611" cy="3935261"/>
          </a:xfrm>
          <a:prstGeom prst="rect">
            <a:avLst/>
          </a:prstGeom>
        </p:spPr>
      </p:pic>
      <p:cxnSp>
        <p:nvCxnSpPr>
          <p:cNvPr id="9" name="Straight Arrow Connector 8"/>
          <p:cNvCxnSpPr/>
          <p:nvPr/>
        </p:nvCxnSpPr>
        <p:spPr>
          <a:xfrm flipH="1">
            <a:off x="3788231" y="702129"/>
            <a:ext cx="310240" cy="718457"/>
          </a:xfrm>
          <a:prstGeom prst="straightConnector1">
            <a:avLst/>
          </a:prstGeom>
          <a:ln w="857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878286" y="702129"/>
            <a:ext cx="424543" cy="840175"/>
          </a:xfrm>
          <a:prstGeom prst="straightConnector1">
            <a:avLst/>
          </a:prstGeom>
          <a:ln w="8572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2" descr="Image result for Fruitlook logo"/>
          <p:cNvPicPr>
            <a:picLocks noChangeAspect="1" noChangeArrowheads="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642822" y="5854699"/>
            <a:ext cx="4410075" cy="91440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19422" y="6550223"/>
            <a:ext cx="3910384" cy="307777"/>
          </a:xfrm>
          <a:prstGeom prst="rect">
            <a:avLst/>
          </a:prstGeom>
          <a:noFill/>
        </p:spPr>
        <p:txBody>
          <a:bodyPr wrap="square" rtlCol="0">
            <a:spAutoFit/>
          </a:bodyPr>
          <a:lstStyle/>
          <a:p>
            <a:r>
              <a:rPr lang="en-ZA" sz="1400" i="1" dirty="0" smtClean="0">
                <a:solidFill>
                  <a:srgbClr val="3F99AB"/>
                </a:solidFill>
              </a:rPr>
              <a:t>Tarina du Toit (14407426)</a:t>
            </a:r>
            <a:endParaRPr lang="en-ZA" sz="1400" i="1" dirty="0">
              <a:solidFill>
                <a:srgbClr val="3F99AB"/>
              </a:solidFill>
            </a:endParaRPr>
          </a:p>
        </p:txBody>
      </p:sp>
    </p:spTree>
    <p:extLst>
      <p:ext uri="{BB962C8B-B14F-4D97-AF65-F5344CB8AC3E}">
        <p14:creationId xmlns:p14="http://schemas.microsoft.com/office/powerpoint/2010/main" val="2751851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654703" y="107577"/>
            <a:ext cx="1398194" cy="1434727"/>
          </a:xfrm>
          <a:prstGeom prst="rect">
            <a:avLst/>
          </a:prstGeom>
        </p:spPr>
      </p:pic>
      <p:pic>
        <p:nvPicPr>
          <p:cNvPr id="7" name="Picture 6"/>
          <p:cNvPicPr>
            <a:picLocks noChangeAspect="1"/>
          </p:cNvPicPr>
          <p:nvPr/>
        </p:nvPicPr>
        <p:blipFill rotWithShape="1">
          <a:blip r:embed="rId4"/>
          <a:srcRect l="14858" t="9157" r="33257" b="4843"/>
          <a:stretch/>
        </p:blipFill>
        <p:spPr>
          <a:xfrm>
            <a:off x="0" y="107577"/>
            <a:ext cx="5682345" cy="5320410"/>
          </a:xfrm>
          <a:prstGeom prst="rect">
            <a:avLst/>
          </a:prstGeom>
        </p:spPr>
      </p:pic>
      <p:pic>
        <p:nvPicPr>
          <p:cNvPr id="8" name="Picture 7"/>
          <p:cNvPicPr>
            <a:picLocks noChangeAspect="1"/>
          </p:cNvPicPr>
          <p:nvPr/>
        </p:nvPicPr>
        <p:blipFill rotWithShape="1">
          <a:blip r:embed="rId5"/>
          <a:srcRect l="14858" t="16679" r="32714" b="5108"/>
          <a:stretch/>
        </p:blipFill>
        <p:spPr>
          <a:xfrm>
            <a:off x="5878286" y="1542304"/>
            <a:ext cx="6174611" cy="5203532"/>
          </a:xfrm>
          <a:prstGeom prst="rect">
            <a:avLst/>
          </a:prstGeom>
        </p:spPr>
      </p:pic>
      <p:sp>
        <p:nvSpPr>
          <p:cNvPr id="6" name="Title 1"/>
          <p:cNvSpPr>
            <a:spLocks noGrp="1"/>
          </p:cNvSpPr>
          <p:nvPr>
            <p:ph type="title"/>
          </p:nvPr>
        </p:nvSpPr>
        <p:spPr>
          <a:xfrm>
            <a:off x="6274409" y="32657"/>
            <a:ext cx="3984171" cy="1325563"/>
          </a:xfrm>
        </p:spPr>
        <p:txBody>
          <a:bodyPr/>
          <a:lstStyle/>
          <a:p>
            <a:pPr algn="ctr"/>
            <a:r>
              <a:rPr lang="en-ZA" b="1" dirty="0" smtClean="0"/>
              <a:t>Example</a:t>
            </a:r>
            <a:endParaRPr lang="en-ZA" b="1" dirty="0">
              <a:solidFill>
                <a:srgbClr val="3F99AB"/>
              </a:solidFill>
              <a:latin typeface="Arial" panose="020B0604020202020204" pitchFamily="34" charset="0"/>
              <a:cs typeface="Arial" panose="020B0604020202020204" pitchFamily="34" charset="0"/>
            </a:endParaRPr>
          </a:p>
        </p:txBody>
      </p:sp>
      <p:pic>
        <p:nvPicPr>
          <p:cNvPr id="9" name="Picture 2" descr="Image result for Fruitlook logo"/>
          <p:cNvPicPr>
            <a:picLocks noChangeAspect="1" noChangeArrowheads="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0" y="5635822"/>
            <a:ext cx="4410075" cy="91440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19422" y="6550223"/>
            <a:ext cx="3910384" cy="307777"/>
          </a:xfrm>
          <a:prstGeom prst="rect">
            <a:avLst/>
          </a:prstGeom>
          <a:noFill/>
        </p:spPr>
        <p:txBody>
          <a:bodyPr wrap="square" rtlCol="0">
            <a:spAutoFit/>
          </a:bodyPr>
          <a:lstStyle/>
          <a:p>
            <a:r>
              <a:rPr lang="en-ZA" sz="1400" i="1" dirty="0" smtClean="0">
                <a:solidFill>
                  <a:srgbClr val="3F99AB"/>
                </a:solidFill>
              </a:rPr>
              <a:t>Tarina du Toit (14407426)</a:t>
            </a:r>
            <a:endParaRPr lang="en-ZA" sz="1400" i="1" dirty="0">
              <a:solidFill>
                <a:srgbClr val="3F99AB"/>
              </a:solidFill>
            </a:endParaRPr>
          </a:p>
        </p:txBody>
      </p:sp>
    </p:spTree>
    <p:extLst>
      <p:ext uri="{BB962C8B-B14F-4D97-AF65-F5344CB8AC3E}">
        <p14:creationId xmlns:p14="http://schemas.microsoft.com/office/powerpoint/2010/main" val="16355838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ZA" b="1" dirty="0" smtClean="0">
                <a:solidFill>
                  <a:srgbClr val="3F99AB"/>
                </a:solidFill>
                <a:latin typeface="Arial" panose="020B0604020202020204" pitchFamily="34" charset="0"/>
                <a:cs typeface="Arial" panose="020B0604020202020204" pitchFamily="34" charset="0"/>
              </a:rPr>
              <a:t>Quantum VRT - Drones for Good</a:t>
            </a:r>
            <a:endParaRPr lang="en-ZA" b="1" dirty="0">
              <a:solidFill>
                <a:srgbClr val="3F99AB"/>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39102" y="1220040"/>
            <a:ext cx="11633797" cy="5213417"/>
          </a:xfrm>
        </p:spPr>
        <p:txBody>
          <a:bodyPr/>
          <a:lstStyle/>
          <a:p>
            <a:pPr marL="0" indent="0" algn="just">
              <a:lnSpc>
                <a:spcPct val="150000"/>
              </a:lnSpc>
              <a:buNone/>
            </a:pPr>
            <a:r>
              <a:rPr lang="en-ZA" b="1" dirty="0" smtClean="0">
                <a:solidFill>
                  <a:srgbClr val="3F99AB"/>
                </a:solidFill>
              </a:rPr>
              <a:t>THE OPPORTUNITY:</a:t>
            </a:r>
          </a:p>
          <a:p>
            <a:pPr algn="just">
              <a:lnSpc>
                <a:spcPct val="150000"/>
              </a:lnSpc>
            </a:pPr>
            <a:r>
              <a:rPr lang="en-ZA" dirty="0"/>
              <a:t>C</a:t>
            </a:r>
            <a:r>
              <a:rPr lang="en-ZA" dirty="0" smtClean="0"/>
              <a:t>opter systems that have been used for agricultural monitoring has not been very efficient: short flight times &amp; energy required</a:t>
            </a:r>
          </a:p>
          <a:p>
            <a:pPr marL="0" indent="0" algn="just">
              <a:lnSpc>
                <a:spcPct val="150000"/>
              </a:lnSpc>
              <a:buNone/>
            </a:pPr>
            <a:r>
              <a:rPr lang="en-ZA" b="1" dirty="0" smtClean="0">
                <a:solidFill>
                  <a:srgbClr val="3F99AB"/>
                </a:solidFill>
              </a:rPr>
              <a:t>THE SOLUTION:</a:t>
            </a:r>
          </a:p>
          <a:p>
            <a:pPr algn="just">
              <a:lnSpc>
                <a:spcPct val="150000"/>
              </a:lnSpc>
            </a:pPr>
            <a:r>
              <a:rPr lang="en-ZA" dirty="0" smtClean="0"/>
              <a:t>Quantum VRT Drones </a:t>
            </a:r>
          </a:p>
          <a:p>
            <a:pPr algn="just">
              <a:lnSpc>
                <a:spcPct val="150000"/>
              </a:lnSpc>
            </a:pPr>
            <a:endParaRPr lang="en-ZA" dirty="0" smtClean="0"/>
          </a:p>
          <a:p>
            <a:pPr algn="just">
              <a:lnSpc>
                <a:spcPct val="150000"/>
              </a:lnSpc>
            </a:pPr>
            <a:endParaRPr lang="en-ZA" dirty="0"/>
          </a:p>
        </p:txBody>
      </p:sp>
      <p:pic>
        <p:nvPicPr>
          <p:cNvPr id="5" name="Picture 4"/>
          <p:cNvPicPr>
            <a:picLocks noChangeAspect="1"/>
          </p:cNvPicPr>
          <p:nvPr/>
        </p:nvPicPr>
        <p:blipFill>
          <a:blip r:embed="rId3"/>
          <a:stretch>
            <a:fillRect/>
          </a:stretch>
        </p:blipFill>
        <p:spPr>
          <a:xfrm>
            <a:off x="10654703" y="107577"/>
            <a:ext cx="1398194" cy="1434727"/>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6571" b="21286"/>
          <a:stretch/>
        </p:blipFill>
        <p:spPr>
          <a:xfrm>
            <a:off x="10170070" y="5617029"/>
            <a:ext cx="1786758" cy="1110343"/>
          </a:xfrm>
          <a:prstGeom prst="rect">
            <a:avLst/>
          </a:prstGeom>
        </p:spPr>
      </p:pic>
      <p:sp>
        <p:nvSpPr>
          <p:cNvPr id="6" name="TextBox 5"/>
          <p:cNvSpPr txBox="1"/>
          <p:nvPr/>
        </p:nvSpPr>
        <p:spPr>
          <a:xfrm>
            <a:off x="-19422" y="6550223"/>
            <a:ext cx="3910384" cy="307777"/>
          </a:xfrm>
          <a:prstGeom prst="rect">
            <a:avLst/>
          </a:prstGeom>
          <a:noFill/>
        </p:spPr>
        <p:txBody>
          <a:bodyPr wrap="square" rtlCol="0">
            <a:spAutoFit/>
          </a:bodyPr>
          <a:lstStyle/>
          <a:p>
            <a:r>
              <a:rPr lang="en-ZA" sz="1400" i="1" dirty="0" smtClean="0">
                <a:solidFill>
                  <a:srgbClr val="3F99AB"/>
                </a:solidFill>
              </a:rPr>
              <a:t>Tarina du Toit (14407426)</a:t>
            </a:r>
            <a:endParaRPr lang="en-ZA" sz="1400" i="1" dirty="0">
              <a:solidFill>
                <a:srgbClr val="3F99AB"/>
              </a:solidFill>
            </a:endParaRPr>
          </a:p>
        </p:txBody>
      </p:sp>
    </p:spTree>
    <p:extLst>
      <p:ext uri="{BB962C8B-B14F-4D97-AF65-F5344CB8AC3E}">
        <p14:creationId xmlns:p14="http://schemas.microsoft.com/office/powerpoint/2010/main" val="27050449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ZA" b="1" dirty="0" smtClean="0">
                <a:solidFill>
                  <a:srgbClr val="3F99AB"/>
                </a:solidFill>
                <a:latin typeface="Arial" panose="020B0604020202020204" pitchFamily="34" charset="0"/>
                <a:cs typeface="Arial" panose="020B0604020202020204" pitchFamily="34" charset="0"/>
              </a:rPr>
              <a:t>Quantum VRT - Drones for Good</a:t>
            </a:r>
            <a:endParaRPr lang="en-ZA" b="1" dirty="0">
              <a:solidFill>
                <a:srgbClr val="3F99AB"/>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0654703" y="107577"/>
            <a:ext cx="1398194" cy="1434727"/>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6571" b="21286"/>
          <a:stretch/>
        </p:blipFill>
        <p:spPr>
          <a:xfrm>
            <a:off x="10170070" y="5617029"/>
            <a:ext cx="1786758" cy="1110343"/>
          </a:xfrm>
          <a:prstGeom prst="rect">
            <a:avLst/>
          </a:prstGeom>
        </p:spPr>
      </p:pic>
      <p:sp>
        <p:nvSpPr>
          <p:cNvPr id="6" name="TextBox 5"/>
          <p:cNvSpPr txBox="1"/>
          <p:nvPr/>
        </p:nvSpPr>
        <p:spPr>
          <a:xfrm>
            <a:off x="-19422" y="6550223"/>
            <a:ext cx="3910384" cy="307777"/>
          </a:xfrm>
          <a:prstGeom prst="rect">
            <a:avLst/>
          </a:prstGeom>
          <a:noFill/>
        </p:spPr>
        <p:txBody>
          <a:bodyPr wrap="square" rtlCol="0">
            <a:spAutoFit/>
          </a:bodyPr>
          <a:lstStyle/>
          <a:p>
            <a:r>
              <a:rPr lang="en-ZA" sz="1400" i="1" dirty="0" smtClean="0">
                <a:solidFill>
                  <a:srgbClr val="3F99AB"/>
                </a:solidFill>
              </a:rPr>
              <a:t>Tarina du Toit (14407426)</a:t>
            </a:r>
            <a:endParaRPr lang="en-ZA" sz="1400" i="1" dirty="0">
              <a:solidFill>
                <a:srgbClr val="3F99AB"/>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592292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ZA" b="1" dirty="0" smtClean="0">
                <a:solidFill>
                  <a:srgbClr val="3F99AB"/>
                </a:solidFill>
                <a:latin typeface="Arial" panose="020B0604020202020204" pitchFamily="34" charset="0"/>
                <a:cs typeface="Arial" panose="020B0604020202020204" pitchFamily="34" charset="0"/>
              </a:rPr>
              <a:t>Trends</a:t>
            </a:r>
            <a:endParaRPr lang="en-ZA" b="1" dirty="0">
              <a:solidFill>
                <a:srgbClr val="3F99AB"/>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39102" y="3820886"/>
            <a:ext cx="11633797" cy="2612571"/>
          </a:xfrm>
        </p:spPr>
        <p:txBody>
          <a:bodyPr/>
          <a:lstStyle/>
          <a:p>
            <a:pPr algn="ctr">
              <a:lnSpc>
                <a:spcPct val="150000"/>
              </a:lnSpc>
            </a:pPr>
            <a:r>
              <a:rPr lang="en-ZA" dirty="0" smtClean="0"/>
              <a:t>Dynamization</a:t>
            </a:r>
          </a:p>
          <a:p>
            <a:pPr algn="ctr">
              <a:lnSpc>
                <a:spcPct val="150000"/>
              </a:lnSpc>
            </a:pPr>
            <a:r>
              <a:rPr lang="en-ZA" dirty="0" smtClean="0"/>
              <a:t>Decrease Human Involvement</a:t>
            </a:r>
          </a:p>
          <a:p>
            <a:pPr algn="ctr">
              <a:lnSpc>
                <a:spcPct val="150000"/>
              </a:lnSpc>
            </a:pPr>
            <a:r>
              <a:rPr lang="en-ZA" dirty="0" smtClean="0"/>
              <a:t>Design Point</a:t>
            </a:r>
          </a:p>
          <a:p>
            <a:pPr algn="ctr">
              <a:lnSpc>
                <a:spcPct val="150000"/>
              </a:lnSpc>
            </a:pPr>
            <a:endParaRPr lang="en-ZA" dirty="0"/>
          </a:p>
        </p:txBody>
      </p:sp>
      <p:pic>
        <p:nvPicPr>
          <p:cNvPr id="5" name="Picture 4"/>
          <p:cNvPicPr>
            <a:picLocks noChangeAspect="1"/>
          </p:cNvPicPr>
          <p:nvPr/>
        </p:nvPicPr>
        <p:blipFill>
          <a:blip r:embed="rId3"/>
          <a:stretch>
            <a:fillRect/>
          </a:stretch>
        </p:blipFill>
        <p:spPr>
          <a:xfrm>
            <a:off x="10654703" y="107577"/>
            <a:ext cx="1398194" cy="1434727"/>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6571" b="21286"/>
          <a:stretch/>
        </p:blipFill>
        <p:spPr>
          <a:xfrm>
            <a:off x="862785" y="1435394"/>
            <a:ext cx="3627572" cy="2254278"/>
          </a:xfrm>
          <a:prstGeom prst="rect">
            <a:avLst/>
          </a:prstGeom>
        </p:spPr>
      </p:pic>
      <p:sp>
        <p:nvSpPr>
          <p:cNvPr id="6" name="TextBox 5"/>
          <p:cNvSpPr txBox="1"/>
          <p:nvPr/>
        </p:nvSpPr>
        <p:spPr>
          <a:xfrm>
            <a:off x="-19422" y="6550223"/>
            <a:ext cx="3910384" cy="307777"/>
          </a:xfrm>
          <a:prstGeom prst="rect">
            <a:avLst/>
          </a:prstGeom>
          <a:noFill/>
        </p:spPr>
        <p:txBody>
          <a:bodyPr wrap="square" rtlCol="0">
            <a:spAutoFit/>
          </a:bodyPr>
          <a:lstStyle/>
          <a:p>
            <a:r>
              <a:rPr lang="en-ZA" sz="1400" i="1" dirty="0" smtClean="0">
                <a:solidFill>
                  <a:srgbClr val="3F99AB"/>
                </a:solidFill>
              </a:rPr>
              <a:t>Tarina du Toit (14407426)</a:t>
            </a:r>
            <a:endParaRPr lang="en-ZA" sz="1400" i="1" dirty="0">
              <a:solidFill>
                <a:srgbClr val="3F99AB"/>
              </a:solidFill>
            </a:endParaRPr>
          </a:p>
        </p:txBody>
      </p:sp>
      <p:pic>
        <p:nvPicPr>
          <p:cNvPr id="7" name="Picture 2" descr="Image result for Fruitlook logo"/>
          <p:cNvPicPr>
            <a:picLocks noChangeAspect="1" noChangeArrowheads="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926621" y="1673518"/>
            <a:ext cx="6541435" cy="13563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61172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577</TotalTime>
  <Words>1183</Words>
  <Application>Microsoft Office PowerPoint</Application>
  <PresentationFormat>Widescreen</PresentationFormat>
  <Paragraphs>150</Paragraphs>
  <Slides>22</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Calibri Light</vt:lpstr>
      <vt:lpstr>Times New Roman</vt:lpstr>
      <vt:lpstr>Office Theme</vt:lpstr>
      <vt:lpstr>1_Office Theme</vt:lpstr>
      <vt:lpstr>TRENDS IN DIGITAL  INNOVATION</vt:lpstr>
      <vt:lpstr>FRUITLOOK</vt:lpstr>
      <vt:lpstr>FRUITLOOK</vt:lpstr>
      <vt:lpstr>PowerPoint Presentation</vt:lpstr>
      <vt:lpstr>PowerPoint Presentation</vt:lpstr>
      <vt:lpstr>Example</vt:lpstr>
      <vt:lpstr>Quantum VRT - Drones for Good</vt:lpstr>
      <vt:lpstr>Quantum VRT - Drones for Good</vt:lpstr>
      <vt:lpstr>Trends</vt:lpstr>
      <vt:lpstr>PowerPoint Presentation</vt:lpstr>
      <vt:lpstr>MooMonitor</vt:lpstr>
      <vt:lpstr>Feed quality </vt:lpstr>
      <vt:lpstr> SiloKing</vt:lpstr>
      <vt:lpstr>Trends</vt:lpstr>
      <vt:lpstr>PowerPoint Presentation</vt:lpstr>
      <vt:lpstr>PowerPoint Presentation</vt:lpstr>
      <vt:lpstr>PowerPoint Presentation</vt:lpstr>
      <vt:lpstr>PowerPoint Presentation</vt:lpstr>
      <vt:lpstr>Using drones (UAV’s) in Agriculture</vt:lpstr>
      <vt:lpstr>Rhinos Wear GPS Devices In South Africa</vt:lpstr>
      <vt:lpstr>Trends</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TRENDS IN DIGITAL  INNOVATION</dc:title>
  <dc:creator>Tarina</dc:creator>
  <cp:lastModifiedBy>GOETHALS Frank</cp:lastModifiedBy>
  <cp:revision>41</cp:revision>
  <dcterms:created xsi:type="dcterms:W3CDTF">2016-11-18T09:13:40Z</dcterms:created>
  <dcterms:modified xsi:type="dcterms:W3CDTF">2016-12-02T15:53:51Z</dcterms:modified>
</cp:coreProperties>
</file>