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5143500" type="screen16x9"/>
  <p:notesSz cx="6858000" cy="9144000"/>
  <p:embeddedFontLst>
    <p:embeddedFont>
      <p:font typeface="Roboto" panose="020B0604020202020204"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32" autoAdjust="0"/>
    <p:restoredTop sz="94660"/>
  </p:normalViewPr>
  <p:slideViewPr>
    <p:cSldViewPr snapToGrid="0">
      <p:cViewPr>
        <p:scale>
          <a:sx n="125" d="100"/>
          <a:sy n="125" d="100"/>
        </p:scale>
        <p:origin x="96" y="7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youtu.be/nDaEKy7qB7U"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youtube.com/watch?v=wB66zwP3OZo"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www.youtube.com/watch?v=ciW6WY21t0U&amp;t=70s"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5" name="Shape 6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7" name="Shape 12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just" rtl="0">
              <a:lnSpc>
                <a:spcPct val="115000"/>
              </a:lnSpc>
              <a:spcBef>
                <a:spcPts val="0"/>
              </a:spcBef>
              <a:spcAft>
                <a:spcPts val="0"/>
              </a:spcAft>
              <a:buNone/>
            </a:pPr>
            <a:r>
              <a:rPr lang="nl" sz="1000">
                <a:solidFill>
                  <a:srgbClr val="333333"/>
                </a:solidFill>
                <a:highlight>
                  <a:srgbClr val="FFFFFF"/>
                </a:highlight>
                <a:latin typeface="Roboto"/>
                <a:ea typeface="Roboto"/>
                <a:cs typeface="Roboto"/>
                <a:sym typeface="Roboto"/>
              </a:rPr>
              <a:t>new type of artificial intelligence</a:t>
            </a:r>
            <a:endParaRPr sz="1000">
              <a:solidFill>
                <a:srgbClr val="333333"/>
              </a:solidFill>
              <a:highlight>
                <a:srgbClr val="FFFFFF"/>
              </a:highlight>
              <a:latin typeface="Roboto"/>
              <a:ea typeface="Roboto"/>
              <a:cs typeface="Roboto"/>
              <a:sym typeface="Roboto"/>
            </a:endParaRPr>
          </a:p>
          <a:p>
            <a:pPr marL="0" lvl="0" indent="0" algn="just" rtl="0">
              <a:lnSpc>
                <a:spcPct val="115000"/>
              </a:lnSpc>
              <a:spcBef>
                <a:spcPts val="1600"/>
              </a:spcBef>
              <a:spcAft>
                <a:spcPts val="1600"/>
              </a:spcAft>
              <a:buNone/>
            </a:pPr>
            <a:r>
              <a:rPr lang="nl" sz="1000">
                <a:solidFill>
                  <a:srgbClr val="444444"/>
                </a:solidFill>
                <a:latin typeface="Roboto"/>
                <a:ea typeface="Roboto"/>
                <a:cs typeface="Roboto"/>
                <a:sym typeface="Roboto"/>
              </a:rPr>
              <a:t>Arraiy’s creators are training the system to </a:t>
            </a:r>
            <a:r>
              <a:rPr lang="nl" sz="1000">
                <a:solidFill>
                  <a:srgbClr val="31A1FF"/>
                </a:solidFill>
                <a:uFill>
                  <a:noFill/>
                </a:uFill>
                <a:latin typeface="Roboto"/>
                <a:ea typeface="Roboto"/>
                <a:cs typeface="Roboto"/>
                <a:sym typeface="Roboto"/>
                <a:hlinkClick r:id="rId3"/>
              </a:rPr>
              <a:t>rotoscope</a:t>
            </a:r>
            <a:r>
              <a:rPr lang="nl" sz="1000">
                <a:solidFill>
                  <a:srgbClr val="444444"/>
                </a:solidFill>
                <a:latin typeface="Roboto"/>
                <a:ea typeface="Roboto"/>
                <a:cs typeface="Roboto"/>
                <a:sym typeface="Roboto"/>
              </a:rPr>
              <a:t> — the process of separating certain parts of footage from the background (for example) separating an actor from the green screen behind them) with years’ worth of human-created visual effects as training tools. </a:t>
            </a:r>
            <a:endParaRPr sz="1000">
              <a:latin typeface="Roboto"/>
              <a:ea typeface="Roboto"/>
              <a:cs typeface="Roboto"/>
              <a:sym typeface="Roboto"/>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3" name="Shape 13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nl" sz="1000" b="1" u="sng">
                <a:latin typeface="Roboto"/>
                <a:ea typeface="Roboto"/>
                <a:cs typeface="Roboto"/>
                <a:sym typeface="Roboto"/>
              </a:rPr>
              <a:t>https://gadgets.ndtv.com/entertainment/features/dynamic-optimiser-is-netflix-s-secret-weapon-against-buffering-1665242</a:t>
            </a:r>
            <a:endParaRPr sz="1000">
              <a:latin typeface="Roboto"/>
              <a:ea typeface="Roboto"/>
              <a:cs typeface="Roboto"/>
              <a:sym typeface="Roboto"/>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9" name="Shape 13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5" name="Shape 14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1" name="Shape 15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8" name="Shape 15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just" rtl="0">
              <a:lnSpc>
                <a:spcPct val="115000"/>
              </a:lnSpc>
              <a:spcBef>
                <a:spcPts val="0"/>
              </a:spcBef>
              <a:spcAft>
                <a:spcPts val="1600"/>
              </a:spcAft>
              <a:buNone/>
            </a:pPr>
            <a:r>
              <a:rPr lang="nl" sz="1000">
                <a:latin typeface="Roboto"/>
                <a:ea typeface="Roboto"/>
                <a:cs typeface="Roboto"/>
                <a:sym typeface="Roboto"/>
              </a:rPr>
              <a:t>Demonstrates how television is evolving to offer consumers an outstanding viewing experience, while acting as a centralized connected smart hub to enhance everyday life. BUT: still extremely expensive </a:t>
            </a:r>
            <a:endParaRPr sz="1000">
              <a:latin typeface="Roboto"/>
              <a:ea typeface="Roboto"/>
              <a:cs typeface="Roboto"/>
              <a:sym typeface="Roboto"/>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Shape 16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4" name="Shape 16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just" rtl="0">
              <a:lnSpc>
                <a:spcPct val="115000"/>
              </a:lnSpc>
              <a:spcBef>
                <a:spcPts val="0"/>
              </a:spcBef>
              <a:spcAft>
                <a:spcPts val="1600"/>
              </a:spcAft>
              <a:buNone/>
            </a:pPr>
            <a:r>
              <a:rPr lang="nl" sz="1000">
                <a:latin typeface="Roboto"/>
                <a:ea typeface="Roboto"/>
                <a:cs typeface="Roboto"/>
                <a:sym typeface="Roboto"/>
              </a:rPr>
              <a:t>Demonstrates how television is evolving to offer consumers an outstanding viewing experience, while acting as a centralized connected smart hub to enhance everyday life. BUT: still extremely expensive </a:t>
            </a:r>
            <a:endParaRPr sz="1000">
              <a:latin typeface="Roboto"/>
              <a:ea typeface="Roboto"/>
              <a:cs typeface="Roboto"/>
              <a:sym typeface="Roboto"/>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0" name="Shape 17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Shape 17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5" name="Shape 17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3" name="Shape 18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just" rtl="0">
              <a:lnSpc>
                <a:spcPct val="115000"/>
              </a:lnSpc>
              <a:spcBef>
                <a:spcPts val="0"/>
              </a:spcBef>
              <a:spcAft>
                <a:spcPts val="1600"/>
              </a:spcAft>
              <a:buNone/>
            </a:pPr>
            <a:endParaRPr sz="1000">
              <a:latin typeface="Roboto"/>
              <a:ea typeface="Roboto"/>
              <a:cs typeface="Roboto"/>
              <a:sym typeface="Roboto"/>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2" name="Shape 7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sz="1000">
              <a:latin typeface="Roboto"/>
              <a:ea typeface="Roboto"/>
              <a:cs typeface="Roboto"/>
              <a:sym typeface="Roboto"/>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Shape 18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0" name="Shape 19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just" rtl="0">
              <a:lnSpc>
                <a:spcPct val="115000"/>
              </a:lnSpc>
              <a:spcBef>
                <a:spcPts val="0"/>
              </a:spcBef>
              <a:spcAft>
                <a:spcPts val="1600"/>
              </a:spcAft>
              <a:buNone/>
            </a:pPr>
            <a:endParaRPr sz="1000">
              <a:latin typeface="Roboto"/>
              <a:ea typeface="Roboto"/>
              <a:cs typeface="Roboto"/>
              <a:sym typeface="Roboto"/>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7" name="Shape 19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3" name="Shape 20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9" name="Shape 7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nl" sz="1000">
                <a:latin typeface="Roboto"/>
                <a:ea typeface="Roboto"/>
                <a:cs typeface="Roboto"/>
                <a:sym typeface="Roboto"/>
              </a:rPr>
              <a:t>boundary breakdown with competitors</a:t>
            </a:r>
            <a:endParaRPr sz="1000">
              <a:latin typeface="Roboto"/>
              <a:ea typeface="Roboto"/>
              <a:cs typeface="Roboto"/>
              <a:sym typeface="Roboto"/>
            </a:endParaRPr>
          </a:p>
          <a:p>
            <a:pPr marL="0" lvl="0" indent="0" rtl="0">
              <a:spcBef>
                <a:spcPts val="0"/>
              </a:spcBef>
              <a:spcAft>
                <a:spcPts val="0"/>
              </a:spcAft>
              <a:buNone/>
            </a:pPr>
            <a:endParaRPr sz="1000">
              <a:latin typeface="Roboto"/>
              <a:ea typeface="Roboto"/>
              <a:cs typeface="Roboto"/>
              <a:sym typeface="Roboto"/>
            </a:endParaRPr>
          </a:p>
          <a:p>
            <a:pPr marL="0" lvl="0" indent="0" algn="just" rtl="0">
              <a:lnSpc>
                <a:spcPct val="115000"/>
              </a:lnSpc>
              <a:spcBef>
                <a:spcPts val="0"/>
              </a:spcBef>
              <a:spcAft>
                <a:spcPts val="0"/>
              </a:spcAft>
              <a:buNone/>
            </a:pPr>
            <a:r>
              <a:rPr lang="nl" sz="1000">
                <a:latin typeface="Roboto"/>
                <a:ea typeface="Roboto"/>
                <a:cs typeface="Roboto"/>
                <a:sym typeface="Roboto"/>
              </a:rPr>
              <a:t>With the Altice one, you don’t need to touch the remote control, but you can give instructions to your TV to quickly find your favorite shows, tune to channels, open apps, get recommendations and more. =&gt; voice commands: trimming/reducing complexity </a:t>
            </a:r>
            <a:endParaRPr sz="1000">
              <a:latin typeface="Roboto"/>
              <a:ea typeface="Roboto"/>
              <a:cs typeface="Roboto"/>
              <a:sym typeface="Roboto"/>
            </a:endParaRPr>
          </a:p>
          <a:p>
            <a:pPr marL="0" lvl="0" indent="0" rtl="0">
              <a:spcBef>
                <a:spcPts val="1600"/>
              </a:spcBef>
              <a:spcAft>
                <a:spcPts val="0"/>
              </a:spcAft>
              <a:buNone/>
            </a:pPr>
            <a:endParaRPr sz="1000">
              <a:latin typeface="Roboto"/>
              <a:ea typeface="Roboto"/>
              <a:cs typeface="Roboto"/>
              <a:sym typeface="Roboto"/>
            </a:endParaRPr>
          </a:p>
          <a:p>
            <a:pPr marL="0" lvl="0" indent="0" rtl="0">
              <a:spcBef>
                <a:spcPts val="0"/>
              </a:spcBef>
              <a:spcAft>
                <a:spcPts val="0"/>
              </a:spcAft>
              <a:buNone/>
            </a:pPr>
            <a:r>
              <a:rPr lang="nl" sz="1000">
                <a:latin typeface="Roboto"/>
                <a:ea typeface="Roboto"/>
                <a:cs typeface="Roboto"/>
                <a:sym typeface="Roboto"/>
              </a:rPr>
              <a:t>also: Xfinity X1 from Comcast </a:t>
            </a:r>
            <a:endParaRPr sz="1000">
              <a:latin typeface="Roboto"/>
              <a:ea typeface="Roboto"/>
              <a:cs typeface="Roboto"/>
              <a:sym typeface="Roboto"/>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6" name="Shape 8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sz="1000">
              <a:latin typeface="Roboto"/>
              <a:ea typeface="Roboto"/>
              <a:cs typeface="Roboto"/>
              <a:sym typeface="Roboto"/>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2" name="Shape 9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9" name="Shape 9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rtl="0">
              <a:spcBef>
                <a:spcPts val="0"/>
              </a:spcBef>
              <a:spcAft>
                <a:spcPts val="0"/>
              </a:spcAft>
              <a:buSzPts val="1100"/>
              <a:buChar char="●"/>
            </a:pPr>
            <a:r>
              <a:rPr lang="nl" sz="1200">
                <a:solidFill>
                  <a:srgbClr val="222222"/>
                </a:solidFill>
                <a:highlight>
                  <a:srgbClr val="FFFFFF"/>
                </a:highlight>
              </a:rPr>
              <a:t>You might stream Netflix on a wall or build a Minecraft castle on your coffee table, as high resolution holograms</a:t>
            </a:r>
            <a:endParaRPr sz="1200">
              <a:solidFill>
                <a:srgbClr val="222222"/>
              </a:solidFill>
              <a:highlight>
                <a:srgbClr val="FFFFFF"/>
              </a:highlight>
            </a:endParaRPr>
          </a:p>
          <a:p>
            <a:pPr marL="457200" lvl="0" indent="-304800" rtl="0">
              <a:spcBef>
                <a:spcPts val="0"/>
              </a:spcBef>
              <a:spcAft>
                <a:spcPts val="0"/>
              </a:spcAft>
              <a:buClr>
                <a:srgbClr val="222222"/>
              </a:buClr>
              <a:buSzPts val="1200"/>
              <a:buChar char="●"/>
            </a:pPr>
            <a:r>
              <a:rPr lang="nl" sz="1200">
                <a:solidFill>
                  <a:srgbClr val="222222"/>
                </a:solidFill>
                <a:highlight>
                  <a:srgbClr val="FFFFFF"/>
                </a:highlight>
              </a:rPr>
              <a:t>Filming a movie gets easier since you see the non-existent creatures through hololens while shooting</a:t>
            </a:r>
            <a:endParaRPr sz="1200">
              <a:solidFill>
                <a:srgbClr val="222222"/>
              </a:solidFill>
              <a:highlight>
                <a:srgbClr val="FFFFFF"/>
              </a:highlight>
            </a:endParaRPr>
          </a:p>
          <a:p>
            <a:pPr marL="457200" lvl="0" indent="-304800" rtl="0">
              <a:spcBef>
                <a:spcPts val="0"/>
              </a:spcBef>
              <a:spcAft>
                <a:spcPts val="0"/>
              </a:spcAft>
              <a:buClr>
                <a:srgbClr val="222222"/>
              </a:buClr>
              <a:buSzPts val="1200"/>
              <a:buChar char="●"/>
            </a:pPr>
            <a:r>
              <a:rPr lang="nl" sz="1200" u="sng">
                <a:solidFill>
                  <a:schemeClr val="hlink"/>
                </a:solidFill>
                <a:highlight>
                  <a:srgbClr val="FFFFFF"/>
                </a:highlight>
                <a:hlinkClick r:id="rId3"/>
              </a:rPr>
              <a:t>https://www.youtube.com/watch?v=wB66zwP3OZo</a:t>
            </a:r>
            <a:r>
              <a:rPr lang="nl" sz="1200">
                <a:solidFill>
                  <a:srgbClr val="222222"/>
                </a:solidFill>
                <a:highlight>
                  <a:srgbClr val="FFFFFF"/>
                </a:highlight>
              </a:rPr>
              <a:t> 0:35-1:35</a:t>
            </a:r>
            <a:endParaRPr sz="1200">
              <a:solidFill>
                <a:srgbClr val="222222"/>
              </a:solidFill>
              <a:highlight>
                <a:srgbClr val="FFFFFF"/>
              </a:highlight>
            </a:endParaRPr>
          </a:p>
          <a:p>
            <a:pPr marL="457200" lvl="0" indent="-304800" rtl="0">
              <a:spcBef>
                <a:spcPts val="0"/>
              </a:spcBef>
              <a:spcAft>
                <a:spcPts val="0"/>
              </a:spcAft>
              <a:buClr>
                <a:srgbClr val="222222"/>
              </a:buClr>
              <a:buSzPts val="1200"/>
              <a:buChar char="●"/>
            </a:pPr>
            <a:r>
              <a:rPr lang="nl" sz="1200">
                <a:solidFill>
                  <a:srgbClr val="222222"/>
                </a:solidFill>
                <a:highlight>
                  <a:srgbClr val="FFFFFF"/>
                </a:highlight>
              </a:rPr>
              <a:t>You can watch a movie with hololens and that too whereever you want. You just need to drag the tv to another space. You can change the size of screen as well</a:t>
            </a:r>
            <a:endParaRPr sz="1200">
              <a:solidFill>
                <a:srgbClr val="222222"/>
              </a:solidFill>
              <a:highlight>
                <a:srgbClr val="FFFFFF"/>
              </a:highlight>
            </a:endParaRPr>
          </a:p>
          <a:p>
            <a:pPr marL="457200" lvl="0" indent="-304800">
              <a:spcBef>
                <a:spcPts val="0"/>
              </a:spcBef>
              <a:spcAft>
                <a:spcPts val="0"/>
              </a:spcAft>
              <a:buClr>
                <a:srgbClr val="222222"/>
              </a:buClr>
              <a:buSzPts val="1200"/>
              <a:buChar char="●"/>
            </a:pPr>
            <a:r>
              <a:rPr lang="nl" sz="1200" u="sng">
                <a:solidFill>
                  <a:schemeClr val="hlink"/>
                </a:solidFill>
                <a:highlight>
                  <a:srgbClr val="FFFFFF"/>
                </a:highlight>
                <a:hlinkClick r:id="rId4"/>
              </a:rPr>
              <a:t>https://www.youtube.com/watch?v=ciW6WY21t0U&amp;t=70s</a:t>
            </a:r>
            <a:r>
              <a:rPr lang="nl" sz="1200">
                <a:solidFill>
                  <a:srgbClr val="222222"/>
                </a:solidFill>
                <a:highlight>
                  <a:srgbClr val="FFFFFF"/>
                </a:highlight>
              </a:rPr>
              <a:t> </a:t>
            </a:r>
            <a:endParaRPr sz="1200">
              <a:solidFill>
                <a:srgbClr val="222222"/>
              </a:solidFill>
              <a:highlight>
                <a:srgbClr val="FFFFFF"/>
              </a:highlight>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7" name="Shape 10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4" name="Shape 11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1" name="Shape 12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Shape 10"/>
          <p:cNvSpPr/>
          <p:nvPr/>
        </p:nvSpPr>
        <p:spPr>
          <a:xfrm flipH="1">
            <a:off x="8246400" y="4245925"/>
            <a:ext cx="897600" cy="897600"/>
          </a:xfrm>
          <a:prstGeom prst="rtTriangle">
            <a:avLst/>
          </a:prstGeom>
          <a:solidFill>
            <a:schemeClr val="l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11"/>
          <p:cNvSpPr/>
          <p:nvPr/>
        </p:nvSpPr>
        <p:spPr>
          <a:xfrm flipH="1">
            <a:off x="8246400" y="4245875"/>
            <a:ext cx="897600" cy="897600"/>
          </a:xfrm>
          <a:prstGeom prst="round1Rect">
            <a:avLst>
              <a:gd name="adj" fmla="val 16667"/>
            </a:avLst>
          </a:prstGeom>
          <a:solidFill>
            <a:schemeClr val="lt1">
              <a:alpha val="6808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12"/>
          <p:cNvSpPr txBox="1">
            <a:spLocks noGrp="1"/>
          </p:cNvSpPr>
          <p:nvPr>
            <p:ph type="ctrTitle"/>
          </p:nvPr>
        </p:nvSpPr>
        <p:spPr>
          <a:xfrm>
            <a:off x="390525" y="1819275"/>
            <a:ext cx="8222100" cy="933600"/>
          </a:xfrm>
          <a:prstGeom prst="rect">
            <a:avLst/>
          </a:prstGeom>
        </p:spPr>
        <p:txBody>
          <a:bodyPr spcFirstLastPara="1" wrap="square" lIns="91425" tIns="91425" rIns="91425" bIns="91425" anchor="b"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13" name="Shape 13"/>
          <p:cNvSpPr txBox="1">
            <a:spLocks noGrp="1"/>
          </p:cNvSpPr>
          <p:nvPr>
            <p:ph type="subTitle" idx="1"/>
          </p:nvPr>
        </p:nvSpPr>
        <p:spPr>
          <a:xfrm>
            <a:off x="390525" y="2789130"/>
            <a:ext cx="8222100" cy="432900"/>
          </a:xfrm>
          <a:prstGeom prst="rect">
            <a:avLst/>
          </a:prstGeom>
        </p:spPr>
        <p:txBody>
          <a:bodyPr spcFirstLastPara="1" wrap="square" lIns="91425" tIns="91425" rIns="91425" bIns="91425" anchor="t" anchorCtr="0"/>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14" name="Shape 14"/>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7"/>
        <p:cNvGrpSpPr/>
        <p:nvPr/>
      </p:nvGrpSpPr>
      <p:grpSpPr>
        <a:xfrm>
          <a:off x="0" y="0"/>
          <a:ext cx="0" cy="0"/>
          <a:chOff x="0" y="0"/>
          <a:chExt cx="0" cy="0"/>
        </a:xfrm>
      </p:grpSpPr>
      <p:sp>
        <p:nvSpPr>
          <p:cNvPr id="58" name="Shape 58"/>
          <p:cNvSpPr txBox="1">
            <a:spLocks noGrp="1"/>
          </p:cNvSpPr>
          <p:nvPr>
            <p:ph type="title" hasCustomPrompt="1"/>
          </p:nvPr>
        </p:nvSpPr>
        <p:spPr>
          <a:xfrm>
            <a:off x="475500" y="1258525"/>
            <a:ext cx="8222100" cy="1963500"/>
          </a:xfrm>
          <a:prstGeom prst="rect">
            <a:avLst/>
          </a:prstGeom>
        </p:spPr>
        <p:txBody>
          <a:bodyPr spcFirstLastPara="1" wrap="square" lIns="91425" tIns="91425" rIns="91425" bIns="91425" anchor="b" anchorCtr="0"/>
          <a:lstStyle>
            <a:lvl1pPr lvl="0" algn="ctr">
              <a:spcBef>
                <a:spcPts val="0"/>
              </a:spcBef>
              <a:spcAft>
                <a:spcPts val="0"/>
              </a:spcAft>
              <a:buClr>
                <a:schemeClr val="dk2"/>
              </a:buClr>
              <a:buSzPts val="12000"/>
              <a:buNone/>
              <a:defRPr sz="12000">
                <a:solidFill>
                  <a:schemeClr val="dk2"/>
                </a:solidFill>
              </a:defRPr>
            </a:lvl1pPr>
            <a:lvl2pPr lvl="1" algn="ctr">
              <a:spcBef>
                <a:spcPts val="0"/>
              </a:spcBef>
              <a:spcAft>
                <a:spcPts val="0"/>
              </a:spcAft>
              <a:buClr>
                <a:schemeClr val="dk2"/>
              </a:buClr>
              <a:buSzPts val="12000"/>
              <a:buNone/>
              <a:defRPr sz="12000">
                <a:solidFill>
                  <a:schemeClr val="dk2"/>
                </a:solidFill>
              </a:defRPr>
            </a:lvl2pPr>
            <a:lvl3pPr lvl="2" algn="ctr">
              <a:spcBef>
                <a:spcPts val="0"/>
              </a:spcBef>
              <a:spcAft>
                <a:spcPts val="0"/>
              </a:spcAft>
              <a:buClr>
                <a:schemeClr val="dk2"/>
              </a:buClr>
              <a:buSzPts val="12000"/>
              <a:buNone/>
              <a:defRPr sz="12000">
                <a:solidFill>
                  <a:schemeClr val="dk2"/>
                </a:solidFill>
              </a:defRPr>
            </a:lvl3pPr>
            <a:lvl4pPr lvl="3" algn="ctr">
              <a:spcBef>
                <a:spcPts val="0"/>
              </a:spcBef>
              <a:spcAft>
                <a:spcPts val="0"/>
              </a:spcAft>
              <a:buClr>
                <a:schemeClr val="dk2"/>
              </a:buClr>
              <a:buSzPts val="12000"/>
              <a:buNone/>
              <a:defRPr sz="12000">
                <a:solidFill>
                  <a:schemeClr val="dk2"/>
                </a:solidFill>
              </a:defRPr>
            </a:lvl4pPr>
            <a:lvl5pPr lvl="4" algn="ctr">
              <a:spcBef>
                <a:spcPts val="0"/>
              </a:spcBef>
              <a:spcAft>
                <a:spcPts val="0"/>
              </a:spcAft>
              <a:buClr>
                <a:schemeClr val="dk2"/>
              </a:buClr>
              <a:buSzPts val="12000"/>
              <a:buNone/>
              <a:defRPr sz="12000">
                <a:solidFill>
                  <a:schemeClr val="dk2"/>
                </a:solidFill>
              </a:defRPr>
            </a:lvl5pPr>
            <a:lvl6pPr lvl="5" algn="ctr">
              <a:spcBef>
                <a:spcPts val="0"/>
              </a:spcBef>
              <a:spcAft>
                <a:spcPts val="0"/>
              </a:spcAft>
              <a:buClr>
                <a:schemeClr val="dk2"/>
              </a:buClr>
              <a:buSzPts val="12000"/>
              <a:buNone/>
              <a:defRPr sz="12000">
                <a:solidFill>
                  <a:schemeClr val="dk2"/>
                </a:solidFill>
              </a:defRPr>
            </a:lvl6pPr>
            <a:lvl7pPr lvl="6" algn="ctr">
              <a:spcBef>
                <a:spcPts val="0"/>
              </a:spcBef>
              <a:spcAft>
                <a:spcPts val="0"/>
              </a:spcAft>
              <a:buClr>
                <a:schemeClr val="dk2"/>
              </a:buClr>
              <a:buSzPts val="12000"/>
              <a:buNone/>
              <a:defRPr sz="12000">
                <a:solidFill>
                  <a:schemeClr val="dk2"/>
                </a:solidFill>
              </a:defRPr>
            </a:lvl7pPr>
            <a:lvl8pPr lvl="7" algn="ctr">
              <a:spcBef>
                <a:spcPts val="0"/>
              </a:spcBef>
              <a:spcAft>
                <a:spcPts val="0"/>
              </a:spcAft>
              <a:buClr>
                <a:schemeClr val="dk2"/>
              </a:buClr>
              <a:buSzPts val="12000"/>
              <a:buNone/>
              <a:defRPr sz="12000">
                <a:solidFill>
                  <a:schemeClr val="dk2"/>
                </a:solidFill>
              </a:defRPr>
            </a:lvl8pPr>
            <a:lvl9pPr lvl="8" algn="ctr">
              <a:spcBef>
                <a:spcPts val="0"/>
              </a:spcBef>
              <a:spcAft>
                <a:spcPts val="0"/>
              </a:spcAft>
              <a:buClr>
                <a:schemeClr val="dk2"/>
              </a:buClr>
              <a:buSzPts val="12000"/>
              <a:buNone/>
              <a:defRPr sz="12000">
                <a:solidFill>
                  <a:schemeClr val="dk2"/>
                </a:solidFill>
              </a:defRPr>
            </a:lvl9pPr>
          </a:lstStyle>
          <a:p>
            <a:r>
              <a:t>xx%</a:t>
            </a:r>
          </a:p>
        </p:txBody>
      </p:sp>
      <p:sp>
        <p:nvSpPr>
          <p:cNvPr id="59" name="Shape 59"/>
          <p:cNvSpPr txBox="1">
            <a:spLocks noGrp="1"/>
          </p:cNvSpPr>
          <p:nvPr>
            <p:ph type="body" idx="1"/>
          </p:nvPr>
        </p:nvSpPr>
        <p:spPr>
          <a:xfrm>
            <a:off x="475500" y="3304625"/>
            <a:ext cx="82221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60" name="Shape 60"/>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1"/>
        <p:cNvGrpSpPr/>
        <p:nvPr/>
      </p:nvGrpSpPr>
      <p:grpSpPr>
        <a:xfrm>
          <a:off x="0" y="0"/>
          <a:ext cx="0" cy="0"/>
          <a:chOff x="0" y="0"/>
          <a:chExt cx="0" cy="0"/>
        </a:xfrm>
      </p:grpSpPr>
      <p:sp>
        <p:nvSpPr>
          <p:cNvPr id="62" name="Shape 62"/>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n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Shape 16"/>
          <p:cNvSpPr txBox="1">
            <a:spLocks noGrp="1"/>
          </p:cNvSpPr>
          <p:nvPr>
            <p:ph type="title"/>
          </p:nvPr>
        </p:nvSpPr>
        <p:spPr>
          <a:xfrm>
            <a:off x="460950" y="2065350"/>
            <a:ext cx="8222100" cy="1012800"/>
          </a:xfrm>
          <a:prstGeom prst="rect">
            <a:avLst/>
          </a:prstGeom>
        </p:spPr>
        <p:txBody>
          <a:bodyPr spcFirstLastPara="1" wrap="square" lIns="91425" tIns="91425" rIns="91425" bIns="91425" anchor="ctr" anchorCtr="0"/>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a:endParaRPr/>
          </a:p>
        </p:txBody>
      </p:sp>
      <p:sp>
        <p:nvSpPr>
          <p:cNvPr id="17" name="Shape 17"/>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spcBef>
                <a:spcPts val="0"/>
              </a:spcBef>
              <a:spcAft>
                <a:spcPts val="0"/>
              </a:spcAft>
              <a:buNone/>
            </a:pPr>
            <a:fld id="{00000000-1234-1234-1234-123412341234}" type="slidenum">
              <a:rPr lang="n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Shape 19"/>
          <p:cNvSpPr/>
          <p:nvPr/>
        </p:nvSpPr>
        <p:spPr>
          <a:xfrm rot="10800000" flipH="1">
            <a:off x="0" y="1686000"/>
            <a:ext cx="9144000" cy="3457500"/>
          </a:xfrm>
          <a:prstGeom prst="rect">
            <a:avLst/>
          </a:prstGeom>
          <a:solidFill>
            <a:schemeClr val="accent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 name="Shape 20"/>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 name="Shape 21"/>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2" name="Shape 22"/>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3" name="Shape 23"/>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n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Shape 25"/>
          <p:cNvSpPr/>
          <p:nvPr/>
        </p:nvSpPr>
        <p:spPr>
          <a:xfrm rot="10800000" flipH="1">
            <a:off x="0" y="1686000"/>
            <a:ext cx="9144000" cy="3457500"/>
          </a:xfrm>
          <a:prstGeom prst="rect">
            <a:avLst/>
          </a:prstGeom>
          <a:solidFill>
            <a:schemeClr val="accent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 name="Shape 26"/>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7" name="Shape 27"/>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8" name="Shape 28"/>
          <p:cNvSpPr txBox="1">
            <a:spLocks noGrp="1"/>
          </p:cNvSpPr>
          <p:nvPr>
            <p:ph type="body" idx="1"/>
          </p:nvPr>
        </p:nvSpPr>
        <p:spPr>
          <a:xfrm>
            <a:off x="471900" y="1919075"/>
            <a:ext cx="3999900" cy="27102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9" name="Shape 29"/>
          <p:cNvSpPr txBox="1">
            <a:spLocks noGrp="1"/>
          </p:cNvSpPr>
          <p:nvPr>
            <p:ph type="body" idx="2"/>
          </p:nvPr>
        </p:nvSpPr>
        <p:spPr>
          <a:xfrm>
            <a:off x="4694250" y="1919075"/>
            <a:ext cx="3999900" cy="27102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0" name="Shape 30"/>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n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Shape 32"/>
          <p:cNvSpPr/>
          <p:nvPr/>
        </p:nvSpPr>
        <p:spPr>
          <a:xfrm rot="10800000" flipH="1">
            <a:off x="0" y="656400"/>
            <a:ext cx="9144000" cy="4487100"/>
          </a:xfrm>
          <a:prstGeom prst="rect">
            <a:avLst/>
          </a:prstGeom>
          <a:solidFill>
            <a:schemeClr val="accent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 name="Shape 33"/>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 name="Shape 34"/>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lstStyle>
            <a:lvl1pPr lvl="0">
              <a:spcBef>
                <a:spcPts val="0"/>
              </a:spcBef>
              <a:spcAft>
                <a:spcPts val="0"/>
              </a:spcAft>
              <a:buSzPts val="1800"/>
              <a:buNone/>
              <a:defRPr sz="1800"/>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35" name="Shape 35"/>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n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sp>
        <p:nvSpPr>
          <p:cNvPr id="37" name="Shape 37"/>
          <p:cNvSpPr txBox="1"/>
          <p:nvPr/>
        </p:nvSpPr>
        <p:spPr>
          <a:xfrm rot="10800000" flipH="1">
            <a:off x="3276600" y="25"/>
            <a:ext cx="58674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8" name="Shape 38"/>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9" name="Shape 39"/>
          <p:cNvSpPr txBox="1">
            <a:spLocks noGrp="1"/>
          </p:cNvSpPr>
          <p:nvPr>
            <p:ph type="title"/>
          </p:nvPr>
        </p:nvSpPr>
        <p:spPr>
          <a:xfrm>
            <a:off x="226078" y="357800"/>
            <a:ext cx="2808000" cy="9534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0" name="Shape 40"/>
          <p:cNvSpPr txBox="1">
            <a:spLocks noGrp="1"/>
          </p:cNvSpPr>
          <p:nvPr>
            <p:ph type="body" idx="1"/>
          </p:nvPr>
        </p:nvSpPr>
        <p:spPr>
          <a:xfrm>
            <a:off x="226075" y="1465800"/>
            <a:ext cx="2808000" cy="3163500"/>
          </a:xfrm>
          <a:prstGeom prst="rect">
            <a:avLst/>
          </a:prstGeom>
        </p:spPr>
        <p:txBody>
          <a:bodyPr spcFirstLastPara="1" wrap="square" lIns="91425" tIns="91425" rIns="91425" bIns="91425" anchor="t" anchorCtr="0"/>
          <a:lstStyle>
            <a:lvl1pPr marL="457200" lvl="0" indent="-304800">
              <a:spcBef>
                <a:spcPts val="0"/>
              </a:spcBef>
              <a:spcAft>
                <a:spcPts val="0"/>
              </a:spcAft>
              <a:buClr>
                <a:schemeClr val="lt1"/>
              </a:buClr>
              <a:buSzPts val="1200"/>
              <a:buChar char="●"/>
              <a:defRPr sz="1200">
                <a:solidFill>
                  <a:schemeClr val="lt1"/>
                </a:solidFill>
              </a:defRPr>
            </a:lvl1pPr>
            <a:lvl2pPr marL="914400" lvl="1" indent="-304800">
              <a:spcBef>
                <a:spcPts val="1600"/>
              </a:spcBef>
              <a:spcAft>
                <a:spcPts val="0"/>
              </a:spcAft>
              <a:buClr>
                <a:schemeClr val="lt1"/>
              </a:buClr>
              <a:buSzPts val="1200"/>
              <a:buChar char="○"/>
              <a:defRPr sz="1200">
                <a:solidFill>
                  <a:schemeClr val="lt1"/>
                </a:solidFill>
              </a:defRPr>
            </a:lvl2pPr>
            <a:lvl3pPr marL="1371600" lvl="2" indent="-304800">
              <a:spcBef>
                <a:spcPts val="1600"/>
              </a:spcBef>
              <a:spcAft>
                <a:spcPts val="0"/>
              </a:spcAft>
              <a:buClr>
                <a:schemeClr val="lt1"/>
              </a:buClr>
              <a:buSzPts val="1200"/>
              <a:buChar char="■"/>
              <a:defRPr sz="1200">
                <a:solidFill>
                  <a:schemeClr val="lt1"/>
                </a:solidFill>
              </a:defRPr>
            </a:lvl3pPr>
            <a:lvl4pPr marL="1828800" lvl="3" indent="-304800">
              <a:spcBef>
                <a:spcPts val="1600"/>
              </a:spcBef>
              <a:spcAft>
                <a:spcPts val="0"/>
              </a:spcAft>
              <a:buClr>
                <a:schemeClr val="lt1"/>
              </a:buClr>
              <a:buSzPts val="1200"/>
              <a:buChar char="●"/>
              <a:defRPr sz="1200">
                <a:solidFill>
                  <a:schemeClr val="lt1"/>
                </a:solidFill>
              </a:defRPr>
            </a:lvl4pPr>
            <a:lvl5pPr marL="2286000" lvl="4" indent="-304800">
              <a:spcBef>
                <a:spcPts val="1600"/>
              </a:spcBef>
              <a:spcAft>
                <a:spcPts val="0"/>
              </a:spcAft>
              <a:buClr>
                <a:schemeClr val="lt1"/>
              </a:buClr>
              <a:buSzPts val="1200"/>
              <a:buChar char="○"/>
              <a:defRPr sz="1200">
                <a:solidFill>
                  <a:schemeClr val="lt1"/>
                </a:solidFill>
              </a:defRPr>
            </a:lvl5pPr>
            <a:lvl6pPr marL="2743200" lvl="5" indent="-304800">
              <a:spcBef>
                <a:spcPts val="1600"/>
              </a:spcBef>
              <a:spcAft>
                <a:spcPts val="0"/>
              </a:spcAft>
              <a:buClr>
                <a:schemeClr val="lt1"/>
              </a:buClr>
              <a:buSzPts val="1200"/>
              <a:buChar char="■"/>
              <a:defRPr sz="1200">
                <a:solidFill>
                  <a:schemeClr val="lt1"/>
                </a:solidFill>
              </a:defRPr>
            </a:lvl6pPr>
            <a:lvl7pPr marL="3200400" lvl="6" indent="-304800">
              <a:spcBef>
                <a:spcPts val="1600"/>
              </a:spcBef>
              <a:spcAft>
                <a:spcPts val="0"/>
              </a:spcAft>
              <a:buClr>
                <a:schemeClr val="lt1"/>
              </a:buClr>
              <a:buSzPts val="1200"/>
              <a:buChar char="●"/>
              <a:defRPr sz="1200">
                <a:solidFill>
                  <a:schemeClr val="lt1"/>
                </a:solidFill>
              </a:defRPr>
            </a:lvl7pPr>
            <a:lvl8pPr marL="3657600" lvl="7" indent="-304800">
              <a:spcBef>
                <a:spcPts val="1600"/>
              </a:spcBef>
              <a:spcAft>
                <a:spcPts val="0"/>
              </a:spcAft>
              <a:buClr>
                <a:schemeClr val="lt1"/>
              </a:buClr>
              <a:buSzPts val="1200"/>
              <a:buChar char="○"/>
              <a:defRPr sz="1200">
                <a:solidFill>
                  <a:schemeClr val="lt1"/>
                </a:solidFill>
              </a:defRPr>
            </a:lvl8pPr>
            <a:lvl9pPr marL="4114800" lvl="8" indent="-304800">
              <a:spcBef>
                <a:spcPts val="1600"/>
              </a:spcBef>
              <a:spcAft>
                <a:spcPts val="1600"/>
              </a:spcAft>
              <a:buClr>
                <a:schemeClr val="lt1"/>
              </a:buClr>
              <a:buSzPts val="1200"/>
              <a:buChar char="■"/>
              <a:defRPr sz="1200">
                <a:solidFill>
                  <a:schemeClr val="lt1"/>
                </a:solidFill>
              </a:defRPr>
            </a:lvl9pPr>
          </a:lstStyle>
          <a:p>
            <a:endParaRPr/>
          </a:p>
        </p:txBody>
      </p:sp>
      <p:sp>
        <p:nvSpPr>
          <p:cNvPr id="41" name="Shape 41"/>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n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490250" y="488250"/>
            <a:ext cx="6227100" cy="4090800"/>
          </a:xfrm>
          <a:prstGeom prst="rect">
            <a:avLst/>
          </a:prstGeom>
        </p:spPr>
        <p:txBody>
          <a:bodyPr spcFirstLastPara="1" wrap="square" lIns="91425" tIns="91425" rIns="91425" bIns="91425" anchor="ctr" anchorCtr="0"/>
          <a:lstStyle>
            <a:lvl1pPr lvl="0">
              <a:spcBef>
                <a:spcPts val="0"/>
              </a:spcBef>
              <a:spcAft>
                <a:spcPts val="0"/>
              </a:spcAft>
              <a:buSzPts val="6000"/>
              <a:buNone/>
              <a:defRPr sz="60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a:endParaRPr/>
          </a:p>
        </p:txBody>
      </p:sp>
      <p:sp>
        <p:nvSpPr>
          <p:cNvPr id="44" name="Shape 44"/>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spcBef>
                <a:spcPts val="0"/>
              </a:spcBef>
              <a:spcAft>
                <a:spcPts val="0"/>
              </a:spcAft>
              <a:buNone/>
            </a:pPr>
            <a:fld id="{00000000-1234-1234-1234-123412341234}" type="slidenum">
              <a:rPr lang="n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5"/>
        <p:cNvGrpSpPr/>
        <p:nvPr/>
      </p:nvGrpSpPr>
      <p:grpSpPr>
        <a:xfrm>
          <a:off x="0" y="0"/>
          <a:ext cx="0" cy="0"/>
          <a:chOff x="0" y="0"/>
          <a:chExt cx="0" cy="0"/>
        </a:xfrm>
      </p:grpSpPr>
      <p:sp>
        <p:nvSpPr>
          <p:cNvPr id="46" name="Shape 46"/>
          <p:cNvSpPr/>
          <p:nvPr/>
        </p:nvSpPr>
        <p:spPr>
          <a:xfrm flipH="1">
            <a:off x="0" y="0"/>
            <a:ext cx="45720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7" name="Shape 47"/>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8" name="Shape 48"/>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Clr>
                <a:schemeClr val="dk2"/>
              </a:buClr>
              <a:buSzPts val="4200"/>
              <a:buNone/>
              <a:defRPr sz="4200">
                <a:solidFill>
                  <a:schemeClr val="dk2"/>
                </a:solidFill>
              </a:defRPr>
            </a:lvl1pPr>
            <a:lvl2pPr lvl="1" algn="ctr">
              <a:spcBef>
                <a:spcPts val="0"/>
              </a:spcBef>
              <a:spcAft>
                <a:spcPts val="0"/>
              </a:spcAft>
              <a:buClr>
                <a:schemeClr val="dk2"/>
              </a:buClr>
              <a:buSzPts val="4200"/>
              <a:buNone/>
              <a:defRPr sz="4200">
                <a:solidFill>
                  <a:schemeClr val="dk2"/>
                </a:solidFill>
              </a:defRPr>
            </a:lvl2pPr>
            <a:lvl3pPr lvl="2" algn="ctr">
              <a:spcBef>
                <a:spcPts val="0"/>
              </a:spcBef>
              <a:spcAft>
                <a:spcPts val="0"/>
              </a:spcAft>
              <a:buClr>
                <a:schemeClr val="dk2"/>
              </a:buClr>
              <a:buSzPts val="4200"/>
              <a:buNone/>
              <a:defRPr sz="4200">
                <a:solidFill>
                  <a:schemeClr val="dk2"/>
                </a:solidFill>
              </a:defRPr>
            </a:lvl3pPr>
            <a:lvl4pPr lvl="3" algn="ctr">
              <a:spcBef>
                <a:spcPts val="0"/>
              </a:spcBef>
              <a:spcAft>
                <a:spcPts val="0"/>
              </a:spcAft>
              <a:buClr>
                <a:schemeClr val="dk2"/>
              </a:buClr>
              <a:buSzPts val="4200"/>
              <a:buNone/>
              <a:defRPr sz="4200">
                <a:solidFill>
                  <a:schemeClr val="dk2"/>
                </a:solidFill>
              </a:defRPr>
            </a:lvl4pPr>
            <a:lvl5pPr lvl="4" algn="ctr">
              <a:spcBef>
                <a:spcPts val="0"/>
              </a:spcBef>
              <a:spcAft>
                <a:spcPts val="0"/>
              </a:spcAft>
              <a:buClr>
                <a:schemeClr val="dk2"/>
              </a:buClr>
              <a:buSzPts val="4200"/>
              <a:buNone/>
              <a:defRPr sz="4200">
                <a:solidFill>
                  <a:schemeClr val="dk2"/>
                </a:solidFill>
              </a:defRPr>
            </a:lvl5pPr>
            <a:lvl6pPr lvl="5" algn="ctr">
              <a:spcBef>
                <a:spcPts val="0"/>
              </a:spcBef>
              <a:spcAft>
                <a:spcPts val="0"/>
              </a:spcAft>
              <a:buClr>
                <a:schemeClr val="dk2"/>
              </a:buClr>
              <a:buSzPts val="4200"/>
              <a:buNone/>
              <a:defRPr sz="4200">
                <a:solidFill>
                  <a:schemeClr val="dk2"/>
                </a:solidFill>
              </a:defRPr>
            </a:lvl6pPr>
            <a:lvl7pPr lvl="6" algn="ctr">
              <a:spcBef>
                <a:spcPts val="0"/>
              </a:spcBef>
              <a:spcAft>
                <a:spcPts val="0"/>
              </a:spcAft>
              <a:buClr>
                <a:schemeClr val="dk2"/>
              </a:buClr>
              <a:buSzPts val="4200"/>
              <a:buNone/>
              <a:defRPr sz="4200">
                <a:solidFill>
                  <a:schemeClr val="dk2"/>
                </a:solidFill>
              </a:defRPr>
            </a:lvl7pPr>
            <a:lvl8pPr lvl="7" algn="ctr">
              <a:spcBef>
                <a:spcPts val="0"/>
              </a:spcBef>
              <a:spcAft>
                <a:spcPts val="0"/>
              </a:spcAft>
              <a:buClr>
                <a:schemeClr val="dk2"/>
              </a:buClr>
              <a:buSzPts val="4200"/>
              <a:buNone/>
              <a:defRPr sz="4200">
                <a:solidFill>
                  <a:schemeClr val="dk2"/>
                </a:solidFill>
              </a:defRPr>
            </a:lvl8pPr>
            <a:lvl9pPr lvl="8" algn="ctr">
              <a:spcBef>
                <a:spcPts val="0"/>
              </a:spcBef>
              <a:spcAft>
                <a:spcPts val="0"/>
              </a:spcAft>
              <a:buClr>
                <a:schemeClr val="dk2"/>
              </a:buClr>
              <a:buSzPts val="4200"/>
              <a:buNone/>
              <a:defRPr sz="4200">
                <a:solidFill>
                  <a:schemeClr val="dk2"/>
                </a:solidFill>
              </a:defRPr>
            </a:lvl9pPr>
          </a:lstStyle>
          <a:p>
            <a:endParaRPr/>
          </a:p>
        </p:txBody>
      </p:sp>
      <p:sp>
        <p:nvSpPr>
          <p:cNvPr id="49" name="Shape 49"/>
          <p:cNvSpPr txBox="1">
            <a:spLocks noGrp="1"/>
          </p:cNvSpPr>
          <p:nvPr>
            <p:ph type="subTitle" idx="1"/>
          </p:nvPr>
        </p:nvSpPr>
        <p:spPr>
          <a:xfrm>
            <a:off x="265500" y="2779467"/>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0" name="Shape 50"/>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51" name="Shape 51"/>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spcBef>
                <a:spcPts val="0"/>
              </a:spcBef>
              <a:spcAft>
                <a:spcPts val="0"/>
              </a:spcAft>
              <a:buNone/>
            </a:pPr>
            <a:fld id="{00000000-1234-1234-1234-123412341234}" type="slidenum">
              <a:rPr lang="n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2"/>
        <p:cNvGrpSpPr/>
        <p:nvPr/>
      </p:nvGrpSpPr>
      <p:grpSpPr>
        <a:xfrm>
          <a:off x="0" y="0"/>
          <a:ext cx="0" cy="0"/>
          <a:chOff x="0" y="0"/>
          <a:chExt cx="0" cy="0"/>
        </a:xfrm>
      </p:grpSpPr>
      <p:sp>
        <p:nvSpPr>
          <p:cNvPr id="53" name="Shape 53"/>
          <p:cNvSpPr txBox="1"/>
          <p:nvPr/>
        </p:nvSpPr>
        <p:spPr>
          <a:xfrm rot="10800000" flipH="1">
            <a:off x="0" y="0"/>
            <a:ext cx="9144000" cy="4695900"/>
          </a:xfrm>
          <a:prstGeom prst="rect">
            <a:avLst/>
          </a:prstGeom>
          <a:solidFill>
            <a:schemeClr val="accent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4" name="Shape 54"/>
          <p:cNvSpPr/>
          <p:nvPr/>
        </p:nvSpPr>
        <p:spPr>
          <a:xfrm rot="10800000" flipH="1">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5" name="Shape 55"/>
          <p:cNvSpPr txBox="1">
            <a:spLocks noGrp="1"/>
          </p:cNvSpPr>
          <p:nvPr>
            <p:ph type="body" idx="1"/>
          </p:nvPr>
        </p:nvSpPr>
        <p:spPr>
          <a:xfrm>
            <a:off x="57150" y="4696825"/>
            <a:ext cx="8382000" cy="4467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Clr>
                <a:schemeClr val="lt1"/>
              </a:buClr>
              <a:buSzPts val="1200"/>
              <a:buNone/>
              <a:defRPr sz="1200">
                <a:solidFill>
                  <a:schemeClr val="lt1"/>
                </a:solidFill>
              </a:defRPr>
            </a:lvl1pPr>
          </a:lstStyle>
          <a:p>
            <a:endParaRPr/>
          </a:p>
        </p:txBody>
      </p:sp>
      <p:sp>
        <p:nvSpPr>
          <p:cNvPr id="56" name="Shape 56"/>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spcBef>
                <a:spcPts val="0"/>
              </a:spcBef>
              <a:spcAft>
                <a:spcPts val="0"/>
              </a:spcAft>
              <a:buNone/>
            </a:pPr>
            <a:fld id="{00000000-1234-1234-1234-123412341234}" type="slidenum">
              <a:rPr lang="n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aterial">
    <p:bg>
      <p:bgPr>
        <a:solidFill>
          <a:srgbClr val="3469C2"/>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71900" y="738725"/>
            <a:ext cx="8222100" cy="767700"/>
          </a:xfrm>
          <a:prstGeom prst="rect">
            <a:avLst/>
          </a:prstGeom>
          <a:noFill/>
          <a:ln>
            <a:noFill/>
          </a:ln>
        </p:spPr>
        <p:txBody>
          <a:bodyPr spcFirstLastPara="1" wrap="square" lIns="91425" tIns="91425" rIns="91425" bIns="91425" anchor="b" anchorCtr="0"/>
          <a:lstStyle>
            <a:lvl1pPr lv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1pPr>
            <a:lvl2pPr lvl="1">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2pPr>
            <a:lvl3pPr lvl="2">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3pPr>
            <a:lvl4pPr lvl="3">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4pPr>
            <a:lvl5pPr lvl="4">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5pPr>
            <a:lvl6pPr lvl="5">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6pPr>
            <a:lvl7pPr lvl="6">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7pPr>
            <a:lvl8pPr lvl="7">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8pPr>
            <a:lvl9pPr lvl="8">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9pPr>
          </a:lstStyle>
          <a:p>
            <a:endParaRPr/>
          </a:p>
        </p:txBody>
      </p:sp>
      <p:sp>
        <p:nvSpPr>
          <p:cNvPr id="7" name="Shape 7"/>
          <p:cNvSpPr txBox="1">
            <a:spLocks noGrp="1"/>
          </p:cNvSpPr>
          <p:nvPr>
            <p:ph type="body" idx="1"/>
          </p:nvPr>
        </p:nvSpPr>
        <p:spPr>
          <a:xfrm>
            <a:off x="471900" y="1919075"/>
            <a:ext cx="8222100" cy="27102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lt2"/>
              </a:buClr>
              <a:buSzPts val="1800"/>
              <a:buFont typeface="Roboto"/>
              <a:buChar char="●"/>
              <a:defRPr sz="1800">
                <a:solidFill>
                  <a:schemeClr val="lt2"/>
                </a:solidFill>
                <a:latin typeface="Roboto"/>
                <a:ea typeface="Roboto"/>
                <a:cs typeface="Roboto"/>
                <a:sym typeface="Roboto"/>
              </a:defRPr>
            </a:lvl1pPr>
            <a:lvl2pPr marL="914400" lvl="1"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2pPr>
            <a:lvl3pPr marL="1371600" lvl="2"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3pPr>
            <a:lvl4pPr marL="1828800" lvl="3"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4pPr>
            <a:lvl5pPr marL="2286000" lvl="4"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5pPr>
            <a:lvl6pPr marL="2743200" lvl="5"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6pPr>
            <a:lvl7pPr marL="3200400" lvl="6"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7pPr>
            <a:lvl8pPr marL="3657600" lvl="7"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8pPr>
            <a:lvl9pPr marL="4114800" lvl="8" indent="-317500">
              <a:lnSpc>
                <a:spcPct val="115000"/>
              </a:lnSpc>
              <a:spcBef>
                <a:spcPts val="1600"/>
              </a:spcBef>
              <a:spcAft>
                <a:spcPts val="1600"/>
              </a:spcAft>
              <a:buClr>
                <a:schemeClr val="lt2"/>
              </a:buClr>
              <a:buSzPts val="1400"/>
              <a:buFont typeface="Roboto"/>
              <a:buChar char="■"/>
              <a:defRPr>
                <a:solidFill>
                  <a:schemeClr val="lt2"/>
                </a:solidFill>
                <a:latin typeface="Roboto"/>
                <a:ea typeface="Roboto"/>
                <a:cs typeface="Roboto"/>
                <a:sym typeface="Roboto"/>
              </a:defRPr>
            </a:lvl9pPr>
          </a:lstStyle>
          <a:p>
            <a:endParaRPr/>
          </a:p>
        </p:txBody>
      </p:sp>
      <p:sp>
        <p:nvSpPr>
          <p:cNvPr id="8" name="Shape 8"/>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lt2"/>
                </a:solidFill>
                <a:latin typeface="Roboto"/>
                <a:ea typeface="Roboto"/>
                <a:cs typeface="Roboto"/>
                <a:sym typeface="Roboto"/>
              </a:defRPr>
            </a:lvl1pPr>
            <a:lvl2pPr lvl="1" algn="r">
              <a:buNone/>
              <a:defRPr sz="1000">
                <a:solidFill>
                  <a:schemeClr val="lt2"/>
                </a:solidFill>
                <a:latin typeface="Roboto"/>
                <a:ea typeface="Roboto"/>
                <a:cs typeface="Roboto"/>
                <a:sym typeface="Roboto"/>
              </a:defRPr>
            </a:lvl2pPr>
            <a:lvl3pPr lvl="2" algn="r">
              <a:buNone/>
              <a:defRPr sz="1000">
                <a:solidFill>
                  <a:schemeClr val="lt2"/>
                </a:solidFill>
                <a:latin typeface="Roboto"/>
                <a:ea typeface="Roboto"/>
                <a:cs typeface="Roboto"/>
                <a:sym typeface="Roboto"/>
              </a:defRPr>
            </a:lvl3pPr>
            <a:lvl4pPr lvl="3" algn="r">
              <a:buNone/>
              <a:defRPr sz="1000">
                <a:solidFill>
                  <a:schemeClr val="lt2"/>
                </a:solidFill>
                <a:latin typeface="Roboto"/>
                <a:ea typeface="Roboto"/>
                <a:cs typeface="Roboto"/>
                <a:sym typeface="Roboto"/>
              </a:defRPr>
            </a:lvl4pPr>
            <a:lvl5pPr lvl="4" algn="r">
              <a:buNone/>
              <a:defRPr sz="1000">
                <a:solidFill>
                  <a:schemeClr val="lt2"/>
                </a:solidFill>
                <a:latin typeface="Roboto"/>
                <a:ea typeface="Roboto"/>
                <a:cs typeface="Roboto"/>
                <a:sym typeface="Roboto"/>
              </a:defRPr>
            </a:lvl5pPr>
            <a:lvl6pPr lvl="5" algn="r">
              <a:buNone/>
              <a:defRPr sz="1000">
                <a:solidFill>
                  <a:schemeClr val="lt2"/>
                </a:solidFill>
                <a:latin typeface="Roboto"/>
                <a:ea typeface="Roboto"/>
                <a:cs typeface="Roboto"/>
                <a:sym typeface="Roboto"/>
              </a:defRPr>
            </a:lvl6pPr>
            <a:lvl7pPr lvl="6" algn="r">
              <a:buNone/>
              <a:defRPr sz="1000">
                <a:solidFill>
                  <a:schemeClr val="lt2"/>
                </a:solidFill>
                <a:latin typeface="Roboto"/>
                <a:ea typeface="Roboto"/>
                <a:cs typeface="Roboto"/>
                <a:sym typeface="Roboto"/>
              </a:defRPr>
            </a:lvl7pPr>
            <a:lvl8pPr lvl="7" algn="r">
              <a:buNone/>
              <a:defRPr sz="1000">
                <a:solidFill>
                  <a:schemeClr val="lt2"/>
                </a:solidFill>
                <a:latin typeface="Roboto"/>
                <a:ea typeface="Roboto"/>
                <a:cs typeface="Roboto"/>
                <a:sym typeface="Roboto"/>
              </a:defRPr>
            </a:lvl8pPr>
            <a:lvl9pPr lvl="8" algn="r">
              <a:buNone/>
              <a:defRPr sz="1000">
                <a:solidFill>
                  <a:schemeClr val="lt2"/>
                </a:solidFill>
                <a:latin typeface="Roboto"/>
                <a:ea typeface="Roboto"/>
                <a:cs typeface="Roboto"/>
                <a:sym typeface="Roboto"/>
              </a:defRPr>
            </a:lvl9pPr>
          </a:lstStyle>
          <a:p>
            <a:pPr marL="0" lvl="0" indent="0">
              <a:spcBef>
                <a:spcPts val="0"/>
              </a:spcBef>
              <a:spcAft>
                <a:spcPts val="0"/>
              </a:spcAft>
              <a:buNone/>
            </a:pPr>
            <a:fld id="{00000000-1234-1234-1234-123412341234}" type="slidenum">
              <a:rPr lang="nl"/>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hyperlink" Target="https://medium.com/netflix-techblog/dynamic-optimizer-a-perceptual-video-encoding-optimization-framework-e19f1e3a277f" TargetMode="External"/><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hyperlink" Target="https://www.endcue.com/artificial"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hyperlink" Target="https://www.endcue.com/artificial"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5.xml"/><Relationship Id="rId1" Type="http://schemas.openxmlformats.org/officeDocument/2006/relationships/video" Target="https://www.youtube.com/embed/GHV7esppYzg" TargetMode="External"/><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hyperlink" Target="https://medium.com/netflix-techblog/artwork-personalization-c589f074ad76" TargetMode="External"/><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xml"/><Relationship Id="rId1" Type="http://schemas.openxmlformats.org/officeDocument/2006/relationships/video" Target="https://www.youtube.com/embed/MRjzvjFX_nA" TargetMode="Externa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xml"/><Relationship Id="rId1" Type="http://schemas.openxmlformats.org/officeDocument/2006/relationships/video" Target="https://www.youtube.com/embed/82TCxr6D1Pw" TargetMode="Externa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xml"/><Relationship Id="rId1" Type="http://schemas.openxmlformats.org/officeDocument/2006/relationships/video" Target="https://www.youtube.com/embed/wB66zwP3OZo" TargetMode="Externa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5.xml"/><Relationship Id="rId1" Type="http://schemas.openxmlformats.org/officeDocument/2006/relationships/video" Target="https://www.youtube.com/embed/lu4M5SL6Em4" TargetMode="External"/><Relationship Id="rId5" Type="http://schemas.openxmlformats.org/officeDocument/2006/relationships/image" Target="../media/image8.jpe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pic>
        <p:nvPicPr>
          <p:cNvPr id="67" name="Shape 67"/>
          <p:cNvPicPr preferRelativeResize="0"/>
          <p:nvPr/>
        </p:nvPicPr>
        <p:blipFill rotWithShape="1">
          <a:blip r:embed="rId3" cstate="email">
            <a:alphaModFix amt="42000"/>
            <a:extLst>
              <a:ext uri="{28A0092B-C50C-407E-A947-70E740481C1C}">
                <a14:useLocalDpi xmlns:a14="http://schemas.microsoft.com/office/drawing/2010/main"/>
              </a:ext>
            </a:extLst>
          </a:blip>
          <a:srcRect/>
          <a:stretch/>
        </p:blipFill>
        <p:spPr>
          <a:xfrm>
            <a:off x="0" y="0"/>
            <a:ext cx="9143998" cy="5143500"/>
          </a:xfrm>
          <a:prstGeom prst="rect">
            <a:avLst/>
          </a:prstGeom>
          <a:noFill/>
          <a:ln>
            <a:noFill/>
          </a:ln>
        </p:spPr>
      </p:pic>
      <p:sp>
        <p:nvSpPr>
          <p:cNvPr id="68" name="Shape 68"/>
          <p:cNvSpPr txBox="1">
            <a:spLocks noGrp="1"/>
          </p:cNvSpPr>
          <p:nvPr>
            <p:ph type="ctrTitle"/>
          </p:nvPr>
        </p:nvSpPr>
        <p:spPr>
          <a:xfrm>
            <a:off x="460950" y="2949775"/>
            <a:ext cx="8222100" cy="9336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nl" b="1"/>
              <a:t>Television &amp; Film</a:t>
            </a:r>
            <a:endParaRPr b="1"/>
          </a:p>
        </p:txBody>
      </p:sp>
      <p:sp>
        <p:nvSpPr>
          <p:cNvPr id="69" name="Shape 69"/>
          <p:cNvSpPr txBox="1">
            <a:spLocks noGrp="1"/>
          </p:cNvSpPr>
          <p:nvPr>
            <p:ph type="subTitle" idx="1"/>
          </p:nvPr>
        </p:nvSpPr>
        <p:spPr>
          <a:xfrm>
            <a:off x="460950" y="3461049"/>
            <a:ext cx="8285700" cy="933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a:p>
            <a:pPr marL="0" lvl="0" indent="0" rtl="0">
              <a:spcBef>
                <a:spcPts val="0"/>
              </a:spcBef>
              <a:spcAft>
                <a:spcPts val="0"/>
              </a:spcAft>
              <a:buNone/>
            </a:pPr>
            <a:endParaRPr/>
          </a:p>
          <a:p>
            <a:pPr marL="0" lvl="0" indent="0" rtl="0">
              <a:spcBef>
                <a:spcPts val="0"/>
              </a:spcBef>
              <a:spcAft>
                <a:spcPts val="0"/>
              </a:spcAft>
              <a:buNone/>
            </a:pPr>
            <a:r>
              <a:rPr lang="nl"/>
              <a:t>Charlotte Bonami - Zareen Shah - Leone Luzzati</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Shape 129"/>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nl" b="1"/>
              <a:t>ARRAIY</a:t>
            </a:r>
            <a:endParaRPr b="1"/>
          </a:p>
        </p:txBody>
      </p:sp>
      <p:sp>
        <p:nvSpPr>
          <p:cNvPr id="130" name="Shape 130"/>
          <p:cNvSpPr txBox="1">
            <a:spLocks noGrp="1"/>
          </p:cNvSpPr>
          <p:nvPr>
            <p:ph type="body" idx="4294967295"/>
          </p:nvPr>
        </p:nvSpPr>
        <p:spPr>
          <a:xfrm>
            <a:off x="210300" y="829900"/>
            <a:ext cx="8714700" cy="40260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nl"/>
              <a:t>ARRAIY is a computer vision and machine learning platform specifically designed for the automation of digital effects of films, games and TV.</a:t>
            </a:r>
            <a:endParaRPr/>
          </a:p>
          <a:p>
            <a:pPr marL="457200" lvl="0" indent="-342900" algn="just" rtl="0">
              <a:spcBef>
                <a:spcPts val="1600"/>
              </a:spcBef>
              <a:spcAft>
                <a:spcPts val="0"/>
              </a:spcAft>
              <a:buSzPts val="1800"/>
              <a:buChar char="●"/>
            </a:pPr>
            <a:r>
              <a:rPr lang="nl"/>
              <a:t>Automation of “rotoscoping” </a:t>
            </a:r>
            <a:endParaRPr/>
          </a:p>
          <a:p>
            <a:pPr marL="457200" lvl="0" indent="-342900" algn="just" rtl="0">
              <a:spcBef>
                <a:spcPts val="0"/>
              </a:spcBef>
              <a:spcAft>
                <a:spcPts val="0"/>
              </a:spcAft>
              <a:buSzPts val="1800"/>
              <a:buChar char="●"/>
            </a:pPr>
            <a:r>
              <a:rPr lang="nl"/>
              <a:t>Rotoscoping: the process of separating certain parts of footage from the background</a:t>
            </a:r>
            <a:endParaRPr/>
          </a:p>
          <a:p>
            <a:pPr marL="457200" lvl="0" indent="-342900" algn="just" rtl="0">
              <a:spcBef>
                <a:spcPts val="0"/>
              </a:spcBef>
              <a:spcAft>
                <a:spcPts val="0"/>
              </a:spcAft>
              <a:buSzPts val="1800"/>
              <a:buChar char="●"/>
            </a:pPr>
            <a:r>
              <a:rPr lang="nl"/>
              <a:t>Rotoscoping by hand can take dozens of hours, but Arraiy can do it in a fraction of the time</a:t>
            </a:r>
            <a:endParaRPr/>
          </a:p>
          <a:p>
            <a:pPr marL="0" lvl="0" indent="0" algn="just" rtl="0">
              <a:spcBef>
                <a:spcPts val="1600"/>
              </a:spcBef>
              <a:spcAft>
                <a:spcPts val="1600"/>
              </a:spcAft>
              <a:buNone/>
            </a:pPr>
            <a:r>
              <a:rPr lang="nl" b="1" u="sng"/>
              <a:t>TREND 8: DECREASE HUMAN INVOLVEMENT </a:t>
            </a:r>
            <a:endParaRPr b="1" u="sng"/>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Shape 135"/>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nl" b="1" u="sng">
                <a:solidFill>
                  <a:schemeClr val="hlink"/>
                </a:solidFill>
                <a:hlinkClick r:id="rId3"/>
              </a:rPr>
              <a:t>NETFLIX DYNAMIC OPTIMISER </a:t>
            </a:r>
            <a:endParaRPr/>
          </a:p>
        </p:txBody>
      </p:sp>
      <p:sp>
        <p:nvSpPr>
          <p:cNvPr id="136" name="Shape 136"/>
          <p:cNvSpPr txBox="1">
            <a:spLocks noGrp="1"/>
          </p:cNvSpPr>
          <p:nvPr>
            <p:ph type="body" idx="4294967295"/>
          </p:nvPr>
        </p:nvSpPr>
        <p:spPr>
          <a:xfrm>
            <a:off x="105600" y="702225"/>
            <a:ext cx="8725200" cy="44412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nl" i="1"/>
              <a:t>New encoding method which employs AI techniques to match the level of compression to a scene’s individual content rather than the show as a whole (shot-by-shot compression)</a:t>
            </a:r>
            <a:endParaRPr i="1"/>
          </a:p>
          <a:p>
            <a:pPr marL="457200" lvl="0" indent="-342900" algn="just" rtl="0">
              <a:spcBef>
                <a:spcPts val="1600"/>
              </a:spcBef>
              <a:spcAft>
                <a:spcPts val="0"/>
              </a:spcAft>
              <a:buSzPts val="1800"/>
              <a:buChar char="●"/>
            </a:pPr>
            <a:r>
              <a:rPr lang="nl"/>
              <a:t>Goal Deliver the highest quality possible for your connection, constantly checking your data speed = maximizing data utilisation, especially targeting mobile users                                                        </a:t>
            </a:r>
            <a:endParaRPr b="1" u="sng"/>
          </a:p>
          <a:p>
            <a:pPr marL="457200" lvl="0" indent="-342900" algn="just" rtl="0">
              <a:spcBef>
                <a:spcPts val="0"/>
              </a:spcBef>
              <a:spcAft>
                <a:spcPts val="0"/>
              </a:spcAft>
              <a:buSzPts val="1800"/>
              <a:buChar char="●"/>
            </a:pPr>
            <a:r>
              <a:rPr lang="nl"/>
              <a:t>How? From Title Level Encoding to Shot-By-Shot Compression </a:t>
            </a:r>
            <a:endParaRPr/>
          </a:p>
          <a:p>
            <a:pPr marL="457200" lvl="0" indent="-342900" algn="just" rtl="0">
              <a:spcBef>
                <a:spcPts val="0"/>
              </a:spcBef>
              <a:spcAft>
                <a:spcPts val="0"/>
              </a:spcAft>
              <a:buSzPts val="1800"/>
              <a:buChar char="●"/>
            </a:pPr>
            <a:r>
              <a:rPr lang="nl"/>
              <a:t>Result? Only use the bandwidth that each </a:t>
            </a:r>
            <a:r>
              <a:rPr lang="nl" i="1"/>
              <a:t>individual </a:t>
            </a:r>
            <a:r>
              <a:rPr lang="nl"/>
              <a:t>shot needs, instead of having your </a:t>
            </a:r>
            <a:r>
              <a:rPr lang="nl" i="1"/>
              <a:t>entire</a:t>
            </a:r>
            <a:r>
              <a:rPr lang="nl"/>
              <a:t> episode use the bandwidth needed for the shot with the most visual information</a:t>
            </a:r>
            <a:r>
              <a:rPr lang="nl" b="1"/>
              <a:t> </a:t>
            </a:r>
            <a:r>
              <a:rPr lang="nl"/>
              <a:t>                                            </a:t>
            </a:r>
            <a:endParaRPr/>
          </a:p>
          <a:p>
            <a:pPr marL="0" lvl="0" indent="0" algn="just" rtl="0">
              <a:spcBef>
                <a:spcPts val="1600"/>
              </a:spcBef>
              <a:spcAft>
                <a:spcPts val="0"/>
              </a:spcAft>
              <a:buNone/>
            </a:pPr>
            <a:r>
              <a:rPr lang="nl"/>
              <a:t>  </a:t>
            </a:r>
            <a:r>
              <a:rPr lang="nl" b="1" u="sng"/>
              <a:t>TREND 10: RHYTHM COORDINATION </a:t>
            </a:r>
            <a:endParaRPr b="1" u="sng"/>
          </a:p>
          <a:p>
            <a:pPr marL="0" lvl="0" indent="0" algn="just" rtl="0">
              <a:spcBef>
                <a:spcPts val="1600"/>
              </a:spcBef>
              <a:spcAft>
                <a:spcPts val="0"/>
              </a:spcAft>
              <a:buNone/>
            </a:pPr>
            <a:r>
              <a:rPr lang="nl"/>
              <a:t> </a:t>
            </a:r>
            <a:r>
              <a:rPr lang="nl" b="1" u="sng"/>
              <a:t>TREND 2: CUSTOMER BUYING HIERARCHY</a:t>
            </a:r>
            <a:endParaRPr b="1" u="sng"/>
          </a:p>
          <a:p>
            <a:pPr marL="0" lvl="0" indent="0" algn="just" rtl="0">
              <a:spcBef>
                <a:spcPts val="1600"/>
              </a:spcBef>
              <a:spcAft>
                <a:spcPts val="0"/>
              </a:spcAft>
              <a:buNone/>
            </a:pPr>
            <a:endParaRPr sz="1600" b="1" u="sng"/>
          </a:p>
          <a:p>
            <a:pPr marL="0" lvl="0" indent="0" algn="just" rtl="0">
              <a:spcBef>
                <a:spcPts val="1600"/>
              </a:spcBef>
              <a:spcAft>
                <a:spcPts val="1600"/>
              </a:spcAft>
              <a:buNone/>
            </a:pPr>
            <a:endParaRPr b="1" u="sng"/>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Shape 141"/>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nl" b="1" u="sng">
                <a:solidFill>
                  <a:schemeClr val="hlink"/>
                </a:solidFill>
                <a:hlinkClick r:id="rId3"/>
              </a:rPr>
              <a:t>AGILE PRODUCER by End Cue</a:t>
            </a:r>
            <a:endParaRPr b="1"/>
          </a:p>
        </p:txBody>
      </p:sp>
      <p:sp>
        <p:nvSpPr>
          <p:cNvPr id="142" name="Shape 142"/>
          <p:cNvSpPr txBox="1">
            <a:spLocks noGrp="1"/>
          </p:cNvSpPr>
          <p:nvPr>
            <p:ph type="body" idx="4294967295"/>
          </p:nvPr>
        </p:nvSpPr>
        <p:spPr>
          <a:xfrm>
            <a:off x="98250" y="982625"/>
            <a:ext cx="8725200" cy="37053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nl"/>
              <a:t>By leveraging AI, the Agile Producer platform revolutionizes the pre-production process: realizing efficiencies, reducing cost, and saving production time. </a:t>
            </a:r>
            <a:endParaRPr/>
          </a:p>
          <a:p>
            <a:pPr marL="457200" lvl="0" indent="-342900" algn="just" rtl="0">
              <a:spcBef>
                <a:spcPts val="1600"/>
              </a:spcBef>
              <a:spcAft>
                <a:spcPts val="0"/>
              </a:spcAft>
              <a:buSzPts val="1800"/>
              <a:buChar char="●"/>
            </a:pPr>
            <a:r>
              <a:rPr lang="nl"/>
              <a:t>Coordinating actions within an organization</a:t>
            </a:r>
            <a:endParaRPr/>
          </a:p>
          <a:p>
            <a:pPr marL="457200" lvl="0" indent="-342900" algn="just" rtl="0">
              <a:spcBef>
                <a:spcPts val="0"/>
              </a:spcBef>
              <a:spcAft>
                <a:spcPts val="0"/>
              </a:spcAft>
              <a:buSzPts val="1800"/>
              <a:buChar char="●"/>
            </a:pPr>
            <a:r>
              <a:rPr lang="nl"/>
              <a:t>E.g. the platform automatically generates a storyboard and shot list based on the script, allowing the director and the storytellers to work seamlessly together</a:t>
            </a:r>
            <a:endParaRPr/>
          </a:p>
          <a:p>
            <a:pPr marL="0" lvl="0" indent="0" algn="just" rtl="0">
              <a:spcBef>
                <a:spcPts val="1600"/>
              </a:spcBef>
              <a:spcAft>
                <a:spcPts val="0"/>
              </a:spcAft>
              <a:buNone/>
            </a:pPr>
            <a:endParaRPr/>
          </a:p>
          <a:p>
            <a:pPr marL="0" lvl="0" indent="0" algn="just" rtl="0">
              <a:spcBef>
                <a:spcPts val="1600"/>
              </a:spcBef>
              <a:spcAft>
                <a:spcPts val="0"/>
              </a:spcAft>
              <a:buNone/>
            </a:pPr>
            <a:endParaRPr b="1" u="sng"/>
          </a:p>
          <a:p>
            <a:pPr marL="0" lvl="0" indent="0" algn="just" rtl="0">
              <a:spcBef>
                <a:spcPts val="1600"/>
              </a:spcBef>
              <a:spcAft>
                <a:spcPts val="0"/>
              </a:spcAft>
              <a:buNone/>
            </a:pPr>
            <a:r>
              <a:rPr lang="nl" b="1" u="sng"/>
              <a:t>TREND 13: ACTION COORDINATION </a:t>
            </a:r>
            <a:endParaRPr b="1" u="sng"/>
          </a:p>
          <a:p>
            <a:pPr marL="0" lvl="0" indent="0" algn="just" rtl="0">
              <a:spcBef>
                <a:spcPts val="1600"/>
              </a:spcBef>
              <a:spcAft>
                <a:spcPts val="0"/>
              </a:spcAft>
              <a:buNone/>
            </a:pPr>
            <a:endParaRPr b="1" u="sng"/>
          </a:p>
          <a:p>
            <a:pPr marL="0" lvl="0" indent="0" algn="just" rtl="0">
              <a:spcBef>
                <a:spcPts val="1600"/>
              </a:spcBef>
              <a:spcAft>
                <a:spcPts val="0"/>
              </a:spcAft>
              <a:buNone/>
            </a:pPr>
            <a:endParaRPr sz="1600" b="1" u="sng"/>
          </a:p>
          <a:p>
            <a:pPr marL="0" lvl="0" indent="0" algn="just" rtl="0">
              <a:spcBef>
                <a:spcPts val="1600"/>
              </a:spcBef>
              <a:spcAft>
                <a:spcPts val="1600"/>
              </a:spcAft>
              <a:buNone/>
            </a:pPr>
            <a:endParaRPr b="1" u="sng"/>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Shape 147"/>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nl" b="1" u="sng">
                <a:solidFill>
                  <a:schemeClr val="hlink"/>
                </a:solidFill>
                <a:hlinkClick r:id="rId3"/>
              </a:rPr>
              <a:t>END CUE'S AGILE PRODUCER </a:t>
            </a:r>
            <a:endParaRPr b="1"/>
          </a:p>
        </p:txBody>
      </p:sp>
      <p:pic>
        <p:nvPicPr>
          <p:cNvPr id="148" name="Shape 148"/>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1087050" y="619050"/>
            <a:ext cx="6969895" cy="452444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Shape 153"/>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nl"/>
              <a:t>NETFLIX DOWNLOAD AND GO</a:t>
            </a:r>
            <a:endParaRPr/>
          </a:p>
        </p:txBody>
      </p:sp>
      <p:sp>
        <p:nvSpPr>
          <p:cNvPr id="154" name="Shape 154"/>
          <p:cNvSpPr txBox="1">
            <a:spLocks noGrp="1"/>
          </p:cNvSpPr>
          <p:nvPr>
            <p:ph type="body" idx="4294967295"/>
          </p:nvPr>
        </p:nvSpPr>
        <p:spPr>
          <a:xfrm>
            <a:off x="105600" y="702225"/>
            <a:ext cx="4142700" cy="44412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endParaRPr b="1" u="sng"/>
          </a:p>
          <a:p>
            <a:pPr marL="0" lvl="0" indent="0" algn="just" rtl="0">
              <a:spcBef>
                <a:spcPts val="1600"/>
              </a:spcBef>
              <a:spcAft>
                <a:spcPts val="0"/>
              </a:spcAft>
              <a:buNone/>
            </a:pPr>
            <a:r>
              <a:rPr lang="nl" b="1" u="sng"/>
              <a:t>TREND 15: MONO - BI - POLY (SIMILAR)</a:t>
            </a:r>
            <a:endParaRPr b="1" u="sng"/>
          </a:p>
          <a:p>
            <a:pPr marL="0" lvl="0" indent="0" algn="just" rtl="0">
              <a:spcBef>
                <a:spcPts val="1600"/>
              </a:spcBef>
              <a:spcAft>
                <a:spcPts val="0"/>
              </a:spcAft>
              <a:buNone/>
            </a:pPr>
            <a:r>
              <a:rPr lang="nl" b="1" u="sng"/>
              <a:t>TREND 18: DEGREES OF FREEDOM</a:t>
            </a:r>
            <a:endParaRPr b="1" u="sng"/>
          </a:p>
          <a:p>
            <a:pPr marL="0" lvl="0" indent="0" algn="just" rtl="0">
              <a:spcBef>
                <a:spcPts val="1600"/>
              </a:spcBef>
              <a:spcAft>
                <a:spcPts val="0"/>
              </a:spcAft>
              <a:buNone/>
            </a:pPr>
            <a:r>
              <a:rPr lang="nl" b="1" u="sng"/>
              <a:t>TREND 2 CUSTOMER BUYING HIERARCHY</a:t>
            </a:r>
            <a:endParaRPr b="1" u="sng"/>
          </a:p>
          <a:p>
            <a:pPr marL="0" lvl="0" indent="0" algn="just" rtl="0">
              <a:spcBef>
                <a:spcPts val="1600"/>
              </a:spcBef>
              <a:spcAft>
                <a:spcPts val="0"/>
              </a:spcAft>
              <a:buNone/>
            </a:pPr>
            <a:endParaRPr b="1" u="sng"/>
          </a:p>
          <a:p>
            <a:pPr marL="0" lvl="0" indent="0" algn="just" rtl="0">
              <a:spcBef>
                <a:spcPts val="1600"/>
              </a:spcBef>
              <a:spcAft>
                <a:spcPts val="0"/>
              </a:spcAft>
              <a:buNone/>
            </a:pPr>
            <a:endParaRPr sz="1600" b="1" u="sng"/>
          </a:p>
          <a:p>
            <a:pPr marL="0" lvl="0" indent="0" algn="just" rtl="0">
              <a:spcBef>
                <a:spcPts val="1600"/>
              </a:spcBef>
              <a:spcAft>
                <a:spcPts val="1600"/>
              </a:spcAft>
              <a:buNone/>
            </a:pPr>
            <a:endParaRPr b="1" u="sng"/>
          </a:p>
        </p:txBody>
      </p:sp>
      <p:pic>
        <p:nvPicPr>
          <p:cNvPr id="155" name="Shape 155"/>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4373625" y="834225"/>
            <a:ext cx="4664776" cy="33653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Shape 160"/>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nl"/>
              <a:t>“THE WALL” by Samsung</a:t>
            </a:r>
            <a:endParaRPr/>
          </a:p>
        </p:txBody>
      </p:sp>
      <p:pic>
        <p:nvPicPr>
          <p:cNvPr id="2" name="Mídia Online 1">
            <a:hlinkClick r:id="" action="ppaction://media"/>
            <a:extLst>
              <a:ext uri="{FF2B5EF4-FFF2-40B4-BE49-F238E27FC236}">
                <a16:creationId xmlns:a16="http://schemas.microsoft.com/office/drawing/2014/main" id="{7840DB7C-6C9E-4E9B-8F9E-8FFAB818773C}"/>
              </a:ext>
            </a:extLst>
          </p:cNvPr>
          <p:cNvPicPr>
            <a:picLocks noRot="1" noChangeAspect="1"/>
          </p:cNvPicPr>
          <p:nvPr>
            <a:videoFile r:link="rId1"/>
          </p:nvPr>
        </p:nvPicPr>
        <p:blipFill>
          <a:blip r:embed="rId4"/>
          <a:stretch>
            <a:fillRect/>
          </a:stretch>
        </p:blipFill>
        <p:spPr>
          <a:xfrm>
            <a:off x="739515" y="899409"/>
            <a:ext cx="7082023" cy="3983637"/>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p:cTn id="7" fill="hold" display="0">
                  <p:stCondLst>
                    <p:cond delay="indefinite"/>
                  </p:stCondLst>
                </p:cTn>
                <p:tgtEl>
                  <p:spTgt spid="2"/>
                </p:tgtEl>
              </p:cMediaNode>
            </p:vide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Shape 166"/>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nl" b="1"/>
              <a:t>“THE WALL” by Samsung</a:t>
            </a:r>
            <a:endParaRPr b="1"/>
          </a:p>
        </p:txBody>
      </p:sp>
      <p:sp>
        <p:nvSpPr>
          <p:cNvPr id="167" name="Shape 167"/>
          <p:cNvSpPr txBox="1">
            <a:spLocks noGrp="1"/>
          </p:cNvSpPr>
          <p:nvPr>
            <p:ph type="body" idx="4294967295"/>
          </p:nvPr>
        </p:nvSpPr>
        <p:spPr>
          <a:xfrm>
            <a:off x="105600" y="895000"/>
            <a:ext cx="8932800" cy="4160700"/>
          </a:xfrm>
          <a:prstGeom prst="rect">
            <a:avLst/>
          </a:prstGeom>
        </p:spPr>
        <p:txBody>
          <a:bodyPr spcFirstLastPara="1" wrap="square" lIns="91425" tIns="91425" rIns="91425" bIns="91425" anchor="t" anchorCtr="0">
            <a:noAutofit/>
          </a:bodyPr>
          <a:lstStyle/>
          <a:p>
            <a:pPr marL="457200" lvl="0" indent="-342900" algn="just" rtl="0">
              <a:spcBef>
                <a:spcPts val="0"/>
              </a:spcBef>
              <a:spcAft>
                <a:spcPts val="0"/>
              </a:spcAft>
              <a:buSzPts val="1800"/>
              <a:buChar char="●"/>
            </a:pPr>
            <a:r>
              <a:rPr lang="nl"/>
              <a:t>THE WALL is the the world’s first modular microLED 146-inch TV, transforming into any size and delivering incredible brightness, color gamut, color volume and black levels.</a:t>
            </a:r>
            <a:endParaRPr/>
          </a:p>
          <a:p>
            <a:pPr marL="457200" lvl="0" indent="-342900" algn="just" rtl="0">
              <a:spcBef>
                <a:spcPts val="0"/>
              </a:spcBef>
              <a:spcAft>
                <a:spcPts val="0"/>
              </a:spcAft>
              <a:buSzPts val="1800"/>
              <a:buChar char="●"/>
            </a:pPr>
            <a:r>
              <a:rPr lang="nl"/>
              <a:t>The microLED technology featured in The Wall eliminates the need for color filters or backlight (each microscopic LED can emit its own light), yet allows the screen to offer consumers the ultimate viewing experience</a:t>
            </a:r>
            <a:endParaRPr b="1" u="sng"/>
          </a:p>
          <a:p>
            <a:pPr marL="457200" lvl="0" indent="-342900" algn="just" rtl="0">
              <a:spcBef>
                <a:spcPts val="0"/>
              </a:spcBef>
              <a:spcAft>
                <a:spcPts val="0"/>
              </a:spcAft>
              <a:buSzPts val="1800"/>
              <a:buChar char="●"/>
            </a:pPr>
            <a:r>
              <a:rPr lang="nl"/>
              <a:t>Consumers can add or remove some panels to customize the television size to suit their needs. </a:t>
            </a:r>
            <a:endParaRPr/>
          </a:p>
          <a:p>
            <a:pPr marL="0" lvl="0" indent="0" algn="just" rtl="0">
              <a:spcBef>
                <a:spcPts val="1600"/>
              </a:spcBef>
              <a:spcAft>
                <a:spcPts val="0"/>
              </a:spcAft>
              <a:buNone/>
            </a:pPr>
            <a:r>
              <a:rPr lang="nl" b="1" u="sng"/>
              <a:t>TREND 16: MONO-BI-POLY (DIFFERENCES)</a:t>
            </a:r>
            <a:endParaRPr b="1" u="sng"/>
          </a:p>
          <a:p>
            <a:pPr marL="0" lvl="0" indent="0" algn="just" rtl="0">
              <a:spcBef>
                <a:spcPts val="1600"/>
              </a:spcBef>
              <a:spcAft>
                <a:spcPts val="0"/>
              </a:spcAft>
              <a:buNone/>
            </a:pPr>
            <a:r>
              <a:rPr lang="nl" b="1" u="sng"/>
              <a:t>TREND 5: INCREASING ASYMMETRY</a:t>
            </a:r>
            <a:endParaRPr b="1" u="sng"/>
          </a:p>
          <a:p>
            <a:pPr marL="0" lvl="0" indent="0" algn="just" rtl="0">
              <a:spcBef>
                <a:spcPts val="1600"/>
              </a:spcBef>
              <a:spcAft>
                <a:spcPts val="0"/>
              </a:spcAft>
              <a:buNone/>
            </a:pPr>
            <a:endParaRPr/>
          </a:p>
          <a:p>
            <a:pPr marL="0" lvl="0" indent="0" algn="just" rtl="0">
              <a:spcBef>
                <a:spcPts val="1600"/>
              </a:spcBef>
              <a:spcAft>
                <a:spcPts val="0"/>
              </a:spcAft>
              <a:buNone/>
            </a:pPr>
            <a:endParaRPr/>
          </a:p>
          <a:p>
            <a:pPr marL="0" lvl="0" indent="0" algn="just" rtl="0">
              <a:spcBef>
                <a:spcPts val="1600"/>
              </a:spcBef>
              <a:spcAft>
                <a:spcPts val="0"/>
              </a:spcAft>
              <a:buNone/>
            </a:pPr>
            <a:endParaRPr/>
          </a:p>
          <a:p>
            <a:pPr marL="0" lvl="0" indent="0" algn="just" rtl="0">
              <a:spcBef>
                <a:spcPts val="1600"/>
              </a:spcBef>
              <a:spcAft>
                <a:spcPts val="0"/>
              </a:spcAft>
              <a:buNone/>
            </a:pPr>
            <a:endParaRPr/>
          </a:p>
          <a:p>
            <a:pPr marL="0" lvl="0" indent="0" algn="just" rtl="0">
              <a:spcBef>
                <a:spcPts val="1600"/>
              </a:spcBef>
              <a:spcAft>
                <a:spcPts val="1600"/>
              </a:spcAft>
              <a:buNone/>
            </a:pPr>
            <a:endParaRPr b="1" u="sng"/>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pic>
        <p:nvPicPr>
          <p:cNvPr id="172" name="Shape 172"/>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0" y="0"/>
            <a:ext cx="9143999" cy="609432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Shape 177"/>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nl" b="1"/>
              <a:t>SCRIPT2SCREEN</a:t>
            </a:r>
            <a:endParaRPr b="1"/>
          </a:p>
        </p:txBody>
      </p:sp>
      <p:sp>
        <p:nvSpPr>
          <p:cNvPr id="178" name="Shape 178"/>
          <p:cNvSpPr txBox="1">
            <a:spLocks noGrp="1"/>
          </p:cNvSpPr>
          <p:nvPr>
            <p:ph type="body" idx="4294967295"/>
          </p:nvPr>
        </p:nvSpPr>
        <p:spPr>
          <a:xfrm>
            <a:off x="105600" y="702225"/>
            <a:ext cx="5224800" cy="43344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nl"/>
              <a:t>Decision support system for the entertainment industry that provides AI based script analysis and financial forecasts for film and television, developed by Antwerp startup ScriptBook.</a:t>
            </a:r>
            <a:endParaRPr/>
          </a:p>
          <a:p>
            <a:pPr marL="457200" lvl="0" indent="-342900" algn="just" rtl="0">
              <a:spcBef>
                <a:spcPts val="1600"/>
              </a:spcBef>
              <a:spcAft>
                <a:spcPts val="0"/>
              </a:spcAft>
              <a:buSzPts val="1800"/>
              <a:buChar char="●"/>
            </a:pPr>
            <a:r>
              <a:rPr lang="nl"/>
              <a:t>Unifying technology (data mining, machine learning, natural language processing) and storytelling</a:t>
            </a:r>
            <a:endParaRPr/>
          </a:p>
          <a:p>
            <a:pPr marL="457200" lvl="0" indent="-342900" algn="just" rtl="0">
              <a:spcBef>
                <a:spcPts val="0"/>
              </a:spcBef>
              <a:spcAft>
                <a:spcPts val="0"/>
              </a:spcAft>
              <a:buSzPts val="1800"/>
              <a:buChar char="●"/>
            </a:pPr>
            <a:r>
              <a:rPr lang="nl"/>
              <a:t>Filmmakers can see the effect of e.g. adding a female lead to the story</a:t>
            </a:r>
            <a:endParaRPr/>
          </a:p>
          <a:p>
            <a:pPr marL="457200" lvl="0" indent="-342900" algn="just" rtl="0">
              <a:spcBef>
                <a:spcPts val="0"/>
              </a:spcBef>
              <a:spcAft>
                <a:spcPts val="0"/>
              </a:spcAft>
              <a:buSzPts val="1800"/>
              <a:buChar char="●"/>
            </a:pPr>
            <a:r>
              <a:rPr lang="nl"/>
              <a:t>Storytellers can adapt on the fly, leveraging the results from the AI analysis = agile storytelling</a:t>
            </a:r>
            <a:endParaRPr b="1" u="sng"/>
          </a:p>
          <a:p>
            <a:pPr marL="0" lvl="0" indent="0" algn="just" rtl="0">
              <a:spcBef>
                <a:spcPts val="1600"/>
              </a:spcBef>
              <a:spcAft>
                <a:spcPts val="0"/>
              </a:spcAft>
              <a:buNone/>
            </a:pPr>
            <a:endParaRPr b="1" u="sng"/>
          </a:p>
          <a:p>
            <a:pPr marL="0" lvl="0" indent="0" algn="just" rtl="0">
              <a:spcBef>
                <a:spcPts val="1600"/>
              </a:spcBef>
              <a:spcAft>
                <a:spcPts val="0"/>
              </a:spcAft>
              <a:buNone/>
            </a:pPr>
            <a:endParaRPr/>
          </a:p>
          <a:p>
            <a:pPr marL="0" lvl="0" indent="0" algn="just" rtl="0">
              <a:spcBef>
                <a:spcPts val="1600"/>
              </a:spcBef>
              <a:spcAft>
                <a:spcPts val="0"/>
              </a:spcAft>
              <a:buNone/>
            </a:pPr>
            <a:endParaRPr/>
          </a:p>
          <a:p>
            <a:pPr marL="0" lvl="0" indent="0" algn="just" rtl="0">
              <a:spcBef>
                <a:spcPts val="1600"/>
              </a:spcBef>
              <a:spcAft>
                <a:spcPts val="0"/>
              </a:spcAft>
              <a:buNone/>
            </a:pPr>
            <a:endParaRPr/>
          </a:p>
          <a:p>
            <a:pPr marL="0" lvl="0" indent="0" algn="just" rtl="0">
              <a:spcBef>
                <a:spcPts val="1600"/>
              </a:spcBef>
              <a:spcAft>
                <a:spcPts val="0"/>
              </a:spcAft>
              <a:buNone/>
            </a:pPr>
            <a:endParaRPr/>
          </a:p>
          <a:p>
            <a:pPr marL="0" lvl="0" indent="0" algn="just" rtl="0">
              <a:spcBef>
                <a:spcPts val="1600"/>
              </a:spcBef>
              <a:spcAft>
                <a:spcPts val="1600"/>
              </a:spcAft>
              <a:buNone/>
            </a:pPr>
            <a:endParaRPr b="1" u="sng"/>
          </a:p>
        </p:txBody>
      </p:sp>
      <p:pic>
        <p:nvPicPr>
          <p:cNvPr id="179" name="Shape 179"/>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5410550" y="861049"/>
            <a:ext cx="3733450" cy="2333410"/>
          </a:xfrm>
          <a:prstGeom prst="rect">
            <a:avLst/>
          </a:prstGeom>
          <a:noFill/>
          <a:ln>
            <a:noFill/>
          </a:ln>
        </p:spPr>
      </p:pic>
      <p:sp>
        <p:nvSpPr>
          <p:cNvPr id="180" name="Shape 180"/>
          <p:cNvSpPr txBox="1"/>
          <p:nvPr/>
        </p:nvSpPr>
        <p:spPr>
          <a:xfrm>
            <a:off x="6051975" y="3286525"/>
            <a:ext cx="3000000" cy="1255800"/>
          </a:xfrm>
          <a:prstGeom prst="rect">
            <a:avLst/>
          </a:prstGeom>
          <a:noFill/>
          <a:ln>
            <a:noFill/>
          </a:ln>
        </p:spPr>
        <p:txBody>
          <a:bodyPr spcFirstLastPara="1" wrap="square" lIns="91425" tIns="91425" rIns="91425" bIns="91425" anchor="ctr" anchorCtr="0">
            <a:noAutofit/>
          </a:bodyPr>
          <a:lstStyle/>
          <a:p>
            <a:pPr marL="0" lvl="0" indent="0" algn="just" rtl="0">
              <a:lnSpc>
                <a:spcPct val="115000"/>
              </a:lnSpc>
              <a:spcBef>
                <a:spcPts val="0"/>
              </a:spcBef>
              <a:spcAft>
                <a:spcPts val="1600"/>
              </a:spcAft>
              <a:buNone/>
            </a:pPr>
            <a:r>
              <a:rPr lang="nl" sz="1800" b="1" u="sng">
                <a:solidFill>
                  <a:schemeClr val="lt2"/>
                </a:solidFill>
                <a:latin typeface="Roboto"/>
                <a:ea typeface="Roboto"/>
                <a:cs typeface="Roboto"/>
                <a:sym typeface="Roboto"/>
              </a:rPr>
              <a:t>TREND 17: DESIGN POINT</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Shape 185"/>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nl" sz="1700" b="1"/>
              <a:t>NETFLIX’S PERSONALIZED RECOMMENDATIONS THROUGH PERSONALIZED VISUALS</a:t>
            </a:r>
            <a:endParaRPr sz="1700" b="1"/>
          </a:p>
        </p:txBody>
      </p:sp>
      <p:sp>
        <p:nvSpPr>
          <p:cNvPr id="186" name="Shape 186"/>
          <p:cNvSpPr txBox="1">
            <a:spLocks noGrp="1"/>
          </p:cNvSpPr>
          <p:nvPr>
            <p:ph type="body" idx="4294967295"/>
          </p:nvPr>
        </p:nvSpPr>
        <p:spPr>
          <a:xfrm>
            <a:off x="105600" y="702225"/>
            <a:ext cx="8932800" cy="4281000"/>
          </a:xfrm>
          <a:prstGeom prst="rect">
            <a:avLst/>
          </a:prstGeom>
        </p:spPr>
        <p:txBody>
          <a:bodyPr spcFirstLastPara="1" wrap="square" lIns="91425" tIns="91425" rIns="91425" bIns="91425" anchor="t" anchorCtr="0">
            <a:noAutofit/>
          </a:bodyPr>
          <a:lstStyle/>
          <a:p>
            <a:pPr marL="457200" lvl="0" indent="-342900" algn="just" rtl="0">
              <a:spcBef>
                <a:spcPts val="0"/>
              </a:spcBef>
              <a:spcAft>
                <a:spcPts val="0"/>
              </a:spcAft>
              <a:buSzPts val="1800"/>
              <a:buChar char="-"/>
            </a:pPr>
            <a:r>
              <a:rPr lang="nl"/>
              <a:t>“How to convince the member that the title is worth watching?”</a:t>
            </a:r>
            <a:endParaRPr/>
          </a:p>
          <a:p>
            <a:pPr marL="457200" lvl="0" indent="-342900" algn="just" rtl="0">
              <a:spcBef>
                <a:spcPts val="0"/>
              </a:spcBef>
              <a:spcAft>
                <a:spcPts val="0"/>
              </a:spcAft>
              <a:buSzPts val="1800"/>
              <a:buChar char="-"/>
            </a:pPr>
            <a:r>
              <a:rPr lang="nl"/>
              <a:t>Using personalized artwork</a:t>
            </a:r>
            <a:endParaRPr/>
          </a:p>
          <a:p>
            <a:pPr marL="457200" lvl="0" indent="-342900" algn="just" rtl="0">
              <a:spcBef>
                <a:spcPts val="0"/>
              </a:spcBef>
              <a:spcAft>
                <a:spcPts val="0"/>
              </a:spcAft>
              <a:buSzPts val="1800"/>
              <a:buChar char="-"/>
            </a:pPr>
            <a:r>
              <a:rPr lang="nl"/>
              <a:t>How? Using online machine learning: </a:t>
            </a:r>
            <a:r>
              <a:rPr lang="nl" u="sng">
                <a:solidFill>
                  <a:schemeClr val="hlink"/>
                </a:solidFill>
                <a:hlinkClick r:id="rId3"/>
              </a:rPr>
              <a:t>contextual bandit model</a:t>
            </a:r>
            <a:endParaRPr b="1" u="sng"/>
          </a:p>
          <a:p>
            <a:pPr marL="0" lvl="0" indent="0" algn="just" rtl="0">
              <a:spcBef>
                <a:spcPts val="1600"/>
              </a:spcBef>
              <a:spcAft>
                <a:spcPts val="0"/>
              </a:spcAft>
              <a:buNone/>
            </a:pPr>
            <a:endParaRPr b="1" u="sng"/>
          </a:p>
          <a:p>
            <a:pPr marL="0" lvl="0" indent="0" algn="just" rtl="0">
              <a:spcBef>
                <a:spcPts val="1600"/>
              </a:spcBef>
              <a:spcAft>
                <a:spcPts val="0"/>
              </a:spcAft>
              <a:buNone/>
            </a:pPr>
            <a:endParaRPr sz="1600" b="1" u="sng"/>
          </a:p>
          <a:p>
            <a:pPr marL="0" lvl="0" indent="0" algn="just" rtl="0">
              <a:spcBef>
                <a:spcPts val="1600"/>
              </a:spcBef>
              <a:spcAft>
                <a:spcPts val="1600"/>
              </a:spcAft>
              <a:buNone/>
            </a:pPr>
            <a:endParaRPr b="1" u="sng"/>
          </a:p>
        </p:txBody>
      </p:sp>
      <p:pic>
        <p:nvPicPr>
          <p:cNvPr id="187" name="Shape 187"/>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0" y="1934400"/>
            <a:ext cx="9144001" cy="32091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Shape 74"/>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nl" b="1"/>
              <a:t>ALTICE ONE</a:t>
            </a:r>
            <a:endParaRPr b="1"/>
          </a:p>
        </p:txBody>
      </p:sp>
      <p:sp>
        <p:nvSpPr>
          <p:cNvPr id="75" name="Shape 75"/>
          <p:cNvSpPr txBox="1">
            <a:spLocks noGrp="1"/>
          </p:cNvSpPr>
          <p:nvPr>
            <p:ph type="body" idx="4294967295"/>
          </p:nvPr>
        </p:nvSpPr>
        <p:spPr>
          <a:xfrm>
            <a:off x="98249" y="796850"/>
            <a:ext cx="3461915" cy="4112429"/>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nl" dirty="0"/>
              <a:t>Netflix is increasingly partnering with cable operators, such as Altice. </a:t>
            </a:r>
            <a:endParaRPr dirty="0"/>
          </a:p>
          <a:p>
            <a:pPr marL="0" lvl="0" indent="0" algn="just" rtl="0">
              <a:spcBef>
                <a:spcPts val="1600"/>
              </a:spcBef>
              <a:spcAft>
                <a:spcPts val="0"/>
              </a:spcAft>
              <a:buNone/>
            </a:pPr>
            <a:r>
              <a:rPr lang="nl" b="1" dirty="0"/>
              <a:t>Altice One</a:t>
            </a:r>
            <a:r>
              <a:rPr lang="nl" dirty="0"/>
              <a:t>: all-in-one device which combines the latest video, internet and connectivity technologies into one immersive experience. As a result, it eliminates the need for a separate cable box, modem, router and streaming device. </a:t>
            </a:r>
            <a:endParaRPr dirty="0"/>
          </a:p>
          <a:p>
            <a:pPr marL="0" lvl="0" indent="0" algn="just" rtl="0">
              <a:spcBef>
                <a:spcPts val="1600"/>
              </a:spcBef>
              <a:spcAft>
                <a:spcPts val="0"/>
              </a:spcAft>
              <a:buNone/>
            </a:pPr>
            <a:endParaRPr dirty="0"/>
          </a:p>
          <a:p>
            <a:pPr marL="0" lvl="0" indent="0" algn="just" rtl="0">
              <a:spcBef>
                <a:spcPts val="1600"/>
              </a:spcBef>
              <a:spcAft>
                <a:spcPts val="0"/>
              </a:spcAft>
              <a:buNone/>
            </a:pPr>
            <a:endParaRPr b="1" u="sng" dirty="0"/>
          </a:p>
          <a:p>
            <a:pPr marL="0" lvl="0" indent="0" rtl="0">
              <a:spcBef>
                <a:spcPts val="1600"/>
              </a:spcBef>
              <a:spcAft>
                <a:spcPts val="0"/>
              </a:spcAft>
              <a:buNone/>
            </a:pPr>
            <a:endParaRPr b="1" u="sng" dirty="0"/>
          </a:p>
          <a:p>
            <a:pPr marL="0" lvl="0" indent="0" rtl="0">
              <a:spcBef>
                <a:spcPts val="1600"/>
              </a:spcBef>
              <a:spcAft>
                <a:spcPts val="1600"/>
              </a:spcAft>
              <a:buNone/>
            </a:pPr>
            <a:endParaRPr b="1" u="sng" dirty="0"/>
          </a:p>
        </p:txBody>
      </p:sp>
      <p:pic>
        <p:nvPicPr>
          <p:cNvPr id="2" name="Mídia Online 1">
            <a:hlinkClick r:id="" action="ppaction://media"/>
            <a:extLst>
              <a:ext uri="{FF2B5EF4-FFF2-40B4-BE49-F238E27FC236}">
                <a16:creationId xmlns:a16="http://schemas.microsoft.com/office/drawing/2014/main" id="{7D4E7E12-6581-49B4-8340-FDE5BB765DB3}"/>
              </a:ext>
            </a:extLst>
          </p:cNvPr>
          <p:cNvPicPr>
            <a:picLocks noRot="1" noChangeAspect="1"/>
          </p:cNvPicPr>
          <p:nvPr>
            <a:videoFile r:link="rId1"/>
          </p:nvPr>
        </p:nvPicPr>
        <p:blipFill>
          <a:blip r:embed="rId4"/>
          <a:stretch>
            <a:fillRect/>
          </a:stretch>
        </p:blipFill>
        <p:spPr>
          <a:xfrm>
            <a:off x="3917303" y="1470440"/>
            <a:ext cx="5007547" cy="281674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Shape 192"/>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nl" sz="1700" b="1"/>
              <a:t>NETFLIX’S PERSONALIZED RECOMMENDATIONS THROUGH PERSONALIZED VISUALS</a:t>
            </a:r>
            <a:endParaRPr sz="1700" b="1"/>
          </a:p>
        </p:txBody>
      </p:sp>
      <p:sp>
        <p:nvSpPr>
          <p:cNvPr id="193" name="Shape 193"/>
          <p:cNvSpPr txBox="1">
            <a:spLocks noGrp="1"/>
          </p:cNvSpPr>
          <p:nvPr>
            <p:ph type="body" idx="4294967295"/>
          </p:nvPr>
        </p:nvSpPr>
        <p:spPr>
          <a:xfrm>
            <a:off x="105600" y="702225"/>
            <a:ext cx="8932800" cy="42810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nl" b="1" u="sng"/>
              <a:t>TREND 20: IMPROVED LISTENING</a:t>
            </a:r>
            <a:endParaRPr b="1" u="sng"/>
          </a:p>
          <a:p>
            <a:pPr marL="0" lvl="0" indent="0" algn="just" rtl="0">
              <a:spcBef>
                <a:spcPts val="1600"/>
              </a:spcBef>
              <a:spcAft>
                <a:spcPts val="0"/>
              </a:spcAft>
              <a:buNone/>
            </a:pPr>
            <a:r>
              <a:rPr lang="nl" b="1" u="sng"/>
              <a:t>TREND 5: INCREASING ASYMMETRY</a:t>
            </a:r>
            <a:endParaRPr b="1" u="sng"/>
          </a:p>
          <a:p>
            <a:pPr marL="0" lvl="0" indent="0" algn="just" rtl="0">
              <a:spcBef>
                <a:spcPts val="1600"/>
              </a:spcBef>
              <a:spcAft>
                <a:spcPts val="0"/>
              </a:spcAft>
              <a:buNone/>
            </a:pPr>
            <a:endParaRPr b="1" u="sng"/>
          </a:p>
          <a:p>
            <a:pPr marL="0" lvl="0" indent="0" algn="just" rtl="0">
              <a:spcBef>
                <a:spcPts val="1600"/>
              </a:spcBef>
              <a:spcAft>
                <a:spcPts val="0"/>
              </a:spcAft>
              <a:buNone/>
            </a:pPr>
            <a:endParaRPr b="1" u="sng"/>
          </a:p>
          <a:p>
            <a:pPr marL="0" lvl="0" indent="0" algn="just" rtl="0">
              <a:spcBef>
                <a:spcPts val="1600"/>
              </a:spcBef>
              <a:spcAft>
                <a:spcPts val="0"/>
              </a:spcAft>
              <a:buNone/>
            </a:pPr>
            <a:endParaRPr b="1" u="sng"/>
          </a:p>
          <a:p>
            <a:pPr marL="0" lvl="0" indent="0" algn="just" rtl="0">
              <a:spcBef>
                <a:spcPts val="1600"/>
              </a:spcBef>
              <a:spcAft>
                <a:spcPts val="0"/>
              </a:spcAft>
              <a:buNone/>
            </a:pPr>
            <a:endParaRPr b="1" u="sng"/>
          </a:p>
          <a:p>
            <a:pPr marL="0" lvl="0" indent="0" algn="just" rtl="0">
              <a:spcBef>
                <a:spcPts val="1600"/>
              </a:spcBef>
              <a:spcAft>
                <a:spcPts val="0"/>
              </a:spcAft>
              <a:buNone/>
            </a:pPr>
            <a:endParaRPr sz="1600" b="1" u="sng"/>
          </a:p>
          <a:p>
            <a:pPr marL="0" lvl="0" indent="0" algn="just" rtl="0">
              <a:spcBef>
                <a:spcPts val="1600"/>
              </a:spcBef>
              <a:spcAft>
                <a:spcPts val="1600"/>
              </a:spcAft>
              <a:buNone/>
            </a:pPr>
            <a:endParaRPr b="1" u="sng"/>
          </a:p>
        </p:txBody>
      </p:sp>
      <p:pic>
        <p:nvPicPr>
          <p:cNvPr id="194" name="Shape 19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2204325"/>
            <a:ext cx="9144002" cy="29391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Shape 199"/>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nl" b="1"/>
              <a:t>SUMMARY: INNOVATIONS &amp; TRENDS</a:t>
            </a:r>
            <a:endParaRPr b="1"/>
          </a:p>
        </p:txBody>
      </p:sp>
      <p:pic>
        <p:nvPicPr>
          <p:cNvPr id="200" name="Shape 200"/>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52400" y="771450"/>
            <a:ext cx="8671275" cy="420557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460950" y="2585900"/>
            <a:ext cx="8222100" cy="19635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nl" dirty="0"/>
              <a:t>THANK YOU</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nl" b="1"/>
              <a:t>ALTICE ONE</a:t>
            </a:r>
            <a:endParaRPr b="1"/>
          </a:p>
        </p:txBody>
      </p:sp>
      <p:sp>
        <p:nvSpPr>
          <p:cNvPr id="82" name="Shape 82"/>
          <p:cNvSpPr txBox="1">
            <a:spLocks noGrp="1"/>
          </p:cNvSpPr>
          <p:nvPr>
            <p:ph type="body" idx="4294967295"/>
          </p:nvPr>
        </p:nvSpPr>
        <p:spPr>
          <a:xfrm>
            <a:off x="98250" y="1183125"/>
            <a:ext cx="5125500" cy="26586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nl" b="1" u="sng"/>
              <a:t>TREND 1: BOUNDARY BREAKDOWN </a:t>
            </a:r>
            <a:endParaRPr b="1" u="sng"/>
          </a:p>
          <a:p>
            <a:pPr marL="0" lvl="0" indent="0" algn="just" rtl="0">
              <a:spcBef>
                <a:spcPts val="1600"/>
              </a:spcBef>
              <a:spcAft>
                <a:spcPts val="0"/>
              </a:spcAft>
              <a:buNone/>
            </a:pPr>
            <a:endParaRPr b="1" u="sng"/>
          </a:p>
          <a:p>
            <a:pPr marL="0" lvl="0" indent="0" algn="just" rtl="0">
              <a:spcBef>
                <a:spcPts val="1600"/>
              </a:spcBef>
              <a:spcAft>
                <a:spcPts val="0"/>
              </a:spcAft>
              <a:buNone/>
            </a:pPr>
            <a:r>
              <a:rPr lang="nl" b="1" u="sng"/>
              <a:t>TREND 7: TRIMMING/REDUCING COMPLEXITY</a:t>
            </a:r>
            <a:endParaRPr b="1" u="sng"/>
          </a:p>
          <a:p>
            <a:pPr marL="0" lvl="0" indent="0" algn="just" rtl="0">
              <a:spcBef>
                <a:spcPts val="1600"/>
              </a:spcBef>
              <a:spcAft>
                <a:spcPts val="0"/>
              </a:spcAft>
              <a:buNone/>
            </a:pPr>
            <a:endParaRPr b="1" u="sng"/>
          </a:p>
          <a:p>
            <a:pPr marL="0" lvl="0" indent="0" algn="just" rtl="0">
              <a:spcBef>
                <a:spcPts val="1600"/>
              </a:spcBef>
              <a:spcAft>
                <a:spcPts val="0"/>
              </a:spcAft>
              <a:buNone/>
            </a:pPr>
            <a:r>
              <a:rPr lang="nl" b="1" u="sng"/>
              <a:t>TREND 19: NESTING UP</a:t>
            </a:r>
            <a:endParaRPr b="1" u="sng"/>
          </a:p>
          <a:p>
            <a:pPr marL="0" lvl="0" indent="0" rtl="0">
              <a:spcBef>
                <a:spcPts val="1600"/>
              </a:spcBef>
              <a:spcAft>
                <a:spcPts val="0"/>
              </a:spcAft>
              <a:buNone/>
            </a:pPr>
            <a:endParaRPr b="1" u="sng"/>
          </a:p>
          <a:p>
            <a:pPr marL="0" lvl="0" indent="0" rtl="0">
              <a:spcBef>
                <a:spcPts val="1600"/>
              </a:spcBef>
              <a:spcAft>
                <a:spcPts val="1600"/>
              </a:spcAft>
              <a:buNone/>
            </a:pPr>
            <a:endParaRPr b="1" u="sng"/>
          </a:p>
        </p:txBody>
      </p:sp>
      <p:pic>
        <p:nvPicPr>
          <p:cNvPr id="83" name="Shape 8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223750" y="1129050"/>
            <a:ext cx="3920249" cy="284719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nl" b="1"/>
              <a:t>LG ROLLABLE OLED TV DISPLAY </a:t>
            </a:r>
            <a:endParaRPr b="1"/>
          </a:p>
        </p:txBody>
      </p:sp>
      <p:pic>
        <p:nvPicPr>
          <p:cNvPr id="89" name="Shape 8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26025" y="841075"/>
            <a:ext cx="8698824" cy="403133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Shape 94"/>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nl" b="1"/>
              <a:t>LG ROLLABLE OLED TV DISPLAY </a:t>
            </a:r>
            <a:endParaRPr/>
          </a:p>
        </p:txBody>
      </p:sp>
      <p:sp>
        <p:nvSpPr>
          <p:cNvPr id="96" name="Shape 96"/>
          <p:cNvSpPr txBox="1">
            <a:spLocks noGrp="1"/>
          </p:cNvSpPr>
          <p:nvPr>
            <p:ph type="body" idx="4294967295"/>
          </p:nvPr>
        </p:nvSpPr>
        <p:spPr>
          <a:xfrm>
            <a:off x="98250" y="1031400"/>
            <a:ext cx="4308600" cy="34290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nl" b="1" u="sng"/>
              <a:t>TREND 2: CUSTOMER BUYING HIERARCHY </a:t>
            </a:r>
            <a:endParaRPr b="1" u="sng"/>
          </a:p>
          <a:p>
            <a:pPr marL="0" lvl="0" indent="0">
              <a:spcBef>
                <a:spcPts val="1600"/>
              </a:spcBef>
              <a:spcAft>
                <a:spcPts val="0"/>
              </a:spcAft>
              <a:buNone/>
            </a:pPr>
            <a:endParaRPr b="1" u="sng"/>
          </a:p>
          <a:p>
            <a:pPr marL="0" lvl="0" indent="0" rtl="0">
              <a:spcBef>
                <a:spcPts val="1600"/>
              </a:spcBef>
              <a:spcAft>
                <a:spcPts val="0"/>
              </a:spcAft>
              <a:buNone/>
            </a:pPr>
            <a:r>
              <a:rPr lang="nl" b="1" u="sng"/>
              <a:t>TREND 3: DYNAMIZATION</a:t>
            </a:r>
            <a:endParaRPr b="1" u="sng"/>
          </a:p>
          <a:p>
            <a:pPr marL="0" lvl="0" indent="0" rtl="0">
              <a:spcBef>
                <a:spcPts val="1600"/>
              </a:spcBef>
              <a:spcAft>
                <a:spcPts val="0"/>
              </a:spcAft>
              <a:buNone/>
            </a:pPr>
            <a:endParaRPr b="1" u="sng"/>
          </a:p>
          <a:p>
            <a:pPr marL="0" lvl="0" indent="0" rtl="0">
              <a:spcBef>
                <a:spcPts val="1600"/>
              </a:spcBef>
              <a:spcAft>
                <a:spcPts val="1600"/>
              </a:spcAft>
              <a:buNone/>
            </a:pPr>
            <a:r>
              <a:rPr lang="nl" b="1" u="sng"/>
              <a:t>TREND 18: DEGREES OF FREEDOM</a:t>
            </a:r>
            <a:endParaRPr b="1" u="sng"/>
          </a:p>
        </p:txBody>
      </p:sp>
      <p:pic>
        <p:nvPicPr>
          <p:cNvPr id="2" name="Mídia Online 1">
            <a:hlinkClick r:id="" action="ppaction://media"/>
            <a:extLst>
              <a:ext uri="{FF2B5EF4-FFF2-40B4-BE49-F238E27FC236}">
                <a16:creationId xmlns:a16="http://schemas.microsoft.com/office/drawing/2014/main" id="{377D03F2-DFA8-48D2-9AB1-7A0767273B71}"/>
              </a:ext>
            </a:extLst>
          </p:cNvPr>
          <p:cNvPicPr>
            <a:picLocks noRot="1" noChangeAspect="1"/>
          </p:cNvPicPr>
          <p:nvPr>
            <a:videoFile r:link="rId1"/>
          </p:nvPr>
        </p:nvPicPr>
        <p:blipFill>
          <a:blip r:embed="rId4"/>
          <a:stretch>
            <a:fillRect/>
          </a:stretch>
        </p:blipFill>
        <p:spPr>
          <a:xfrm>
            <a:off x="3969895" y="1276740"/>
            <a:ext cx="4604479" cy="2590019"/>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p:cTn id="7" fill="hold" display="0">
                  <p:stCondLst>
                    <p:cond delay="indefinite"/>
                  </p:stCondLst>
                </p:cTn>
                <p:tgtEl>
                  <p:spTgt spid="2"/>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nl" b="1"/>
              <a:t>HOLOLENS IN FILM-MAKING</a:t>
            </a:r>
            <a:endParaRPr b="1"/>
          </a:p>
        </p:txBody>
      </p:sp>
      <p:sp>
        <p:nvSpPr>
          <p:cNvPr id="102" name="Shape 102"/>
          <p:cNvSpPr txBox="1"/>
          <p:nvPr/>
        </p:nvSpPr>
        <p:spPr>
          <a:xfrm>
            <a:off x="98250" y="3200950"/>
            <a:ext cx="4647300" cy="1393200"/>
          </a:xfrm>
          <a:prstGeom prst="rect">
            <a:avLst/>
          </a:prstGeom>
          <a:noFill/>
          <a:ln>
            <a:noFill/>
          </a:ln>
        </p:spPr>
        <p:txBody>
          <a:bodyPr spcFirstLastPara="1" wrap="square" lIns="91425" tIns="91425" rIns="91425" bIns="91425" anchor="ctr" anchorCtr="0">
            <a:noAutofit/>
          </a:bodyPr>
          <a:lstStyle/>
          <a:p>
            <a:pPr marL="0" lvl="0" indent="0" algn="just" rtl="0">
              <a:lnSpc>
                <a:spcPct val="115000"/>
              </a:lnSpc>
              <a:spcBef>
                <a:spcPts val="0"/>
              </a:spcBef>
              <a:spcAft>
                <a:spcPts val="0"/>
              </a:spcAft>
              <a:buNone/>
            </a:pPr>
            <a:endParaRPr sz="1800" b="1" u="sng">
              <a:solidFill>
                <a:schemeClr val="lt2"/>
              </a:solidFill>
              <a:latin typeface="Roboto"/>
              <a:ea typeface="Roboto"/>
              <a:cs typeface="Roboto"/>
              <a:sym typeface="Roboto"/>
            </a:endParaRPr>
          </a:p>
          <a:p>
            <a:pPr marL="0" lvl="0" indent="0" algn="just" rtl="0">
              <a:lnSpc>
                <a:spcPct val="115000"/>
              </a:lnSpc>
              <a:spcBef>
                <a:spcPts val="1600"/>
              </a:spcBef>
              <a:spcAft>
                <a:spcPts val="0"/>
              </a:spcAft>
              <a:buNone/>
            </a:pPr>
            <a:endParaRPr sz="1800" b="1" u="sng">
              <a:solidFill>
                <a:schemeClr val="lt2"/>
              </a:solidFill>
              <a:latin typeface="Roboto"/>
              <a:ea typeface="Roboto"/>
              <a:cs typeface="Roboto"/>
              <a:sym typeface="Roboto"/>
            </a:endParaRPr>
          </a:p>
          <a:p>
            <a:pPr marL="0" lvl="0" indent="0" algn="just" rtl="0">
              <a:lnSpc>
                <a:spcPct val="115000"/>
              </a:lnSpc>
              <a:spcBef>
                <a:spcPts val="1600"/>
              </a:spcBef>
              <a:spcAft>
                <a:spcPts val="0"/>
              </a:spcAft>
              <a:buNone/>
            </a:pPr>
            <a:endParaRPr sz="1800" i="1">
              <a:solidFill>
                <a:schemeClr val="lt2"/>
              </a:solidFill>
              <a:latin typeface="Roboto"/>
              <a:ea typeface="Roboto"/>
              <a:cs typeface="Roboto"/>
              <a:sym typeface="Roboto"/>
            </a:endParaRPr>
          </a:p>
          <a:p>
            <a:pPr marL="0" lvl="0" indent="0" algn="just" rtl="0">
              <a:lnSpc>
                <a:spcPct val="115000"/>
              </a:lnSpc>
              <a:spcBef>
                <a:spcPts val="1600"/>
              </a:spcBef>
              <a:spcAft>
                <a:spcPts val="0"/>
              </a:spcAft>
              <a:buNone/>
            </a:pPr>
            <a:endParaRPr sz="1800" i="1">
              <a:solidFill>
                <a:schemeClr val="lt2"/>
              </a:solidFill>
              <a:latin typeface="Roboto"/>
              <a:ea typeface="Roboto"/>
              <a:cs typeface="Roboto"/>
              <a:sym typeface="Roboto"/>
            </a:endParaRPr>
          </a:p>
          <a:p>
            <a:pPr marL="0" lvl="0" indent="0" algn="just" rtl="0">
              <a:lnSpc>
                <a:spcPct val="115000"/>
              </a:lnSpc>
              <a:spcBef>
                <a:spcPts val="1600"/>
              </a:spcBef>
              <a:spcAft>
                <a:spcPts val="0"/>
              </a:spcAft>
              <a:buNone/>
            </a:pPr>
            <a:r>
              <a:rPr lang="nl" sz="1800" b="1" u="sng">
                <a:solidFill>
                  <a:schemeClr val="lt2"/>
                </a:solidFill>
                <a:latin typeface="Roboto"/>
                <a:ea typeface="Roboto"/>
                <a:cs typeface="Roboto"/>
                <a:sym typeface="Roboto"/>
              </a:rPr>
              <a:t>TREND 4: INCREASING DIMENSIONALITY</a:t>
            </a:r>
            <a:endParaRPr sz="1800" b="1" u="sng">
              <a:solidFill>
                <a:schemeClr val="lt2"/>
              </a:solidFill>
              <a:latin typeface="Roboto"/>
              <a:ea typeface="Roboto"/>
              <a:cs typeface="Roboto"/>
              <a:sym typeface="Roboto"/>
            </a:endParaRPr>
          </a:p>
          <a:p>
            <a:pPr marL="0" lvl="0" indent="0" algn="just" rtl="0">
              <a:lnSpc>
                <a:spcPct val="115000"/>
              </a:lnSpc>
              <a:spcBef>
                <a:spcPts val="1600"/>
              </a:spcBef>
              <a:spcAft>
                <a:spcPts val="0"/>
              </a:spcAft>
              <a:buNone/>
            </a:pPr>
            <a:endParaRPr sz="1800" b="1" u="sng">
              <a:solidFill>
                <a:schemeClr val="lt2"/>
              </a:solidFill>
              <a:latin typeface="Roboto"/>
              <a:ea typeface="Roboto"/>
              <a:cs typeface="Roboto"/>
              <a:sym typeface="Roboto"/>
            </a:endParaRPr>
          </a:p>
          <a:p>
            <a:pPr marL="0" lvl="0" indent="0" algn="just" rtl="0">
              <a:lnSpc>
                <a:spcPct val="115000"/>
              </a:lnSpc>
              <a:spcBef>
                <a:spcPts val="1600"/>
              </a:spcBef>
              <a:spcAft>
                <a:spcPts val="0"/>
              </a:spcAft>
              <a:buNone/>
            </a:pPr>
            <a:r>
              <a:rPr lang="nl" sz="1800" b="1" u="sng">
                <a:solidFill>
                  <a:schemeClr val="lt2"/>
                </a:solidFill>
                <a:latin typeface="Roboto"/>
                <a:ea typeface="Roboto"/>
                <a:cs typeface="Roboto"/>
                <a:sym typeface="Roboto"/>
              </a:rPr>
              <a:t>TREND 18: DEGREES OF FREEDOM</a:t>
            </a:r>
            <a:endParaRPr sz="1800" b="1" u="sng">
              <a:solidFill>
                <a:schemeClr val="lt2"/>
              </a:solidFill>
              <a:latin typeface="Roboto"/>
              <a:ea typeface="Roboto"/>
              <a:cs typeface="Roboto"/>
              <a:sym typeface="Roboto"/>
            </a:endParaRPr>
          </a:p>
          <a:p>
            <a:pPr marL="0" lvl="0" indent="0" algn="just" rtl="0">
              <a:lnSpc>
                <a:spcPct val="115000"/>
              </a:lnSpc>
              <a:spcBef>
                <a:spcPts val="1600"/>
              </a:spcBef>
              <a:spcAft>
                <a:spcPts val="0"/>
              </a:spcAft>
              <a:buNone/>
            </a:pPr>
            <a:endParaRPr sz="1800" b="1" u="sng">
              <a:solidFill>
                <a:schemeClr val="lt2"/>
              </a:solidFill>
              <a:latin typeface="Roboto"/>
              <a:ea typeface="Roboto"/>
              <a:cs typeface="Roboto"/>
              <a:sym typeface="Roboto"/>
            </a:endParaRPr>
          </a:p>
          <a:p>
            <a:pPr marL="0" lvl="0" indent="0" algn="just" rtl="0">
              <a:lnSpc>
                <a:spcPct val="115000"/>
              </a:lnSpc>
              <a:spcBef>
                <a:spcPts val="1600"/>
              </a:spcBef>
              <a:spcAft>
                <a:spcPts val="0"/>
              </a:spcAft>
              <a:buNone/>
            </a:pPr>
            <a:endParaRPr sz="1800" b="1" u="sng">
              <a:solidFill>
                <a:schemeClr val="lt2"/>
              </a:solidFill>
              <a:latin typeface="Roboto"/>
              <a:ea typeface="Roboto"/>
              <a:cs typeface="Roboto"/>
              <a:sym typeface="Roboto"/>
            </a:endParaRPr>
          </a:p>
          <a:p>
            <a:pPr marL="0" lvl="0" indent="0" algn="just" rtl="0">
              <a:lnSpc>
                <a:spcPct val="115000"/>
              </a:lnSpc>
              <a:spcBef>
                <a:spcPts val="1600"/>
              </a:spcBef>
              <a:spcAft>
                <a:spcPts val="0"/>
              </a:spcAft>
              <a:buNone/>
            </a:pPr>
            <a:endParaRPr sz="1800" b="1" u="sng">
              <a:solidFill>
                <a:schemeClr val="lt2"/>
              </a:solidFill>
              <a:latin typeface="Roboto"/>
              <a:ea typeface="Roboto"/>
              <a:cs typeface="Roboto"/>
              <a:sym typeface="Roboto"/>
            </a:endParaRPr>
          </a:p>
          <a:p>
            <a:pPr marL="0" lvl="0" indent="0" algn="just" rtl="0">
              <a:lnSpc>
                <a:spcPct val="115000"/>
              </a:lnSpc>
              <a:spcBef>
                <a:spcPts val="1600"/>
              </a:spcBef>
              <a:spcAft>
                <a:spcPts val="1600"/>
              </a:spcAft>
              <a:buNone/>
            </a:pPr>
            <a:endParaRPr sz="1800" b="1" u="sng">
              <a:solidFill>
                <a:schemeClr val="lt2"/>
              </a:solidFill>
              <a:latin typeface="Roboto"/>
              <a:ea typeface="Roboto"/>
              <a:cs typeface="Roboto"/>
              <a:sym typeface="Roboto"/>
            </a:endParaRPr>
          </a:p>
        </p:txBody>
      </p:sp>
      <p:sp>
        <p:nvSpPr>
          <p:cNvPr id="103" name="Shape 103"/>
          <p:cNvSpPr txBox="1"/>
          <p:nvPr/>
        </p:nvSpPr>
        <p:spPr>
          <a:xfrm>
            <a:off x="-49950" y="554700"/>
            <a:ext cx="4795500" cy="30783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None/>
            </a:pPr>
            <a:endParaRPr sz="1800">
              <a:solidFill>
                <a:schemeClr val="lt2"/>
              </a:solidFill>
              <a:latin typeface="Roboto"/>
              <a:ea typeface="Roboto"/>
              <a:cs typeface="Roboto"/>
              <a:sym typeface="Roboto"/>
            </a:endParaRPr>
          </a:p>
          <a:p>
            <a:pPr marL="0" lvl="0" indent="0" algn="just" rtl="0">
              <a:lnSpc>
                <a:spcPct val="115000"/>
              </a:lnSpc>
              <a:spcBef>
                <a:spcPts val="1600"/>
              </a:spcBef>
              <a:spcAft>
                <a:spcPts val="0"/>
              </a:spcAft>
              <a:buNone/>
            </a:pPr>
            <a:r>
              <a:rPr lang="nl" sz="1800">
                <a:solidFill>
                  <a:schemeClr val="lt2"/>
                </a:solidFill>
                <a:latin typeface="Roboto"/>
                <a:ea typeface="Roboto"/>
                <a:cs typeface="Roboto"/>
                <a:sym typeface="Roboto"/>
              </a:rPr>
              <a:t>Hololens glasses put holograms into our real living space and record what we see with a camera.</a:t>
            </a:r>
            <a:endParaRPr sz="1800">
              <a:solidFill>
                <a:schemeClr val="lt2"/>
              </a:solidFill>
              <a:latin typeface="Roboto"/>
              <a:ea typeface="Roboto"/>
              <a:cs typeface="Roboto"/>
              <a:sym typeface="Roboto"/>
            </a:endParaRPr>
          </a:p>
          <a:p>
            <a:pPr marL="0" lvl="0" indent="0" algn="just" rtl="0">
              <a:lnSpc>
                <a:spcPct val="115000"/>
              </a:lnSpc>
              <a:spcBef>
                <a:spcPts val="1600"/>
              </a:spcBef>
              <a:spcAft>
                <a:spcPts val="0"/>
              </a:spcAft>
              <a:buNone/>
            </a:pPr>
            <a:endParaRPr sz="1800" i="1">
              <a:solidFill>
                <a:schemeClr val="lt2"/>
              </a:solidFill>
              <a:latin typeface="Roboto"/>
              <a:ea typeface="Roboto"/>
              <a:cs typeface="Roboto"/>
              <a:sym typeface="Roboto"/>
            </a:endParaRPr>
          </a:p>
          <a:p>
            <a:pPr marL="0" lvl="0" indent="0" algn="just" rtl="0">
              <a:lnSpc>
                <a:spcPct val="115000"/>
              </a:lnSpc>
              <a:spcBef>
                <a:spcPts val="1600"/>
              </a:spcBef>
              <a:spcAft>
                <a:spcPts val="0"/>
              </a:spcAft>
              <a:buNone/>
            </a:pPr>
            <a:endParaRPr sz="1800" i="1">
              <a:solidFill>
                <a:schemeClr val="lt2"/>
              </a:solidFill>
              <a:latin typeface="Roboto"/>
              <a:ea typeface="Roboto"/>
              <a:cs typeface="Roboto"/>
              <a:sym typeface="Roboto"/>
            </a:endParaRPr>
          </a:p>
          <a:p>
            <a:pPr marL="0" lvl="0" indent="0">
              <a:spcBef>
                <a:spcPts val="1600"/>
              </a:spcBef>
              <a:spcAft>
                <a:spcPts val="0"/>
              </a:spcAft>
              <a:buNone/>
            </a:pPr>
            <a:endParaRPr/>
          </a:p>
        </p:txBody>
      </p:sp>
      <p:pic>
        <p:nvPicPr>
          <p:cNvPr id="2" name="Mídia Online 1">
            <a:hlinkClick r:id="" action="ppaction://media"/>
            <a:extLst>
              <a:ext uri="{FF2B5EF4-FFF2-40B4-BE49-F238E27FC236}">
                <a16:creationId xmlns:a16="http://schemas.microsoft.com/office/drawing/2014/main" id="{DC302303-5226-42D4-A2C5-7117B7DD9B23}"/>
              </a:ext>
            </a:extLst>
          </p:cNvPr>
          <p:cNvPicPr>
            <a:picLocks noRot="1" noChangeAspect="1"/>
          </p:cNvPicPr>
          <p:nvPr>
            <a:videoFile r:link="rId1"/>
          </p:nvPr>
        </p:nvPicPr>
        <p:blipFill>
          <a:blip r:embed="rId4"/>
          <a:stretch>
            <a:fillRect/>
          </a:stretch>
        </p:blipFill>
        <p:spPr>
          <a:xfrm>
            <a:off x="4745550" y="1902212"/>
            <a:ext cx="4207239" cy="236657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8"/>
        <p:cNvGrpSpPr/>
        <p:nvPr/>
      </p:nvGrpSpPr>
      <p:grpSpPr>
        <a:xfrm>
          <a:off x="0" y="0"/>
          <a:ext cx="0" cy="0"/>
          <a:chOff x="0" y="0"/>
          <a:chExt cx="0" cy="0"/>
        </a:xfrm>
      </p:grpSpPr>
      <p:pic>
        <p:nvPicPr>
          <p:cNvPr id="109" name="Shape 109"/>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0" y="0"/>
            <a:ext cx="9144000" cy="1162375"/>
          </a:xfrm>
          <a:prstGeom prst="rect">
            <a:avLst/>
          </a:prstGeom>
          <a:noFill/>
          <a:ln>
            <a:noFill/>
          </a:ln>
        </p:spPr>
      </p:pic>
      <p:sp>
        <p:nvSpPr>
          <p:cNvPr id="110" name="Shape 110"/>
          <p:cNvSpPr txBox="1">
            <a:spLocks noGrp="1"/>
          </p:cNvSpPr>
          <p:nvPr>
            <p:ph type="body" idx="4294967295"/>
          </p:nvPr>
        </p:nvSpPr>
        <p:spPr>
          <a:xfrm>
            <a:off x="0" y="1162375"/>
            <a:ext cx="5308800" cy="39276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nl" i="1">
                <a:solidFill>
                  <a:srgbClr val="000000"/>
                </a:solidFill>
              </a:rPr>
              <a:t>“Providing a revolutionary cinematic experience which stimulates all five senses, the 4DX includes high-tech motion seats and special effects including wind, fog, lightning, bubbles, water, rain and scents, in both 2D and 3D formats”</a:t>
            </a:r>
            <a:r>
              <a:rPr lang="nl">
                <a:solidFill>
                  <a:srgbClr val="000000"/>
                </a:solidFill>
              </a:rPr>
              <a:t>. </a:t>
            </a:r>
            <a:endParaRPr b="1" u="sng"/>
          </a:p>
          <a:p>
            <a:pPr marL="0" lvl="0" indent="0" algn="just" rtl="0">
              <a:spcBef>
                <a:spcPts val="1600"/>
              </a:spcBef>
              <a:spcAft>
                <a:spcPts val="0"/>
              </a:spcAft>
              <a:buNone/>
            </a:pPr>
            <a:r>
              <a:rPr lang="nl" b="1" u="sng"/>
              <a:t>TREND 9: EVOLVING CUSTOMER EXPECTATIONS</a:t>
            </a:r>
            <a:endParaRPr b="1" u="sng"/>
          </a:p>
          <a:p>
            <a:pPr marL="0" lvl="0" indent="0" algn="just" rtl="0">
              <a:spcBef>
                <a:spcPts val="1600"/>
              </a:spcBef>
              <a:spcAft>
                <a:spcPts val="0"/>
              </a:spcAft>
              <a:buNone/>
            </a:pPr>
            <a:r>
              <a:rPr lang="nl" b="1" u="sng"/>
              <a:t>TREND 12: INCREASING USE OF SENSES </a:t>
            </a:r>
            <a:endParaRPr b="1" u="sng"/>
          </a:p>
          <a:p>
            <a:pPr marL="0" lvl="0" indent="0" algn="just" rtl="0">
              <a:spcBef>
                <a:spcPts val="1600"/>
              </a:spcBef>
              <a:spcAft>
                <a:spcPts val="1600"/>
              </a:spcAft>
              <a:buNone/>
            </a:pPr>
            <a:r>
              <a:rPr lang="nl" b="1" u="sng"/>
              <a:t>TREND 14: MONO-BI-POLY (VARIOUS)</a:t>
            </a:r>
            <a:endParaRPr b="1" u="sng"/>
          </a:p>
        </p:txBody>
      </p:sp>
      <p:pic>
        <p:nvPicPr>
          <p:cNvPr id="2" name="Mídia Online 1">
            <a:hlinkClick r:id="" action="ppaction://media"/>
            <a:extLst>
              <a:ext uri="{FF2B5EF4-FFF2-40B4-BE49-F238E27FC236}">
                <a16:creationId xmlns:a16="http://schemas.microsoft.com/office/drawing/2014/main" id="{996350EF-3CB1-4CE3-B582-C9F00DA2C85C}"/>
              </a:ext>
            </a:extLst>
          </p:cNvPr>
          <p:cNvPicPr>
            <a:picLocks noRot="1" noChangeAspect="1"/>
          </p:cNvPicPr>
          <p:nvPr>
            <a:videoFile r:link="rId1"/>
          </p:nvPr>
        </p:nvPicPr>
        <p:blipFill>
          <a:blip r:embed="rId5"/>
          <a:stretch>
            <a:fillRect/>
          </a:stretch>
        </p:blipFill>
        <p:spPr>
          <a:xfrm>
            <a:off x="5225780" y="1940781"/>
            <a:ext cx="3918220" cy="2203999"/>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p:cTn id="7" fill="hold" display="0">
                  <p:stCondLst>
                    <p:cond delay="indefinite"/>
                  </p:stCondLst>
                </p:cTn>
                <p:tgtEl>
                  <p:spTgt spid="2"/>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Shape 116"/>
          <p:cNvSpPr txBox="1">
            <a:spLocks noGrp="1"/>
          </p:cNvSpPr>
          <p:nvPr>
            <p:ph type="title"/>
          </p:nvPr>
        </p:nvSpPr>
        <p:spPr>
          <a:xfrm>
            <a:off x="98250" y="16350"/>
            <a:ext cx="9045600" cy="6027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nl" b="1"/>
              <a:t>LG SMART TV WITH BUILT-IN CAMERA WITH FACE RECOGNITION AND MICROPHONE</a:t>
            </a:r>
            <a:endParaRPr b="1"/>
          </a:p>
        </p:txBody>
      </p:sp>
      <p:sp>
        <p:nvSpPr>
          <p:cNvPr id="117" name="Shape 117"/>
          <p:cNvSpPr txBox="1">
            <a:spLocks noGrp="1"/>
          </p:cNvSpPr>
          <p:nvPr>
            <p:ph type="body" idx="4294967295"/>
          </p:nvPr>
        </p:nvSpPr>
        <p:spPr>
          <a:xfrm>
            <a:off x="98250" y="774875"/>
            <a:ext cx="4711200" cy="40479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nl"/>
              <a:t>Built-in camera allows LG to scan customers’ body language and audio sending it to third party advertisers. In this way, the latter can air perfectly-timed commercials recognizing its customers’ moods. </a:t>
            </a:r>
            <a:endParaRPr/>
          </a:p>
          <a:p>
            <a:pPr marL="0" lvl="0" indent="0" algn="just" rtl="0">
              <a:spcBef>
                <a:spcPts val="1600"/>
              </a:spcBef>
              <a:spcAft>
                <a:spcPts val="0"/>
              </a:spcAft>
              <a:buNone/>
            </a:pPr>
            <a:r>
              <a:rPr lang="nl" b="1" u="sng"/>
              <a:t>TREND 6: INCREASING TRANSPARENCY (OF CUSTOMERS)</a:t>
            </a:r>
            <a:endParaRPr b="1" u="sng"/>
          </a:p>
          <a:p>
            <a:pPr marL="0" lvl="0" indent="0" algn="just" rtl="0">
              <a:spcBef>
                <a:spcPts val="1600"/>
              </a:spcBef>
              <a:spcAft>
                <a:spcPts val="0"/>
              </a:spcAft>
              <a:buNone/>
            </a:pPr>
            <a:r>
              <a:rPr lang="nl" b="1" u="sng"/>
              <a:t>TREND 11: SEGMENTATION (OF CUSTOMERS)</a:t>
            </a:r>
            <a:endParaRPr b="1" u="sng"/>
          </a:p>
          <a:p>
            <a:pPr marL="0" lvl="0" indent="0" rtl="0">
              <a:spcBef>
                <a:spcPts val="1600"/>
              </a:spcBef>
              <a:spcAft>
                <a:spcPts val="0"/>
              </a:spcAft>
              <a:buNone/>
            </a:pPr>
            <a:endParaRPr b="1" u="sng"/>
          </a:p>
          <a:p>
            <a:pPr marL="0" lvl="0" indent="0" rtl="0">
              <a:spcBef>
                <a:spcPts val="1600"/>
              </a:spcBef>
              <a:spcAft>
                <a:spcPts val="1600"/>
              </a:spcAft>
              <a:buNone/>
            </a:pPr>
            <a:endParaRPr b="1" u="sng"/>
          </a:p>
        </p:txBody>
      </p:sp>
      <p:pic>
        <p:nvPicPr>
          <p:cNvPr id="118" name="Shape 11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809450" y="774875"/>
            <a:ext cx="4334400" cy="234842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Shape 123"/>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nl" b="1"/>
              <a:t>ARRAIY</a:t>
            </a:r>
            <a:endParaRPr b="1"/>
          </a:p>
        </p:txBody>
      </p:sp>
      <p:pic>
        <p:nvPicPr>
          <p:cNvPr id="124" name="Shape 124"/>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52400" y="771450"/>
            <a:ext cx="7655609" cy="4219651"/>
          </a:xfrm>
          <a:prstGeom prst="rect">
            <a:avLst/>
          </a:prstGeom>
          <a:noFill/>
          <a:ln>
            <a:noFill/>
          </a:ln>
        </p:spPr>
      </p:pic>
    </p:spTree>
  </p:cSld>
  <p:clrMapOvr>
    <a:masterClrMapping/>
  </p:clrMapOvr>
</p:sld>
</file>

<file path=ppt/theme/theme1.xml><?xml version="1.0" encoding="utf-8"?>
<a:theme xmlns:a="http://schemas.openxmlformats.org/drawingml/2006/main"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TotalTime>
  <Words>1074</Words>
  <Application>Microsoft Office PowerPoint</Application>
  <PresentationFormat>On-screen Show (16:9)</PresentationFormat>
  <Paragraphs>121</Paragraphs>
  <Slides>22</Slides>
  <Notes>22</Notes>
  <HiddenSlides>0</HiddenSlides>
  <MMClips>5</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Arial</vt:lpstr>
      <vt:lpstr>Roboto</vt:lpstr>
      <vt:lpstr>Material</vt:lpstr>
      <vt:lpstr>Television &amp; Film</vt:lpstr>
      <vt:lpstr>ALTICE ONE</vt:lpstr>
      <vt:lpstr>ALTICE ONE</vt:lpstr>
      <vt:lpstr>LG ROLLABLE OLED TV DISPLAY </vt:lpstr>
      <vt:lpstr>LG ROLLABLE OLED TV DISPLAY </vt:lpstr>
      <vt:lpstr>HOLOLENS IN FILM-MAKING</vt:lpstr>
      <vt:lpstr>PowerPoint Presentation</vt:lpstr>
      <vt:lpstr>LG SMART TV WITH BUILT-IN CAMERA WITH FACE RECOGNITION AND MICROPHONE</vt:lpstr>
      <vt:lpstr>ARRAIY</vt:lpstr>
      <vt:lpstr>ARRAIY</vt:lpstr>
      <vt:lpstr>NETFLIX DYNAMIC OPTIMISER </vt:lpstr>
      <vt:lpstr>AGILE PRODUCER by End Cue</vt:lpstr>
      <vt:lpstr>END CUE'S AGILE PRODUCER </vt:lpstr>
      <vt:lpstr>NETFLIX DOWNLOAD AND GO</vt:lpstr>
      <vt:lpstr>“THE WALL” by Samsung</vt:lpstr>
      <vt:lpstr>“THE WALL” by Samsung</vt:lpstr>
      <vt:lpstr>PowerPoint Presentation</vt:lpstr>
      <vt:lpstr>SCRIPT2SCREEN</vt:lpstr>
      <vt:lpstr>NETFLIX’S PERSONALIZED RECOMMENDATIONS THROUGH PERSONALIZED VISUALS</vt:lpstr>
      <vt:lpstr>NETFLIX’S PERSONALIZED RECOMMENDATIONS THROUGH PERSONALIZED VISUALS</vt:lpstr>
      <vt:lpstr>SUMMARY: INNOVATIONS &amp; TRENDS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Television &amp; Film</dc:title>
  <dc:creator>Duda Piauhylino</dc:creator>
  <cp:lastModifiedBy>GOETHALS Frank</cp:lastModifiedBy>
  <cp:revision>6</cp:revision>
  <dcterms:modified xsi:type="dcterms:W3CDTF">2019-04-25T11:05:13Z</dcterms:modified>
</cp:coreProperties>
</file>