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60" r:id="rId4"/>
    <p:sldId id="257" r:id="rId5"/>
    <p:sldId id="261" r:id="rId6"/>
    <p:sldId id="262" r:id="rId7"/>
    <p:sldId id="263" r:id="rId8"/>
    <p:sldId id="264" r:id="rId9"/>
    <p:sldId id="265" r:id="rId10"/>
    <p:sldId id="266" r:id="rId11"/>
    <p:sldId id="267" r:id="rId12"/>
    <p:sldId id="279" r:id="rId13"/>
    <p:sldId id="269" r:id="rId14"/>
    <p:sldId id="270" r:id="rId15"/>
    <p:sldId id="271" r:id="rId16"/>
    <p:sldId id="272" r:id="rId17"/>
    <p:sldId id="273" r:id="rId18"/>
    <p:sldId id="274" r:id="rId19"/>
    <p:sldId id="275" r:id="rId20"/>
    <p:sldId id="276" r:id="rId21"/>
    <p:sldId id="277" r:id="rId22"/>
    <p:sldId id="278" r:id="rId23"/>
    <p:sldId id="259" r:id="rId2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61"/>
  </p:normalViewPr>
  <p:slideViewPr>
    <p:cSldViewPr>
      <p:cViewPr varScale="1">
        <p:scale>
          <a:sx n="124" d="100"/>
          <a:sy n="124" d="100"/>
        </p:scale>
        <p:origin x="15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4/25/2019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hyperlink" Target="https://youtu.be/792uNYAK9aY?t=7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hyperlink" Target="https://youtu.be/1D3LQGAegec?t=34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6544" y="5589240"/>
            <a:ext cx="4247456" cy="276999"/>
          </a:xfrm>
          <a:prstGeom prst="rect">
            <a:avLst/>
          </a:prstGeom>
          <a:noFill/>
        </p:spPr>
        <p:txBody>
          <a:bodyPr wrap="square">
            <a:spAutoFit/>
          </a:bodyPr>
          <a:lstStyle/>
          <a:p>
            <a:pPr fontAlgn="auto">
              <a:spcBef>
                <a:spcPts val="0"/>
              </a:spcBef>
              <a:spcAft>
                <a:spcPts val="0"/>
              </a:spcAft>
              <a:defRPr/>
            </a:pPr>
            <a:r>
              <a:rPr kumimoji="0" lang="en-US" altLang="ko-KR" sz="1200" b="1" dirty="0">
                <a:solidFill>
                  <a:schemeClr val="tx1">
                    <a:lumMod val="75000"/>
                    <a:lumOff val="25000"/>
                  </a:schemeClr>
                </a:solidFill>
                <a:latin typeface="Arial" pitchFamily="34" charset="0"/>
                <a:cs typeface="Arial" pitchFamily="34" charset="0"/>
              </a:rPr>
              <a:t>20 TRENDS IN DIGITAL INNOVATIONS</a:t>
            </a:r>
          </a:p>
        </p:txBody>
      </p:sp>
      <p:sp>
        <p:nvSpPr>
          <p:cNvPr id="5" name="TextBox 1"/>
          <p:cNvSpPr txBox="1">
            <a:spLocks noChangeArrowheads="1"/>
          </p:cNvSpPr>
          <p:nvPr/>
        </p:nvSpPr>
        <p:spPr bwMode="auto">
          <a:xfrm>
            <a:off x="4896544" y="4437112"/>
            <a:ext cx="4247456" cy="1200329"/>
          </a:xfrm>
          <a:prstGeom prst="rect">
            <a:avLst/>
          </a:prstGeom>
          <a:noFill/>
          <a:ln w="9525">
            <a:noFill/>
            <a:miter lim="800000"/>
            <a:headEnd/>
            <a:tailEnd/>
          </a:ln>
        </p:spPr>
        <p:txBody>
          <a:bodyPr wrap="square">
            <a:spAutoFit/>
          </a:bodyPr>
          <a:lstStyle/>
          <a:p>
            <a:r>
              <a:rPr lang="en-US" altLang="ko-KR" sz="3600" b="1" dirty="0">
                <a:solidFill>
                  <a:schemeClr val="tx1">
                    <a:lumMod val="75000"/>
                    <a:lumOff val="25000"/>
                  </a:schemeClr>
                </a:solidFill>
                <a:latin typeface="Arial" pitchFamily="34" charset="0"/>
                <a:ea typeface="맑은 고딕" pitchFamily="50" charset="-127"/>
                <a:cs typeface="Arial" pitchFamily="34" charset="0"/>
              </a:rPr>
              <a:t>Sports &amp; Game Industries</a:t>
            </a:r>
          </a:p>
        </p:txBody>
      </p:sp>
      <p:sp>
        <p:nvSpPr>
          <p:cNvPr id="7" name="TextBox 6">
            <a:hlinkClick r:id="rId2"/>
          </p:cNvPr>
          <p:cNvSpPr txBox="1"/>
          <p:nvPr/>
        </p:nvSpPr>
        <p:spPr>
          <a:xfrm>
            <a:off x="4896544" y="6451201"/>
            <a:ext cx="4427984" cy="307777"/>
          </a:xfrm>
          <a:prstGeom prst="rect">
            <a:avLst/>
          </a:prstGeom>
          <a:noFill/>
        </p:spPr>
        <p:txBody>
          <a:bodyPr wrap="square" rtlCol="0">
            <a:spAutoFit/>
          </a:bodyPr>
          <a:lstStyle/>
          <a:p>
            <a:r>
              <a:rPr lang="en-US" altLang="ko-KR" sz="1400" dirty="0">
                <a:solidFill>
                  <a:schemeClr val="tx1">
                    <a:lumMod val="75000"/>
                    <a:lumOff val="25000"/>
                  </a:schemeClr>
                </a:solidFill>
                <a:latin typeface="Arial" pitchFamily="34" charset="0"/>
                <a:cs typeface="Arial" pitchFamily="34" charset="0"/>
              </a:rPr>
              <a:t>Lorenzo </a:t>
            </a:r>
            <a:r>
              <a:rPr lang="en-US" altLang="ko-KR" sz="1400" dirty="0" err="1">
                <a:solidFill>
                  <a:schemeClr val="tx1">
                    <a:lumMod val="75000"/>
                    <a:lumOff val="25000"/>
                  </a:schemeClr>
                </a:solidFill>
                <a:latin typeface="Arial" pitchFamily="34" charset="0"/>
                <a:cs typeface="Arial" pitchFamily="34" charset="0"/>
              </a:rPr>
              <a:t>Molteni</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Shahruq</a:t>
            </a:r>
            <a:r>
              <a:rPr lang="en-US" altLang="ko-KR" sz="1400" dirty="0">
                <a:solidFill>
                  <a:schemeClr val="tx1">
                    <a:lumMod val="75000"/>
                    <a:lumOff val="25000"/>
                  </a:schemeClr>
                </a:solidFill>
                <a:latin typeface="Arial" pitchFamily="34" charset="0"/>
                <a:cs typeface="Arial" pitchFamily="34" charset="0"/>
              </a:rPr>
              <a:t> Tariq, Paolo </a:t>
            </a:r>
            <a:r>
              <a:rPr lang="en-US" altLang="ko-KR" sz="1400" dirty="0" err="1">
                <a:solidFill>
                  <a:schemeClr val="tx1">
                    <a:lumMod val="75000"/>
                    <a:lumOff val="25000"/>
                  </a:schemeClr>
                </a:solidFill>
                <a:latin typeface="Arial" pitchFamily="34" charset="0"/>
                <a:cs typeface="Arial" pitchFamily="34" charset="0"/>
              </a:rPr>
              <a:t>Bignami</a:t>
            </a:r>
            <a:endParaRPr lang="ko-KR" altLang="en-US" sz="14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T9: Customer Expectation</a:t>
            </a:r>
            <a:endParaRPr lang="ko-KR" altLang="en-US" dirty="0"/>
          </a:p>
        </p:txBody>
      </p:sp>
      <p:sp>
        <p:nvSpPr>
          <p:cNvPr id="6" name="Content Placeholder 5"/>
          <p:cNvSpPr>
            <a:spLocks noGrp="1"/>
          </p:cNvSpPr>
          <p:nvPr>
            <p:ph idx="1"/>
          </p:nvPr>
        </p:nvSpPr>
        <p:spPr/>
        <p:txBody>
          <a:bodyPr/>
          <a:lstStyle/>
          <a:p>
            <a:r>
              <a:rPr lang="en-US" b="1" dirty="0"/>
              <a:t>Smart Stadium at Levi’s Stadium</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3528392" cy="3600400"/>
          </a:xfrm>
        </p:spPr>
        <p:txBody>
          <a:bodyPr/>
          <a:lstStyle/>
          <a:p>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A survey has revealed 70% of fans use their mobile phone at the stadium so in </a:t>
            </a:r>
            <a:r>
              <a:rPr lang="en-US" altLang="ko-KR" b="1" dirty="0">
                <a:latin typeface="Arial" pitchFamily="34" charset="0"/>
                <a:cs typeface="Arial" pitchFamily="34" charset="0"/>
              </a:rPr>
              <a:t>Levi’s Stadium </a:t>
            </a:r>
            <a:r>
              <a:rPr lang="en-US" altLang="ko-KR" dirty="0">
                <a:latin typeface="Arial" pitchFamily="34" charset="0"/>
                <a:cs typeface="Arial" pitchFamily="34" charset="0"/>
              </a:rPr>
              <a:t>you can access to some services by your phone.</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Through the application of the </a:t>
            </a:r>
            <a:r>
              <a:rPr lang="en-US" altLang="ko-KR" b="1" dirty="0">
                <a:latin typeface="Arial" pitchFamily="34" charset="0"/>
                <a:cs typeface="Arial" pitchFamily="34" charset="0"/>
              </a:rPr>
              <a:t>San Francisco 49ers </a:t>
            </a:r>
            <a:r>
              <a:rPr lang="en-US" altLang="ko-KR" dirty="0">
                <a:latin typeface="Arial" pitchFamily="34" charset="0"/>
                <a:cs typeface="Arial" pitchFamily="34" charset="0"/>
              </a:rPr>
              <a:t>the fans can use a phone as a </a:t>
            </a:r>
            <a:r>
              <a:rPr lang="en-US" altLang="ko-KR" b="1" dirty="0">
                <a:latin typeface="Arial" pitchFamily="34" charset="0"/>
                <a:cs typeface="Arial" pitchFamily="34" charset="0"/>
              </a:rPr>
              <a:t>virtual guide </a:t>
            </a:r>
            <a:r>
              <a:rPr lang="en-US" altLang="ko-KR" dirty="0">
                <a:latin typeface="Arial" pitchFamily="34" charset="0"/>
                <a:cs typeface="Arial" pitchFamily="34" charset="0"/>
              </a:rPr>
              <a:t>to their seat, watching replays during the live game, ordering a food delivered to their seat and a guide to the closest bathroom with the shortest lines.</a:t>
            </a:r>
          </a:p>
        </p:txBody>
      </p:sp>
      <p:pic>
        <p:nvPicPr>
          <p:cNvPr id="5" name="Immagine 4">
            <a:extLst>
              <a:ext uri="{FF2B5EF4-FFF2-40B4-BE49-F238E27FC236}">
                <a16:creationId xmlns:a16="http://schemas.microsoft.com/office/drawing/2014/main" id="{55DB6691-BD23-B740-A768-50DF518F9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2636912"/>
            <a:ext cx="4353472" cy="2448272"/>
          </a:xfrm>
          <a:prstGeom prst="rect">
            <a:avLst/>
          </a:prstGeom>
        </p:spPr>
      </p:pic>
    </p:spTree>
    <p:extLst>
      <p:ext uri="{BB962C8B-B14F-4D97-AF65-F5344CB8AC3E}">
        <p14:creationId xmlns:p14="http://schemas.microsoft.com/office/powerpoint/2010/main" val="259326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T10: Rhythm Coordination</a:t>
            </a:r>
            <a:endParaRPr lang="ko-KR" altLang="en-US" dirty="0"/>
          </a:p>
        </p:txBody>
      </p:sp>
      <p:sp>
        <p:nvSpPr>
          <p:cNvPr id="6" name="Content Placeholder 5"/>
          <p:cNvSpPr>
            <a:spLocks noGrp="1"/>
          </p:cNvSpPr>
          <p:nvPr>
            <p:ph idx="1"/>
          </p:nvPr>
        </p:nvSpPr>
        <p:spPr/>
        <p:txBody>
          <a:bodyPr/>
          <a:lstStyle/>
          <a:p>
            <a:r>
              <a:rPr lang="en-US" b="1" dirty="0"/>
              <a:t>Cloud Gaming</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57200" y="2276872"/>
            <a:ext cx="4546848" cy="3600400"/>
          </a:xfrm>
        </p:spPr>
        <p:txBody>
          <a:bodyPr/>
          <a:lstStyle/>
          <a:p>
            <a:pPr algn="just">
              <a:spcBef>
                <a:spcPts val="0"/>
              </a:spcBef>
            </a:pPr>
            <a:r>
              <a:rPr lang="en-US" dirty="0">
                <a:latin typeface="Arial" pitchFamily="34" charset="0"/>
                <a:cs typeface="Arial" pitchFamily="34" charset="0"/>
              </a:rPr>
              <a:t>Currently there are two main types of cloud gaming: </a:t>
            </a:r>
          </a:p>
          <a:p>
            <a:pPr algn="just">
              <a:spcBef>
                <a:spcPts val="0"/>
              </a:spcBef>
            </a:pPr>
            <a:r>
              <a:rPr lang="en-US" dirty="0">
                <a:latin typeface="Arial" pitchFamily="34" charset="0"/>
                <a:cs typeface="Arial" pitchFamily="34" charset="0"/>
              </a:rPr>
              <a:t>cloud gaming based on </a:t>
            </a:r>
            <a:r>
              <a:rPr lang="en-US" b="1" dirty="0">
                <a:latin typeface="Arial" pitchFamily="34" charset="0"/>
                <a:cs typeface="Arial" pitchFamily="34" charset="0"/>
              </a:rPr>
              <a:t>video streaming </a:t>
            </a:r>
            <a:r>
              <a:rPr lang="en-US" dirty="0">
                <a:latin typeface="Arial" pitchFamily="34" charset="0"/>
                <a:cs typeface="Arial" pitchFamily="34" charset="0"/>
              </a:rPr>
              <a:t>and cloud </a:t>
            </a:r>
          </a:p>
          <a:p>
            <a:pPr algn="just">
              <a:spcBef>
                <a:spcPts val="0"/>
              </a:spcBef>
            </a:pPr>
            <a:r>
              <a:rPr lang="en-US" dirty="0">
                <a:latin typeface="Arial" pitchFamily="34" charset="0"/>
                <a:cs typeface="Arial" pitchFamily="34" charset="0"/>
              </a:rPr>
              <a:t>gaming based on </a:t>
            </a:r>
            <a:r>
              <a:rPr lang="en-US" b="1" dirty="0">
                <a:latin typeface="Arial" pitchFamily="34" charset="0"/>
                <a:cs typeface="Arial" pitchFamily="34" charset="0"/>
              </a:rPr>
              <a:t>file streaming</a:t>
            </a:r>
            <a:r>
              <a:rPr lang="en-US" dirty="0">
                <a:latin typeface="Arial" pitchFamily="34" charset="0"/>
                <a:cs typeface="Arial" pitchFamily="34" charset="0"/>
              </a:rPr>
              <a:t>. Cloud gaming </a:t>
            </a:r>
          </a:p>
          <a:p>
            <a:pPr algn="just">
              <a:spcBef>
                <a:spcPts val="0"/>
              </a:spcBef>
            </a:pPr>
            <a:r>
              <a:rPr lang="en-US" dirty="0">
                <a:latin typeface="Arial" pitchFamily="34" charset="0"/>
                <a:cs typeface="Arial" pitchFamily="34" charset="0"/>
              </a:rPr>
              <a:t>aims to provide end users frictionless and direct </a:t>
            </a:r>
          </a:p>
          <a:p>
            <a:pPr algn="just">
              <a:spcBef>
                <a:spcPts val="0"/>
              </a:spcBef>
            </a:pPr>
            <a:r>
              <a:rPr lang="en-US" dirty="0">
                <a:latin typeface="Arial" pitchFamily="34" charset="0"/>
                <a:cs typeface="Arial" pitchFamily="34" charset="0"/>
              </a:rPr>
              <a:t>play-ability of games across various devices.</a:t>
            </a:r>
          </a:p>
          <a:p>
            <a:pPr algn="just">
              <a:spcBef>
                <a:spcPts val="0"/>
              </a:spcBef>
            </a:pPr>
            <a:endParaRPr lang="en-US" dirty="0">
              <a:latin typeface="Arial" pitchFamily="34" charset="0"/>
              <a:cs typeface="Arial" pitchFamily="34" charset="0"/>
            </a:endParaRPr>
          </a:p>
          <a:p>
            <a:pPr algn="just">
              <a:spcBef>
                <a:spcPts val="0"/>
              </a:spcBef>
            </a:pPr>
            <a:r>
              <a:rPr lang="en-US" b="1" dirty="0">
                <a:latin typeface="Arial" pitchFamily="34" charset="0"/>
                <a:cs typeface="Arial" pitchFamily="34" charset="0"/>
              </a:rPr>
              <a:t>Game content </a:t>
            </a:r>
            <a:r>
              <a:rPr lang="en-US" dirty="0">
                <a:latin typeface="Arial" pitchFamily="34" charset="0"/>
                <a:cs typeface="Arial" pitchFamily="34" charset="0"/>
              </a:rPr>
              <a:t>is not stored on the user's hard </a:t>
            </a:r>
          </a:p>
          <a:p>
            <a:pPr algn="just">
              <a:spcBef>
                <a:spcPts val="0"/>
              </a:spcBef>
            </a:pPr>
            <a:r>
              <a:rPr lang="en-US" dirty="0">
                <a:latin typeface="Arial" pitchFamily="34" charset="0"/>
                <a:cs typeface="Arial" pitchFamily="34" charset="0"/>
              </a:rPr>
              <a:t>drive and game code execution occurs primarily at</a:t>
            </a:r>
          </a:p>
          <a:p>
            <a:pPr algn="just">
              <a:spcBef>
                <a:spcPts val="0"/>
              </a:spcBef>
            </a:pPr>
            <a:r>
              <a:rPr lang="en-US" dirty="0">
                <a:latin typeface="Arial" pitchFamily="34" charset="0"/>
                <a:cs typeface="Arial" pitchFamily="34" charset="0"/>
              </a:rPr>
              <a:t>the server cluster, so the subscriber can use a less </a:t>
            </a:r>
          </a:p>
          <a:p>
            <a:pPr algn="just">
              <a:spcBef>
                <a:spcPts val="0"/>
              </a:spcBef>
            </a:pPr>
            <a:r>
              <a:rPr lang="en-US" dirty="0">
                <a:latin typeface="Arial" pitchFamily="34" charset="0"/>
                <a:cs typeface="Arial" pitchFamily="34" charset="0"/>
              </a:rPr>
              <a:t>powerful computer to play the game than the game would normally require, since the server does all </a:t>
            </a:r>
          </a:p>
          <a:p>
            <a:pPr algn="just">
              <a:spcBef>
                <a:spcPts val="0"/>
              </a:spcBef>
            </a:pPr>
            <a:r>
              <a:rPr lang="en-US" dirty="0">
                <a:latin typeface="Arial" pitchFamily="34" charset="0"/>
                <a:cs typeface="Arial" pitchFamily="34" charset="0"/>
              </a:rPr>
              <a:t>performance-intensive operations usually done by </a:t>
            </a:r>
          </a:p>
          <a:p>
            <a:pPr algn="just">
              <a:spcBef>
                <a:spcPts val="0"/>
              </a:spcBef>
            </a:pPr>
            <a:r>
              <a:rPr lang="en-US" dirty="0">
                <a:latin typeface="Arial" pitchFamily="34" charset="0"/>
                <a:cs typeface="Arial" pitchFamily="34" charset="0"/>
              </a:rPr>
              <a:t>the end user's computer. </a:t>
            </a:r>
          </a:p>
          <a:p>
            <a:pPr algn="just">
              <a:spcBef>
                <a:spcPts val="0"/>
              </a:spcBef>
            </a:pPr>
            <a:endParaRPr lang="en-US" dirty="0">
              <a:latin typeface="Arial" pitchFamily="34" charset="0"/>
              <a:cs typeface="Arial" pitchFamily="34" charset="0"/>
            </a:endParaRPr>
          </a:p>
          <a:p>
            <a:pPr algn="just">
              <a:spcBef>
                <a:spcPts val="0"/>
              </a:spcBef>
            </a:pPr>
            <a:r>
              <a:rPr lang="en-US" dirty="0">
                <a:latin typeface="Arial" pitchFamily="34" charset="0"/>
                <a:cs typeface="Arial" pitchFamily="34" charset="0"/>
              </a:rPr>
              <a:t>One example of such platform is STEAM, where </a:t>
            </a:r>
          </a:p>
          <a:p>
            <a:pPr algn="just">
              <a:spcBef>
                <a:spcPts val="0"/>
              </a:spcBef>
            </a:pPr>
            <a:r>
              <a:rPr lang="en-US" dirty="0">
                <a:latin typeface="Arial" pitchFamily="34" charset="0"/>
                <a:cs typeface="Arial" pitchFamily="34" charset="0"/>
              </a:rPr>
              <a:t>people can play online games.</a:t>
            </a:r>
          </a:p>
          <a:p>
            <a:endParaRPr lang="ko-KR" altLang="en-US"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529" y="2283729"/>
            <a:ext cx="3457272" cy="194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850" y="4451325"/>
            <a:ext cx="3481950" cy="208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40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altLang="ko-KR" dirty="0"/>
              <a:t> T11: Segmentation</a:t>
            </a:r>
            <a:endParaRPr lang="ko-KR" altLang="en-US" dirty="0"/>
          </a:p>
        </p:txBody>
      </p:sp>
      <p:sp>
        <p:nvSpPr>
          <p:cNvPr id="6" name="Content Placeholder 5"/>
          <p:cNvSpPr>
            <a:spLocks noGrp="1"/>
          </p:cNvSpPr>
          <p:nvPr>
            <p:ph idx="1"/>
          </p:nvPr>
        </p:nvSpPr>
        <p:spPr/>
        <p:txBody>
          <a:bodyPr/>
          <a:lstStyle/>
          <a:p>
            <a:r>
              <a:rPr lang="en-US" altLang="ko-KR" b="1" dirty="0">
                <a:solidFill>
                  <a:schemeClr val="tx1">
                    <a:lumMod val="75000"/>
                    <a:lumOff val="25000"/>
                  </a:schemeClr>
                </a:solidFill>
                <a:latin typeface="Arial" pitchFamily="34" charset="0"/>
                <a:cs typeface="Arial" pitchFamily="34" charset="0"/>
              </a:rPr>
              <a:t>Nintendo </a:t>
            </a:r>
            <a:r>
              <a:rPr lang="en-US" altLang="ko-KR" b="1" dirty="0" err="1">
                <a:solidFill>
                  <a:schemeClr val="tx1">
                    <a:lumMod val="75000"/>
                    <a:lumOff val="25000"/>
                  </a:schemeClr>
                </a:solidFill>
                <a:latin typeface="Arial" pitchFamily="34" charset="0"/>
                <a:cs typeface="Arial" pitchFamily="34" charset="0"/>
              </a:rPr>
              <a:t>Labo</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4104456" cy="3600400"/>
          </a:xfrm>
        </p:spPr>
        <p:txBody>
          <a:bodyPr/>
          <a:lstStyle/>
          <a:p>
            <a:r>
              <a:rPr lang="en-US" altLang="ko-KR" b="1" dirty="0">
                <a:latin typeface="Arial" pitchFamily="34" charset="0"/>
                <a:cs typeface="Arial" pitchFamily="34" charset="0"/>
              </a:rPr>
              <a:t>Nintendo </a:t>
            </a:r>
            <a:r>
              <a:rPr lang="en-US" altLang="ko-KR" b="1" dirty="0" err="1">
                <a:latin typeface="Arial" pitchFamily="34" charset="0"/>
                <a:cs typeface="Arial" pitchFamily="34" charset="0"/>
              </a:rPr>
              <a:t>Labo</a:t>
            </a:r>
            <a:r>
              <a:rPr lang="en-US" altLang="ko-KR" b="1" dirty="0">
                <a:latin typeface="Arial" pitchFamily="34" charset="0"/>
                <a:cs typeface="Arial" pitchFamily="34" charset="0"/>
              </a:rPr>
              <a:t> </a:t>
            </a:r>
            <a:r>
              <a:rPr lang="en-US" altLang="ko-KR" dirty="0">
                <a:latin typeface="Arial" pitchFamily="34" charset="0"/>
                <a:cs typeface="Arial" pitchFamily="34" charset="0"/>
              </a:rPr>
              <a:t>is a gaming and a construction toy platform developed by Nintendo and used as an extension for the </a:t>
            </a:r>
            <a:r>
              <a:rPr lang="en-US" altLang="ko-KR" b="1" dirty="0">
                <a:latin typeface="Arial" pitchFamily="34" charset="0"/>
                <a:cs typeface="Arial" pitchFamily="34" charset="0"/>
              </a:rPr>
              <a:t>Nintendo Switch</a:t>
            </a:r>
            <a:r>
              <a:rPr lang="en-US" altLang="ko-KR" dirty="0">
                <a:latin typeface="Arial" pitchFamily="34" charset="0"/>
                <a:cs typeface="Arial" pitchFamily="34" charset="0"/>
              </a:rPr>
              <a:t> video game console, which was released in April 2018.</a:t>
            </a:r>
            <a:endParaRPr lang="en-US" altLang="ko-KR" b="1" dirty="0">
              <a:latin typeface="Arial" pitchFamily="34" charset="0"/>
              <a:cs typeface="Arial" pitchFamily="34" charset="0"/>
            </a:endParaRPr>
          </a:p>
          <a:p>
            <a:pPr>
              <a:buFont typeface="Wingdings" pitchFamily="2" charset="2"/>
              <a:buChar char="ü"/>
            </a:pPr>
            <a:endParaRPr lang="en-US" altLang="ko-KR" dirty="0">
              <a:latin typeface="Arial" pitchFamily="34" charset="0"/>
              <a:cs typeface="Arial" pitchFamily="34" charset="0"/>
            </a:endParaRPr>
          </a:p>
          <a:p>
            <a:r>
              <a:rPr lang="en-US" altLang="ko-KR" dirty="0">
                <a:latin typeface="Arial" pitchFamily="34" charset="0"/>
                <a:cs typeface="Arial" pitchFamily="34" charset="0"/>
              </a:rPr>
              <a:t>The platform uses kits that include </a:t>
            </a:r>
            <a:r>
              <a:rPr lang="en-US" altLang="ko-KR" b="1" dirty="0">
                <a:latin typeface="Arial" pitchFamily="34" charset="0"/>
                <a:cs typeface="Arial" pitchFamily="34" charset="0"/>
              </a:rPr>
              <a:t>cardboard cut-outs</a:t>
            </a:r>
            <a:r>
              <a:rPr lang="en-US" altLang="ko-KR" dirty="0">
                <a:latin typeface="Arial" pitchFamily="34" charset="0"/>
                <a:cs typeface="Arial" pitchFamily="34" charset="0"/>
              </a:rPr>
              <a:t> and other materials that are to be assembled in combination with the Nintendo Switch console display and Joy-Con controllers to create </a:t>
            </a:r>
            <a:r>
              <a:rPr lang="en-US" altLang="ko-KR" b="1" dirty="0">
                <a:latin typeface="Arial" pitchFamily="34" charset="0"/>
                <a:cs typeface="Arial" pitchFamily="34" charset="0"/>
              </a:rPr>
              <a:t>“Toy-Cons” </a:t>
            </a:r>
            <a:r>
              <a:rPr lang="en-US" altLang="ko-KR" dirty="0">
                <a:latin typeface="Arial" pitchFamily="34" charset="0"/>
                <a:cs typeface="Arial" pitchFamily="34" charset="0"/>
              </a:rPr>
              <a:t>that can interact with game software and vice versa.</a:t>
            </a:r>
          </a:p>
        </p:txBody>
      </p:sp>
      <p:pic>
        <p:nvPicPr>
          <p:cNvPr id="5" name="Picture 2">
            <a:extLst>
              <a:ext uri="{FF2B5EF4-FFF2-40B4-BE49-F238E27FC236}">
                <a16:creationId xmlns:a16="http://schemas.microsoft.com/office/drawing/2014/main" id="{140786FE-0BA1-D142-B41A-42A86398F1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275736"/>
            <a:ext cx="3643488" cy="182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6E1FE3E2-17C3-7C43-887B-BFD2EAFD8F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144" y="4437112"/>
            <a:ext cx="3610376" cy="2032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00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T12: Increasing Uses Of Senses</a:t>
            </a:r>
            <a:endParaRPr lang="ko-KR" altLang="en-US" dirty="0"/>
          </a:p>
        </p:txBody>
      </p:sp>
      <p:sp>
        <p:nvSpPr>
          <p:cNvPr id="6" name="Content Placeholder 5"/>
          <p:cNvSpPr>
            <a:spLocks noGrp="1"/>
          </p:cNvSpPr>
          <p:nvPr>
            <p:ph idx="1"/>
          </p:nvPr>
        </p:nvSpPr>
        <p:spPr/>
        <p:txBody>
          <a:bodyPr/>
          <a:lstStyle/>
          <a:p>
            <a:r>
              <a:rPr lang="en-US" b="1" dirty="0" err="1"/>
              <a:t>Hardlight</a:t>
            </a:r>
            <a:r>
              <a:rPr lang="en-US" b="1" dirty="0"/>
              <a:t> Suit</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3960440" cy="3600400"/>
          </a:xfrm>
        </p:spPr>
        <p:txBody>
          <a:bodyPr/>
          <a:lstStyle/>
          <a:p>
            <a:pPr algn="just"/>
            <a:r>
              <a:rPr lang="en-GB" altLang="ko-KR" b="1" dirty="0" err="1">
                <a:latin typeface="Arial" pitchFamily="34" charset="0"/>
                <a:cs typeface="Arial" pitchFamily="34" charset="0"/>
              </a:rPr>
              <a:t>Hardlight</a:t>
            </a:r>
            <a:r>
              <a:rPr lang="en-GB" altLang="ko-KR" b="1" dirty="0">
                <a:latin typeface="Arial" pitchFamily="34" charset="0"/>
                <a:cs typeface="Arial" pitchFamily="34" charset="0"/>
              </a:rPr>
              <a:t> suit </a:t>
            </a:r>
            <a:r>
              <a:rPr lang="en-GB" altLang="ko-KR" dirty="0">
                <a:latin typeface="Arial" pitchFamily="34" charset="0"/>
                <a:cs typeface="Arial" pitchFamily="34" charset="0"/>
              </a:rPr>
              <a:t>is a video game gadget that increase the of touch during a game experience. </a:t>
            </a:r>
          </a:p>
          <a:p>
            <a:pPr algn="just"/>
            <a:endParaRPr lang="en-GB" altLang="ko-KR" dirty="0">
              <a:latin typeface="Arial" pitchFamily="34" charset="0"/>
              <a:cs typeface="Arial" pitchFamily="34" charset="0"/>
            </a:endParaRPr>
          </a:p>
          <a:p>
            <a:pPr algn="just"/>
            <a:r>
              <a:rPr lang="en-GB" altLang="ko-KR" dirty="0">
                <a:latin typeface="Arial" pitchFamily="34" charset="0"/>
                <a:cs typeface="Arial" pitchFamily="34" charset="0"/>
              </a:rPr>
              <a:t>It’s a </a:t>
            </a:r>
            <a:r>
              <a:rPr lang="en-GB" altLang="ko-KR" b="1" dirty="0">
                <a:latin typeface="Arial" pitchFamily="34" charset="0"/>
                <a:cs typeface="Arial" pitchFamily="34" charset="0"/>
              </a:rPr>
              <a:t>technological gilet </a:t>
            </a:r>
            <a:r>
              <a:rPr lang="en-GB" altLang="ko-KR" dirty="0">
                <a:latin typeface="Arial" pitchFamily="34" charset="0"/>
                <a:cs typeface="Arial" pitchFamily="34" charset="0"/>
              </a:rPr>
              <a:t>that the player put on during a game and he can feel what the main character is living in the game. Morgan </a:t>
            </a:r>
            <a:r>
              <a:rPr lang="en-GB" altLang="ko-KR" dirty="0" err="1">
                <a:latin typeface="Arial" pitchFamily="34" charset="0"/>
                <a:cs typeface="Arial" pitchFamily="34" charset="0"/>
              </a:rPr>
              <a:t>Sinko</a:t>
            </a:r>
            <a:r>
              <a:rPr lang="en-GB" altLang="ko-KR" dirty="0">
                <a:latin typeface="Arial" pitchFamily="34" charset="0"/>
                <a:cs typeface="Arial" pitchFamily="34" charset="0"/>
              </a:rPr>
              <a:t>, president of </a:t>
            </a:r>
            <a:r>
              <a:rPr lang="en-GB" altLang="ko-KR" dirty="0" err="1">
                <a:latin typeface="Arial" pitchFamily="34" charset="0"/>
                <a:cs typeface="Arial" pitchFamily="34" charset="0"/>
              </a:rPr>
              <a:t>Hardlight</a:t>
            </a:r>
            <a:r>
              <a:rPr lang="en-GB" altLang="ko-KR" dirty="0">
                <a:latin typeface="Arial" pitchFamily="34" charset="0"/>
                <a:cs typeface="Arial" pitchFamily="34" charset="0"/>
              </a:rPr>
              <a:t>, had this idea because the motion-controlled wasn’t enough for him.</a:t>
            </a:r>
          </a:p>
          <a:p>
            <a:pPr algn="just"/>
            <a:endParaRPr lang="en-GB" altLang="ko-KR" dirty="0">
              <a:latin typeface="Arial" pitchFamily="34" charset="0"/>
              <a:cs typeface="Arial" pitchFamily="34" charset="0"/>
            </a:endParaRPr>
          </a:p>
        </p:txBody>
      </p:sp>
    </p:spTree>
    <p:extLst>
      <p:ext uri="{BB962C8B-B14F-4D97-AF65-F5344CB8AC3E}">
        <p14:creationId xmlns:p14="http://schemas.microsoft.com/office/powerpoint/2010/main" val="331160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T13: Action Coordination</a:t>
            </a:r>
            <a:endParaRPr lang="ko-KR" altLang="en-US" dirty="0"/>
          </a:p>
        </p:txBody>
      </p:sp>
      <p:sp>
        <p:nvSpPr>
          <p:cNvPr id="6" name="Content Placeholder 5"/>
          <p:cNvSpPr>
            <a:spLocks noGrp="1"/>
          </p:cNvSpPr>
          <p:nvPr>
            <p:ph idx="1"/>
          </p:nvPr>
        </p:nvSpPr>
        <p:spPr/>
        <p:txBody>
          <a:bodyPr/>
          <a:lstStyle/>
          <a:p>
            <a:r>
              <a:rPr lang="en-US" b="1" dirty="0"/>
              <a:t>Google Chromecast</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3600400" cy="3600400"/>
          </a:xfrm>
        </p:spPr>
        <p:txBody>
          <a:bodyPr/>
          <a:lstStyle/>
          <a:p>
            <a:pPr algn="just"/>
            <a:r>
              <a:rPr lang="en-US" altLang="ko-KR" b="1" dirty="0">
                <a:latin typeface="Arial" pitchFamily="34" charset="0"/>
                <a:cs typeface="Arial" pitchFamily="34" charset="0"/>
              </a:rPr>
              <a:t>Chromecast</a:t>
            </a:r>
            <a:r>
              <a:rPr lang="en-US" altLang="ko-KR" dirty="0">
                <a:latin typeface="Arial" pitchFamily="34" charset="0"/>
                <a:cs typeface="Arial" pitchFamily="34" charset="0"/>
              </a:rPr>
              <a:t> is a line of digital media players developed by </a:t>
            </a:r>
            <a:r>
              <a:rPr lang="en-US" altLang="ko-KR" b="1" dirty="0">
                <a:latin typeface="Arial" pitchFamily="34" charset="0"/>
                <a:cs typeface="Arial" pitchFamily="34" charset="0"/>
              </a:rPr>
              <a:t>Google</a:t>
            </a:r>
            <a:r>
              <a:rPr lang="en-US" altLang="ko-KR" dirty="0">
                <a:latin typeface="Arial" pitchFamily="34" charset="0"/>
                <a:cs typeface="Arial" pitchFamily="34" charset="0"/>
              </a:rPr>
              <a:t>.</a:t>
            </a:r>
            <a:endParaRPr lang="en-US" altLang="ko-KR" b="1" dirty="0">
              <a:latin typeface="Arial" pitchFamily="34" charset="0"/>
              <a:cs typeface="Arial" pitchFamily="34" charset="0"/>
            </a:endParaRP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The devices, designed as small dongles, enable users with a </a:t>
            </a:r>
            <a:r>
              <a:rPr lang="en-US" altLang="ko-KR" b="1" dirty="0">
                <a:latin typeface="Arial" pitchFamily="34" charset="0"/>
                <a:cs typeface="Arial" pitchFamily="34" charset="0"/>
              </a:rPr>
              <a:t>mobile device </a:t>
            </a:r>
            <a:r>
              <a:rPr lang="en-US" altLang="ko-KR" dirty="0">
                <a:latin typeface="Arial" pitchFamily="34" charset="0"/>
                <a:cs typeface="Arial" pitchFamily="34" charset="0"/>
              </a:rPr>
              <a:t>or </a:t>
            </a:r>
            <a:r>
              <a:rPr lang="en-US" altLang="ko-KR" b="1" dirty="0">
                <a:latin typeface="Arial" pitchFamily="34" charset="0"/>
                <a:cs typeface="Arial" pitchFamily="34" charset="0"/>
              </a:rPr>
              <a:t>personal computer </a:t>
            </a:r>
            <a:r>
              <a:rPr lang="en-US" altLang="ko-KR" dirty="0">
                <a:latin typeface="Arial" pitchFamily="34" charset="0"/>
                <a:cs typeface="Arial" pitchFamily="34" charset="0"/>
              </a:rPr>
              <a:t>to initiate and control payback of </a:t>
            </a:r>
            <a:r>
              <a:rPr lang="en-US" altLang="ko-KR" b="1" dirty="0">
                <a:latin typeface="Arial" pitchFamily="34" charset="0"/>
                <a:cs typeface="Arial" pitchFamily="34" charset="0"/>
              </a:rPr>
              <a:t>Internet-streamed audio-visual content </a:t>
            </a:r>
            <a:r>
              <a:rPr lang="en-US" altLang="ko-KR" dirty="0">
                <a:latin typeface="Arial" pitchFamily="34" charset="0"/>
                <a:cs typeface="Arial" pitchFamily="34" charset="0"/>
              </a:rPr>
              <a:t>on a high definition television or home audio system through mobile and web apps what support the </a:t>
            </a:r>
            <a:r>
              <a:rPr lang="en-US" altLang="ko-KR" b="1" dirty="0">
                <a:latin typeface="Arial" pitchFamily="34" charset="0"/>
                <a:cs typeface="Arial" pitchFamily="34" charset="0"/>
              </a:rPr>
              <a:t>Google Cast technology</a:t>
            </a:r>
            <a:r>
              <a:rPr lang="en-US" altLang="ko-KR" dirty="0">
                <a:latin typeface="Arial" pitchFamily="34" charset="0"/>
                <a:cs typeface="Arial" pitchFamily="34" charset="0"/>
              </a:rPr>
              <a:t>.</a:t>
            </a:r>
          </a:p>
        </p:txBody>
      </p:sp>
      <p:pic>
        <p:nvPicPr>
          <p:cNvPr id="5" name="Picture 2">
            <a:extLst>
              <a:ext uri="{FF2B5EF4-FFF2-40B4-BE49-F238E27FC236}">
                <a16:creationId xmlns:a16="http://schemas.microsoft.com/office/drawing/2014/main" id="{DE9A19D7-B14B-4A40-A748-3178266574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6512" y="2276872"/>
            <a:ext cx="4355976" cy="342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35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T14: Mono-Bi-Poly (Various)</a:t>
            </a:r>
            <a:endParaRPr lang="ko-KR" altLang="en-US" dirty="0"/>
          </a:p>
        </p:txBody>
      </p:sp>
      <p:sp>
        <p:nvSpPr>
          <p:cNvPr id="6" name="Content Placeholder 5"/>
          <p:cNvSpPr>
            <a:spLocks noGrp="1"/>
          </p:cNvSpPr>
          <p:nvPr>
            <p:ph idx="1"/>
          </p:nvPr>
        </p:nvSpPr>
        <p:spPr/>
        <p:txBody>
          <a:bodyPr/>
          <a:lstStyle/>
          <a:p>
            <a:r>
              <a:rPr lang="en-US" b="1" dirty="0"/>
              <a:t>3 Reyes Stickers Album</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5112568" cy="3600400"/>
          </a:xfrm>
        </p:spPr>
        <p:txBody>
          <a:bodyPr/>
          <a:lstStyle/>
          <a:p>
            <a:pPr algn="just"/>
            <a:r>
              <a:rPr lang="en-US" altLang="ko-KR" dirty="0">
                <a:latin typeface="Arial" pitchFamily="34" charset="0"/>
                <a:cs typeface="Arial" pitchFamily="34" charset="0"/>
              </a:rPr>
              <a:t>The key point of this trend is to offer an increasing number of products or services, which have a different value proposition, but typically reinforce the value of the initial offering.</a:t>
            </a:r>
          </a:p>
          <a:p>
            <a:pPr algn="just"/>
            <a:r>
              <a:rPr lang="en-US" altLang="ko-KR" dirty="0">
                <a:latin typeface="Arial" pitchFamily="34" charset="0"/>
                <a:cs typeface="Arial" pitchFamily="34" charset="0"/>
              </a:rPr>
              <a:t>- This is based on the </a:t>
            </a:r>
            <a:r>
              <a:rPr lang="en-US" altLang="ko-KR" i="1" dirty="0">
                <a:latin typeface="Arial" pitchFamily="34" charset="0"/>
                <a:cs typeface="Arial" pitchFamily="34" charset="0"/>
              </a:rPr>
              <a:t>freemium</a:t>
            </a:r>
            <a:r>
              <a:rPr lang="en-US" altLang="ko-KR" dirty="0">
                <a:latin typeface="Arial" pitchFamily="34" charset="0"/>
                <a:cs typeface="Arial" pitchFamily="34" charset="0"/>
              </a:rPr>
              <a:t> model</a:t>
            </a:r>
            <a:endParaRPr lang="en-US" altLang="ko-KR" i="1" dirty="0">
              <a:latin typeface="Arial" pitchFamily="34" charset="0"/>
              <a:cs typeface="Arial" pitchFamily="34" charset="0"/>
            </a:endParaRP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Recently in </a:t>
            </a:r>
            <a:r>
              <a:rPr lang="en-US" altLang="ko-KR" dirty="0" err="1">
                <a:latin typeface="Arial" pitchFamily="34" charset="0"/>
                <a:cs typeface="Arial" pitchFamily="34" charset="0"/>
              </a:rPr>
              <a:t>Perù</a:t>
            </a:r>
            <a:r>
              <a:rPr lang="en-US" altLang="ko-KR" dirty="0">
                <a:latin typeface="Arial" pitchFamily="34" charset="0"/>
                <a:cs typeface="Arial" pitchFamily="34" charset="0"/>
              </a:rPr>
              <a:t>,  </a:t>
            </a:r>
            <a:r>
              <a:rPr lang="en-US" altLang="ko-KR" b="1" dirty="0">
                <a:latin typeface="Arial" pitchFamily="34" charset="0"/>
                <a:cs typeface="Arial" pitchFamily="34" charset="0"/>
              </a:rPr>
              <a:t>3 Reyes</a:t>
            </a:r>
            <a:r>
              <a:rPr lang="en-US" altLang="ko-KR" dirty="0">
                <a:latin typeface="Arial" pitchFamily="34" charset="0"/>
                <a:cs typeface="Arial" pitchFamily="34" charset="0"/>
              </a:rPr>
              <a:t> launched a </a:t>
            </a:r>
            <a:r>
              <a:rPr lang="en-US" altLang="ko-KR" b="1" dirty="0">
                <a:latin typeface="Arial" pitchFamily="34" charset="0"/>
                <a:cs typeface="Arial" pitchFamily="34" charset="0"/>
              </a:rPr>
              <a:t>sticker album </a:t>
            </a:r>
            <a:r>
              <a:rPr lang="en-US" altLang="ko-KR" dirty="0">
                <a:latin typeface="Arial" pitchFamily="34" charset="0"/>
                <a:cs typeface="Arial" pitchFamily="34" charset="0"/>
              </a:rPr>
              <a:t>for the 2018 World Cup, which enables </a:t>
            </a:r>
            <a:r>
              <a:rPr lang="en-US" altLang="ko-KR" b="1" dirty="0">
                <a:latin typeface="Arial" pitchFamily="34" charset="0"/>
                <a:cs typeface="Arial" pitchFamily="34" charset="0"/>
              </a:rPr>
              <a:t>augmented reality</a:t>
            </a:r>
            <a:r>
              <a:rPr lang="en-US" altLang="ko-KR" dirty="0">
                <a:latin typeface="Arial" pitchFamily="34" charset="0"/>
                <a:cs typeface="Arial" pitchFamily="34" charset="0"/>
              </a:rPr>
              <a:t>.</a:t>
            </a:r>
          </a:p>
          <a:p>
            <a:pPr algn="just"/>
            <a:endParaRPr lang="en-US" altLang="ko-KR" b="1" dirty="0">
              <a:latin typeface="Arial" pitchFamily="34" charset="0"/>
              <a:cs typeface="Arial" pitchFamily="34" charset="0"/>
            </a:endParaRPr>
          </a:p>
          <a:p>
            <a:pPr algn="just"/>
            <a:r>
              <a:rPr lang="en-US" altLang="ko-KR" dirty="0">
                <a:latin typeface="Arial" pitchFamily="34" charset="0"/>
                <a:cs typeface="Arial" pitchFamily="34" charset="0"/>
              </a:rPr>
              <a:t>Certain stickers with a silver line provide the augmented reality characteristics.</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When using a </a:t>
            </a:r>
            <a:r>
              <a:rPr lang="en-US" altLang="ko-KR" b="1" dirty="0">
                <a:latin typeface="Arial" pitchFamily="34" charset="0"/>
                <a:cs typeface="Arial" pitchFamily="34" charset="0"/>
              </a:rPr>
              <a:t>mobile phone</a:t>
            </a:r>
            <a:r>
              <a:rPr lang="en-US" altLang="ko-KR" dirty="0">
                <a:latin typeface="Arial" pitchFamily="34" charset="0"/>
                <a:cs typeface="Arial" pitchFamily="34" charset="0"/>
              </a:rPr>
              <a:t>, you can watch on your screen saves, goals or skills of the player that you are framing.</a:t>
            </a:r>
            <a:endParaRPr lang="en-US" altLang="ko-KR" b="1" dirty="0">
              <a:latin typeface="Arial" pitchFamily="34" charset="0"/>
              <a:cs typeface="Arial" pitchFamily="34" charset="0"/>
            </a:endParaRPr>
          </a:p>
        </p:txBody>
      </p:sp>
      <p:pic>
        <p:nvPicPr>
          <p:cNvPr id="10" name="Immagine 9">
            <a:hlinkClick r:id="rId2"/>
            <a:extLst>
              <a:ext uri="{FF2B5EF4-FFF2-40B4-BE49-F238E27FC236}">
                <a16:creationId xmlns:a16="http://schemas.microsoft.com/office/drawing/2014/main" id="{EFBDA18E-0A2C-2948-8965-9D7DAB7AD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348880"/>
            <a:ext cx="2685411" cy="3456384"/>
          </a:xfrm>
          <a:prstGeom prst="rect">
            <a:avLst/>
          </a:prstGeom>
        </p:spPr>
      </p:pic>
    </p:spTree>
    <p:extLst>
      <p:ext uri="{BB962C8B-B14F-4D97-AF65-F5344CB8AC3E}">
        <p14:creationId xmlns:p14="http://schemas.microsoft.com/office/powerpoint/2010/main" val="293532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T15: Mono-Bi-Poly (Similar)</a:t>
            </a:r>
            <a:endParaRPr lang="ko-KR" altLang="en-US" dirty="0"/>
          </a:p>
        </p:txBody>
      </p:sp>
      <p:sp>
        <p:nvSpPr>
          <p:cNvPr id="6" name="Content Placeholder 5"/>
          <p:cNvSpPr>
            <a:spLocks noGrp="1"/>
          </p:cNvSpPr>
          <p:nvPr>
            <p:ph idx="1"/>
          </p:nvPr>
        </p:nvSpPr>
        <p:spPr/>
        <p:txBody>
          <a:bodyPr/>
          <a:lstStyle/>
          <a:p>
            <a:r>
              <a:rPr lang="en-US" b="1" dirty="0" err="1"/>
              <a:t>Portsmuth</a:t>
            </a:r>
            <a:r>
              <a:rPr lang="en-US" b="1" dirty="0"/>
              <a:t> FC Matchday Program</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5184576" cy="3600400"/>
          </a:xfrm>
        </p:spPr>
        <p:txBody>
          <a:bodyPr/>
          <a:lstStyle/>
          <a:p>
            <a:pPr algn="just"/>
            <a:r>
              <a:rPr lang="en-US" altLang="ko-KR" dirty="0">
                <a:latin typeface="Arial" pitchFamily="34" charset="0"/>
                <a:cs typeface="Arial" pitchFamily="34" charset="0"/>
              </a:rPr>
              <a:t>This other trend is similar to the previous one, but the difference is that the products or services essentially deliver the same functionality, while they may offer different convenience levels.</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The soccer team </a:t>
            </a:r>
            <a:r>
              <a:rPr lang="en-US" altLang="ko-KR" b="1" dirty="0" err="1">
                <a:latin typeface="Arial" pitchFamily="34" charset="0"/>
                <a:cs typeface="Arial" pitchFamily="34" charset="0"/>
              </a:rPr>
              <a:t>Portsmuth</a:t>
            </a:r>
            <a:r>
              <a:rPr lang="en-US" altLang="ko-KR" b="1" dirty="0">
                <a:latin typeface="Arial" pitchFamily="34" charset="0"/>
                <a:cs typeface="Arial" pitchFamily="34" charset="0"/>
              </a:rPr>
              <a:t> FC</a:t>
            </a:r>
            <a:r>
              <a:rPr lang="en-US" altLang="ko-KR" dirty="0">
                <a:latin typeface="Arial" pitchFamily="34" charset="0"/>
                <a:cs typeface="Arial" pitchFamily="34" charset="0"/>
              </a:rPr>
              <a:t>, thanks to a partnership with Navigate </a:t>
            </a:r>
            <a:r>
              <a:rPr lang="en-US" altLang="ko-KR" dirty="0" err="1">
                <a:latin typeface="Arial" pitchFamily="34" charset="0"/>
                <a:cs typeface="Arial" pitchFamily="34" charset="0"/>
              </a:rPr>
              <a:t>Digitale</a:t>
            </a:r>
            <a:r>
              <a:rPr lang="en-US" altLang="ko-KR" dirty="0">
                <a:latin typeface="Arial" pitchFamily="34" charset="0"/>
                <a:cs typeface="Arial" pitchFamily="34" charset="0"/>
              </a:rPr>
              <a:t> and </a:t>
            </a:r>
            <a:r>
              <a:rPr lang="en-US" altLang="ko-KR" b="1" dirty="0" err="1">
                <a:latin typeface="Arial" pitchFamily="34" charset="0"/>
                <a:cs typeface="Arial" pitchFamily="34" charset="0"/>
              </a:rPr>
              <a:t>Blippar</a:t>
            </a:r>
            <a:r>
              <a:rPr lang="en-US" altLang="ko-KR" dirty="0">
                <a:latin typeface="Arial" pitchFamily="34" charset="0"/>
                <a:cs typeface="Arial" pitchFamily="34" charset="0"/>
              </a:rPr>
              <a:t>, has entertained its fans with the </a:t>
            </a:r>
            <a:r>
              <a:rPr lang="en-US" altLang="ko-KR" b="1" dirty="0">
                <a:latin typeface="Arial" pitchFamily="34" charset="0"/>
                <a:cs typeface="Arial" pitchFamily="34" charset="0"/>
              </a:rPr>
              <a:t>interactive matchday programs with augmented reality</a:t>
            </a:r>
            <a:r>
              <a:rPr lang="en-US" altLang="ko-KR" dirty="0">
                <a:latin typeface="Arial" pitchFamily="34" charset="0"/>
                <a:cs typeface="Arial" pitchFamily="34" charset="0"/>
              </a:rPr>
              <a:t>.</a:t>
            </a:r>
            <a:endParaRPr lang="en-US" altLang="ko-KR" b="1" dirty="0">
              <a:latin typeface="Arial" pitchFamily="34" charset="0"/>
              <a:cs typeface="Arial" pitchFamily="34" charset="0"/>
            </a:endParaRP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The fans are </a:t>
            </a:r>
            <a:r>
              <a:rPr lang="en-US" altLang="ko-KR" dirty="0" err="1">
                <a:latin typeface="Arial" pitchFamily="34" charset="0"/>
                <a:cs typeface="Arial" pitchFamily="34" charset="0"/>
              </a:rPr>
              <a:t>albe</a:t>
            </a:r>
            <a:r>
              <a:rPr lang="en-US" altLang="ko-KR" dirty="0">
                <a:latin typeface="Arial" pitchFamily="34" charset="0"/>
                <a:cs typeface="Arial" pitchFamily="34" charset="0"/>
              </a:rPr>
              <a:t> to view video content straight from their matchday programs using their </a:t>
            </a:r>
            <a:r>
              <a:rPr lang="en-US" altLang="ko-KR" b="1" dirty="0">
                <a:latin typeface="Arial" pitchFamily="34" charset="0"/>
                <a:cs typeface="Arial" pitchFamily="34" charset="0"/>
              </a:rPr>
              <a:t>mobile devices</a:t>
            </a:r>
            <a:r>
              <a:rPr lang="en-US" altLang="ko-KR" dirty="0">
                <a:latin typeface="Arial" pitchFamily="34" charset="0"/>
                <a:cs typeface="Arial" pitchFamily="34" charset="0"/>
              </a:rPr>
              <a:t> that are triggered from the team’s logo on the page.</a:t>
            </a:r>
          </a:p>
          <a:p>
            <a:pPr algn="just"/>
            <a:endParaRPr lang="en-US" altLang="ko-KR" b="1" dirty="0">
              <a:latin typeface="Arial" pitchFamily="34" charset="0"/>
              <a:cs typeface="Arial" pitchFamily="34" charset="0"/>
            </a:endParaRPr>
          </a:p>
          <a:p>
            <a:pPr algn="just"/>
            <a:r>
              <a:rPr lang="en-US" altLang="ko-KR" dirty="0">
                <a:latin typeface="Arial" pitchFamily="34" charset="0"/>
                <a:cs typeface="Arial" pitchFamily="34" charset="0"/>
              </a:rPr>
              <a:t>The idea was probably borrowed from the </a:t>
            </a:r>
            <a:r>
              <a:rPr lang="en-US" altLang="ko-KR" b="1" dirty="0">
                <a:latin typeface="Arial" pitchFamily="34" charset="0"/>
                <a:cs typeface="Arial" pitchFamily="34" charset="0"/>
              </a:rPr>
              <a:t>Sunday Times </a:t>
            </a:r>
            <a:r>
              <a:rPr lang="en-US" altLang="ko-KR" dirty="0">
                <a:latin typeface="Arial" pitchFamily="34" charset="0"/>
                <a:cs typeface="Arial" pitchFamily="34" charset="0"/>
              </a:rPr>
              <a:t>that augmented their Sports Newspaper Supplement some time before.</a:t>
            </a:r>
          </a:p>
        </p:txBody>
      </p:sp>
      <p:pic>
        <p:nvPicPr>
          <p:cNvPr id="2" name="Immagine 1">
            <a:hlinkClick r:id="rId2"/>
            <a:extLst>
              <a:ext uri="{FF2B5EF4-FFF2-40B4-BE49-F238E27FC236}">
                <a16:creationId xmlns:a16="http://schemas.microsoft.com/office/drawing/2014/main" id="{7F293192-3CBA-8F45-9E84-E15B11655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937516"/>
            <a:ext cx="3038815" cy="2279111"/>
          </a:xfrm>
          <a:prstGeom prst="rect">
            <a:avLst/>
          </a:prstGeom>
        </p:spPr>
      </p:pic>
    </p:spTree>
    <p:extLst>
      <p:ext uri="{BB962C8B-B14F-4D97-AF65-F5344CB8AC3E}">
        <p14:creationId xmlns:p14="http://schemas.microsoft.com/office/powerpoint/2010/main" val="315342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T16: Mono-Bi-Poly (</a:t>
            </a:r>
            <a:r>
              <a:rPr lang="en-US" altLang="ko-KR" sz="3800" dirty="0"/>
              <a:t>Increasing Differences</a:t>
            </a:r>
            <a:r>
              <a:rPr lang="en-US" altLang="ko-KR" dirty="0"/>
              <a:t>)</a:t>
            </a:r>
            <a:endParaRPr lang="ko-KR" altLang="en-US" dirty="0"/>
          </a:p>
        </p:txBody>
      </p:sp>
      <p:sp>
        <p:nvSpPr>
          <p:cNvPr id="6" name="Content Placeholder 5"/>
          <p:cNvSpPr>
            <a:spLocks noGrp="1"/>
          </p:cNvSpPr>
          <p:nvPr>
            <p:ph idx="1"/>
          </p:nvPr>
        </p:nvSpPr>
        <p:spPr/>
        <p:txBody>
          <a:bodyPr/>
          <a:lstStyle/>
          <a:p>
            <a:r>
              <a:rPr lang="en-US" altLang="ko-KR" b="1" dirty="0">
                <a:solidFill>
                  <a:schemeClr val="tx1">
                    <a:lumMod val="75000"/>
                    <a:lumOff val="25000"/>
                  </a:schemeClr>
                </a:solidFill>
                <a:latin typeface="Arial" pitchFamily="34" charset="0"/>
                <a:cs typeface="Arial" pitchFamily="34" charset="0"/>
              </a:rPr>
              <a:t>Sony, Microsoft Consoles</a:t>
            </a:r>
          </a:p>
        </p:txBody>
      </p:sp>
      <p:sp>
        <p:nvSpPr>
          <p:cNvPr id="7" name="Content Placeholder 6"/>
          <p:cNvSpPr>
            <a:spLocks noGrp="1"/>
          </p:cNvSpPr>
          <p:nvPr>
            <p:ph idx="10"/>
          </p:nvPr>
        </p:nvSpPr>
        <p:spPr>
          <a:xfrm>
            <a:off x="467544" y="2276872"/>
            <a:ext cx="8244916" cy="2555903"/>
          </a:xfrm>
        </p:spPr>
        <p:txBody>
          <a:bodyPr/>
          <a:lstStyle/>
          <a:p>
            <a:r>
              <a:rPr lang="it-IT" altLang="ko-KR" dirty="0" err="1">
                <a:latin typeface="Arial" pitchFamily="34" charset="0"/>
                <a:cs typeface="Arial" pitchFamily="34" charset="0"/>
              </a:rPr>
              <a:t>Consoles</a:t>
            </a:r>
            <a:r>
              <a:rPr lang="it-IT" altLang="ko-KR" dirty="0">
                <a:latin typeface="Arial" pitchFamily="34" charset="0"/>
                <a:cs typeface="Arial" pitchFamily="34" charset="0"/>
              </a:rPr>
              <a:t> </a:t>
            </a:r>
            <a:r>
              <a:rPr lang="it-IT" altLang="ko-KR" dirty="0" err="1">
                <a:latin typeface="Arial" pitchFamily="34" charset="0"/>
                <a:cs typeface="Arial" pitchFamily="34" charset="0"/>
              </a:rPr>
              <a:t>such</a:t>
            </a:r>
            <a:r>
              <a:rPr lang="it-IT" altLang="ko-KR" dirty="0">
                <a:latin typeface="Arial" pitchFamily="34" charset="0"/>
                <a:cs typeface="Arial" pitchFamily="34" charset="0"/>
              </a:rPr>
              <a:t> </a:t>
            </a:r>
            <a:r>
              <a:rPr lang="it-IT" altLang="ko-KR" dirty="0" err="1">
                <a:latin typeface="Arial" pitchFamily="34" charset="0"/>
                <a:cs typeface="Arial" pitchFamily="34" charset="0"/>
              </a:rPr>
              <a:t>as</a:t>
            </a:r>
            <a:r>
              <a:rPr lang="it-IT" altLang="ko-KR" dirty="0">
                <a:latin typeface="Arial" pitchFamily="34" charset="0"/>
                <a:cs typeface="Arial" pitchFamily="34" charset="0"/>
              </a:rPr>
              <a:t> </a:t>
            </a:r>
            <a:r>
              <a:rPr lang="it-IT" altLang="ko-KR" b="1" dirty="0" err="1">
                <a:latin typeface="Arial" pitchFamily="34" charset="0"/>
                <a:cs typeface="Arial" pitchFamily="34" charset="0"/>
              </a:rPr>
              <a:t>PlayStation</a:t>
            </a:r>
            <a:r>
              <a:rPr lang="it-IT" altLang="ko-KR" b="1" dirty="0">
                <a:latin typeface="Arial" pitchFamily="34" charset="0"/>
                <a:cs typeface="Arial" pitchFamily="34" charset="0"/>
              </a:rPr>
              <a:t> 4 </a:t>
            </a:r>
            <a:r>
              <a:rPr lang="it-IT" altLang="ko-KR" dirty="0">
                <a:latin typeface="Arial" pitchFamily="34" charset="0"/>
                <a:cs typeface="Arial" pitchFamily="34" charset="0"/>
              </a:rPr>
              <a:t>and </a:t>
            </a:r>
            <a:r>
              <a:rPr lang="it-IT" altLang="ko-KR" b="1" dirty="0">
                <a:latin typeface="Arial" pitchFamily="34" charset="0"/>
                <a:cs typeface="Arial" pitchFamily="34" charset="0"/>
              </a:rPr>
              <a:t>X-Box </a:t>
            </a:r>
            <a:r>
              <a:rPr lang="it-IT" altLang="ko-KR" b="1" dirty="0" err="1">
                <a:latin typeface="Arial" pitchFamily="34" charset="0"/>
                <a:cs typeface="Arial" pitchFamily="34" charset="0"/>
              </a:rPr>
              <a:t>One</a:t>
            </a:r>
            <a:r>
              <a:rPr lang="it-IT" altLang="ko-KR" b="1" dirty="0">
                <a:latin typeface="Arial" pitchFamily="34" charset="0"/>
                <a:cs typeface="Arial" pitchFamily="34" charset="0"/>
              </a:rPr>
              <a:t> </a:t>
            </a:r>
            <a:r>
              <a:rPr lang="it-IT" altLang="ko-KR" dirty="0">
                <a:latin typeface="Arial" pitchFamily="34" charset="0"/>
                <a:cs typeface="Arial" pitchFamily="34" charset="0"/>
              </a:rPr>
              <a:t>are state of the art and </a:t>
            </a:r>
            <a:r>
              <a:rPr lang="it-IT" altLang="ko-KR" dirty="0" err="1">
                <a:latin typeface="Arial" pitchFamily="34" charset="0"/>
                <a:cs typeface="Arial" pitchFamily="34" charset="0"/>
              </a:rPr>
              <a:t>now</a:t>
            </a:r>
            <a:r>
              <a:rPr lang="it-IT" altLang="ko-KR" dirty="0">
                <a:latin typeface="Arial" pitchFamily="34" charset="0"/>
                <a:cs typeface="Arial" pitchFamily="34" charset="0"/>
              </a:rPr>
              <a:t> can </a:t>
            </a:r>
            <a:r>
              <a:rPr lang="it-IT" altLang="ko-KR" dirty="0" err="1">
                <a:latin typeface="Arial" pitchFamily="34" charset="0"/>
                <a:cs typeface="Arial" pitchFamily="34" charset="0"/>
              </a:rPr>
              <a:t>perform</a:t>
            </a:r>
            <a:r>
              <a:rPr lang="it-IT" altLang="ko-KR" dirty="0">
                <a:latin typeface="Arial" pitchFamily="34" charset="0"/>
                <a:cs typeface="Arial" pitchFamily="34" charset="0"/>
              </a:rPr>
              <a:t> </a:t>
            </a:r>
            <a:r>
              <a:rPr lang="it-IT" altLang="ko-KR" dirty="0" err="1">
                <a:latin typeface="Arial" pitchFamily="34" charset="0"/>
                <a:cs typeface="Arial" pitchFamily="34" charset="0"/>
              </a:rPr>
              <a:t>function</a:t>
            </a:r>
            <a:r>
              <a:rPr lang="it-IT" altLang="ko-KR" dirty="0">
                <a:latin typeface="Arial" pitchFamily="34" charset="0"/>
                <a:cs typeface="Arial" pitchFamily="34" charset="0"/>
              </a:rPr>
              <a:t> </a:t>
            </a:r>
            <a:r>
              <a:rPr lang="it-IT" altLang="ko-KR" dirty="0" err="1">
                <a:latin typeface="Arial" pitchFamily="34" charset="0"/>
                <a:cs typeface="Arial" pitchFamily="34" charset="0"/>
              </a:rPr>
              <a:t>that</a:t>
            </a:r>
            <a:r>
              <a:rPr lang="it-IT" altLang="ko-KR" dirty="0">
                <a:latin typeface="Arial" pitchFamily="34" charset="0"/>
                <a:cs typeface="Arial" pitchFamily="34" charset="0"/>
              </a:rPr>
              <a:t> </a:t>
            </a:r>
            <a:r>
              <a:rPr lang="it-IT" altLang="ko-KR" dirty="0" err="1">
                <a:latin typeface="Arial" pitchFamily="34" charset="0"/>
                <a:cs typeface="Arial" pitchFamily="34" charset="0"/>
              </a:rPr>
              <a:t>their</a:t>
            </a:r>
            <a:r>
              <a:rPr lang="it-IT" altLang="ko-KR" dirty="0">
                <a:latin typeface="Arial" pitchFamily="34" charset="0"/>
                <a:cs typeface="Arial" pitchFamily="34" charset="0"/>
              </a:rPr>
              <a:t> </a:t>
            </a:r>
            <a:r>
              <a:rPr lang="it-IT" altLang="ko-KR" dirty="0" err="1">
                <a:latin typeface="Arial" pitchFamily="34" charset="0"/>
                <a:cs typeface="Arial" pitchFamily="34" charset="0"/>
              </a:rPr>
              <a:t>earlier</a:t>
            </a:r>
            <a:r>
              <a:rPr lang="it-IT" altLang="ko-KR" dirty="0">
                <a:latin typeface="Arial" pitchFamily="34" charset="0"/>
                <a:cs typeface="Arial" pitchFamily="34" charset="0"/>
              </a:rPr>
              <a:t> </a:t>
            </a:r>
            <a:r>
              <a:rPr lang="it-IT" altLang="ko-KR" dirty="0" err="1">
                <a:latin typeface="Arial" pitchFamily="34" charset="0"/>
                <a:cs typeface="Arial" pitchFamily="34" charset="0"/>
              </a:rPr>
              <a:t>versions</a:t>
            </a:r>
            <a:r>
              <a:rPr lang="it-IT" altLang="ko-KR" dirty="0">
                <a:latin typeface="Arial" pitchFamily="34" charset="0"/>
                <a:cs typeface="Arial" pitchFamily="34" charset="0"/>
              </a:rPr>
              <a:t> </a:t>
            </a:r>
            <a:r>
              <a:rPr lang="it-IT" altLang="ko-KR" dirty="0" err="1">
                <a:latin typeface="Arial" pitchFamily="34" charset="0"/>
                <a:cs typeface="Arial" pitchFamily="34" charset="0"/>
              </a:rPr>
              <a:t>were</a:t>
            </a:r>
            <a:r>
              <a:rPr lang="it-IT" altLang="ko-KR" dirty="0">
                <a:latin typeface="Arial" pitchFamily="34" charset="0"/>
                <a:cs typeface="Arial" pitchFamily="34" charset="0"/>
              </a:rPr>
              <a:t> </a:t>
            </a:r>
            <a:r>
              <a:rPr lang="it-IT" altLang="ko-KR" dirty="0" err="1">
                <a:latin typeface="Arial" pitchFamily="34" charset="0"/>
                <a:cs typeface="Arial" pitchFamily="34" charset="0"/>
              </a:rPr>
              <a:t>not</a:t>
            </a:r>
            <a:r>
              <a:rPr lang="it-IT" altLang="ko-KR" dirty="0">
                <a:latin typeface="Arial" pitchFamily="34" charset="0"/>
                <a:cs typeface="Arial" pitchFamily="34" charset="0"/>
              </a:rPr>
              <a:t> </a:t>
            </a:r>
            <a:r>
              <a:rPr lang="it-IT" altLang="ko-KR" dirty="0" err="1">
                <a:latin typeface="Arial" pitchFamily="34" charset="0"/>
                <a:cs typeface="Arial" pitchFamily="34" charset="0"/>
              </a:rPr>
              <a:t>offering</a:t>
            </a:r>
            <a:r>
              <a:rPr lang="it-IT" altLang="ko-KR" dirty="0">
                <a:latin typeface="Arial" pitchFamily="34" charset="0"/>
                <a:cs typeface="Arial" pitchFamily="34" charset="0"/>
              </a:rPr>
              <a:t>.</a:t>
            </a:r>
          </a:p>
          <a:p>
            <a:endParaRPr lang="it-IT" altLang="ko-KR" dirty="0">
              <a:latin typeface="Arial" pitchFamily="34" charset="0"/>
              <a:cs typeface="Arial" pitchFamily="34" charset="0"/>
            </a:endParaRPr>
          </a:p>
          <a:p>
            <a:r>
              <a:rPr lang="it-IT" altLang="ko-KR" dirty="0" err="1">
                <a:latin typeface="Arial" pitchFamily="34" charset="0"/>
                <a:cs typeface="Arial" pitchFamily="34" charset="0"/>
              </a:rPr>
              <a:t>Consoles</a:t>
            </a:r>
            <a:r>
              <a:rPr lang="it-IT" altLang="ko-KR" dirty="0">
                <a:latin typeface="Arial" pitchFamily="34" charset="0"/>
                <a:cs typeface="Arial" pitchFamily="34" charset="0"/>
              </a:rPr>
              <a:t> can be </a:t>
            </a:r>
            <a:r>
              <a:rPr lang="it-IT" altLang="ko-KR" dirty="0" err="1">
                <a:latin typeface="Arial" pitchFamily="34" charset="0"/>
                <a:cs typeface="Arial" pitchFamily="34" charset="0"/>
              </a:rPr>
              <a:t>used</a:t>
            </a:r>
            <a:r>
              <a:rPr lang="it-IT" altLang="ko-KR" dirty="0">
                <a:latin typeface="Arial" pitchFamily="34" charset="0"/>
                <a:cs typeface="Arial" pitchFamily="34" charset="0"/>
              </a:rPr>
              <a:t> to </a:t>
            </a:r>
            <a:r>
              <a:rPr lang="it-IT" altLang="ko-KR" dirty="0" err="1">
                <a:latin typeface="Arial" pitchFamily="34" charset="0"/>
                <a:cs typeface="Arial" pitchFamily="34" charset="0"/>
              </a:rPr>
              <a:t>watch</a:t>
            </a:r>
            <a:r>
              <a:rPr lang="it-IT" altLang="ko-KR" dirty="0">
                <a:latin typeface="Arial" pitchFamily="34" charset="0"/>
                <a:cs typeface="Arial" pitchFamily="34" charset="0"/>
              </a:rPr>
              <a:t> </a:t>
            </a:r>
            <a:r>
              <a:rPr lang="it-IT" altLang="ko-KR" dirty="0" err="1">
                <a:latin typeface="Arial" pitchFamily="34" charset="0"/>
                <a:cs typeface="Arial" pitchFamily="34" charset="0"/>
              </a:rPr>
              <a:t>movies</a:t>
            </a:r>
            <a:r>
              <a:rPr lang="it-IT" altLang="ko-KR" dirty="0">
                <a:latin typeface="Arial" pitchFamily="34" charset="0"/>
                <a:cs typeface="Arial" pitchFamily="34" charset="0"/>
              </a:rPr>
              <a:t>, play music, </a:t>
            </a:r>
            <a:r>
              <a:rPr lang="it-IT" altLang="ko-KR" dirty="0" err="1">
                <a:latin typeface="Arial" pitchFamily="34" charset="0"/>
                <a:cs typeface="Arial" pitchFamily="34" charset="0"/>
              </a:rPr>
              <a:t>connect</a:t>
            </a:r>
            <a:r>
              <a:rPr lang="it-IT" altLang="ko-KR" dirty="0">
                <a:latin typeface="Arial" pitchFamily="34" charset="0"/>
                <a:cs typeface="Arial" pitchFamily="34" charset="0"/>
              </a:rPr>
              <a:t> to the internet and </a:t>
            </a:r>
            <a:r>
              <a:rPr lang="it-IT" altLang="ko-KR" dirty="0" err="1">
                <a:latin typeface="Arial" pitchFamily="34" charset="0"/>
                <a:cs typeface="Arial" pitchFamily="34" charset="0"/>
              </a:rPr>
              <a:t>browse</a:t>
            </a:r>
            <a:r>
              <a:rPr lang="it-IT" altLang="ko-KR" dirty="0">
                <a:latin typeface="Arial" pitchFamily="34" charset="0"/>
                <a:cs typeface="Arial" pitchFamily="34" charset="0"/>
              </a:rPr>
              <a:t>, </a:t>
            </a:r>
            <a:r>
              <a:rPr lang="it-IT" altLang="ko-KR" dirty="0" err="1">
                <a:latin typeface="Arial" pitchFamily="34" charset="0"/>
                <a:cs typeface="Arial" pitchFamily="34" charset="0"/>
              </a:rPr>
              <a:t>watch</a:t>
            </a:r>
            <a:r>
              <a:rPr lang="it-IT" altLang="ko-KR" dirty="0">
                <a:latin typeface="Arial" pitchFamily="34" charset="0"/>
                <a:cs typeface="Arial" pitchFamily="34" charset="0"/>
              </a:rPr>
              <a:t> TV and can </a:t>
            </a:r>
            <a:r>
              <a:rPr lang="it-IT" altLang="ko-KR" dirty="0" err="1">
                <a:latin typeface="Arial" pitchFamily="34" charset="0"/>
                <a:cs typeface="Arial" pitchFamily="34" charset="0"/>
              </a:rPr>
              <a:t>access</a:t>
            </a:r>
            <a:r>
              <a:rPr lang="it-IT" altLang="ko-KR" dirty="0">
                <a:latin typeface="Arial" pitchFamily="34" charset="0"/>
                <a:cs typeface="Arial" pitchFamily="34" charset="0"/>
              </a:rPr>
              <a:t> online </a:t>
            </a:r>
            <a:r>
              <a:rPr lang="it-IT" altLang="ko-KR" dirty="0" err="1">
                <a:latin typeface="Arial" pitchFamily="34" charset="0"/>
                <a:cs typeface="Arial" pitchFamily="34" charset="0"/>
              </a:rPr>
              <a:t>store</a:t>
            </a:r>
            <a:r>
              <a:rPr lang="it-IT" altLang="ko-KR" dirty="0">
                <a:latin typeface="Arial" pitchFamily="34" charset="0"/>
                <a:cs typeface="Arial" pitchFamily="34" charset="0"/>
              </a:rPr>
              <a:t> and shop.</a:t>
            </a:r>
            <a:endParaRPr lang="ko-KR" altLang="en-US" dirty="0">
              <a:latin typeface="Arial" pitchFamily="34" charset="0"/>
              <a:cs typeface="Arial" pitchFamily="34" charset="0"/>
            </a:endParaRPr>
          </a:p>
        </p:txBody>
      </p:sp>
      <p:pic>
        <p:nvPicPr>
          <p:cNvPr id="5" name="Picture 2">
            <a:extLst>
              <a:ext uri="{FF2B5EF4-FFF2-40B4-BE49-F238E27FC236}">
                <a16:creationId xmlns:a16="http://schemas.microsoft.com/office/drawing/2014/main" id="{4C4E9889-D0A2-FE45-9E53-32B0F28CF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784" y="4221086"/>
            <a:ext cx="3600400" cy="20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Image result for xbox one">
            <a:extLst>
              <a:ext uri="{FF2B5EF4-FFF2-40B4-BE49-F238E27FC236}">
                <a16:creationId xmlns:a16="http://schemas.microsoft.com/office/drawing/2014/main" id="{90051473-016A-4944-926D-26C08B7189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2424" y="4277449"/>
            <a:ext cx="3384376" cy="191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33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T17: Design Point</a:t>
            </a:r>
            <a:endParaRPr lang="ko-KR" altLang="en-US" dirty="0"/>
          </a:p>
        </p:txBody>
      </p:sp>
      <p:sp>
        <p:nvSpPr>
          <p:cNvPr id="6" name="Content Placeholder 5"/>
          <p:cNvSpPr>
            <a:spLocks noGrp="1"/>
          </p:cNvSpPr>
          <p:nvPr>
            <p:ph idx="1"/>
          </p:nvPr>
        </p:nvSpPr>
        <p:spPr/>
        <p:txBody>
          <a:bodyPr/>
          <a:lstStyle/>
          <a:p>
            <a:r>
              <a:rPr lang="en-US" b="1" dirty="0" err="1"/>
              <a:t>Suunto</a:t>
            </a:r>
            <a:r>
              <a:rPr lang="en-US" b="1" dirty="0"/>
              <a:t> Ambit 3 Sport</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4032448" cy="3600400"/>
          </a:xfrm>
        </p:spPr>
        <p:txBody>
          <a:bodyPr/>
          <a:lstStyle/>
          <a:p>
            <a:pPr algn="just"/>
            <a:r>
              <a:rPr lang="en-GB" altLang="ko-KR" dirty="0">
                <a:latin typeface="Arial" pitchFamily="34" charset="0"/>
                <a:cs typeface="Arial" pitchFamily="34" charset="0"/>
              </a:rPr>
              <a:t>A </a:t>
            </a:r>
            <a:r>
              <a:rPr lang="en-GB" altLang="ko-KR" b="1" dirty="0">
                <a:latin typeface="Arial" pitchFamily="34" charset="0"/>
                <a:cs typeface="Arial" pitchFamily="34" charset="0"/>
              </a:rPr>
              <a:t>GPS sport watch </a:t>
            </a:r>
            <a:r>
              <a:rPr lang="en-GB" altLang="ko-KR" dirty="0">
                <a:latin typeface="Arial" pitchFamily="34" charset="0"/>
                <a:cs typeface="Arial" pitchFamily="34" charset="0"/>
              </a:rPr>
              <a:t>is an electronic watch built with two key purpose. </a:t>
            </a:r>
          </a:p>
          <a:p>
            <a:pPr algn="just"/>
            <a:endParaRPr lang="en-GB" altLang="ko-KR" dirty="0">
              <a:latin typeface="Arial" pitchFamily="34" charset="0"/>
              <a:cs typeface="Arial" pitchFamily="34" charset="0"/>
            </a:endParaRPr>
          </a:p>
          <a:p>
            <a:pPr algn="just"/>
            <a:r>
              <a:rPr lang="en-GB" altLang="ko-KR" dirty="0">
                <a:latin typeface="Arial" pitchFamily="34" charset="0"/>
                <a:cs typeface="Arial" pitchFamily="34" charset="0"/>
              </a:rPr>
              <a:t>Providing athletes </a:t>
            </a:r>
            <a:r>
              <a:rPr lang="en-GB" altLang="ko-KR" b="1" dirty="0">
                <a:latin typeface="Arial" pitchFamily="34" charset="0"/>
                <a:cs typeface="Arial" pitchFamily="34" charset="0"/>
              </a:rPr>
              <a:t>accurate performance information</a:t>
            </a:r>
            <a:r>
              <a:rPr lang="en-GB" altLang="ko-KR" dirty="0">
                <a:latin typeface="Arial" pitchFamily="34" charset="0"/>
                <a:cs typeface="Arial" pitchFamily="34" charset="0"/>
              </a:rPr>
              <a:t> while training and collection, analysing relevant information about the workout. </a:t>
            </a:r>
          </a:p>
          <a:p>
            <a:pPr algn="just"/>
            <a:endParaRPr lang="en-GB" altLang="ko-KR" dirty="0">
              <a:latin typeface="Arial" pitchFamily="34" charset="0"/>
              <a:cs typeface="Arial" pitchFamily="34" charset="0"/>
            </a:endParaRPr>
          </a:p>
          <a:p>
            <a:pPr algn="just"/>
            <a:r>
              <a:rPr lang="en-GB" altLang="ko-KR" dirty="0">
                <a:latin typeface="Arial" pitchFamily="34" charset="0"/>
                <a:cs typeface="Arial" pitchFamily="34" charset="0"/>
              </a:rPr>
              <a:t>The </a:t>
            </a:r>
            <a:r>
              <a:rPr lang="en-GB" altLang="ko-KR" b="1" dirty="0" err="1">
                <a:latin typeface="Arial" pitchFamily="34" charset="0"/>
                <a:cs typeface="Arial" pitchFamily="34" charset="0"/>
              </a:rPr>
              <a:t>Suunto</a:t>
            </a:r>
            <a:r>
              <a:rPr lang="en-GB" altLang="ko-KR" b="1" dirty="0">
                <a:latin typeface="Arial" pitchFamily="34" charset="0"/>
                <a:cs typeface="Arial" pitchFamily="34" charset="0"/>
              </a:rPr>
              <a:t> Ambit 3 Sport </a:t>
            </a:r>
            <a:r>
              <a:rPr lang="en-GB" altLang="ko-KR" dirty="0">
                <a:latin typeface="Arial" pitchFamily="34" charset="0"/>
                <a:cs typeface="Arial" pitchFamily="34" charset="0"/>
              </a:rPr>
              <a:t>can track your running performance and analyse your sleep recovery.</a:t>
            </a:r>
          </a:p>
        </p:txBody>
      </p:sp>
      <p:pic>
        <p:nvPicPr>
          <p:cNvPr id="5" name="Immagine 4">
            <a:extLst>
              <a:ext uri="{FF2B5EF4-FFF2-40B4-BE49-F238E27FC236}">
                <a16:creationId xmlns:a16="http://schemas.microsoft.com/office/drawing/2014/main" id="{FED6E5DE-84AE-E24A-AAA2-57433A2EE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348880"/>
            <a:ext cx="2880320" cy="2533005"/>
          </a:xfrm>
          <a:prstGeom prst="rect">
            <a:avLst/>
          </a:prstGeom>
        </p:spPr>
      </p:pic>
    </p:spTree>
    <p:extLst>
      <p:ext uri="{BB962C8B-B14F-4D97-AF65-F5344CB8AC3E}">
        <p14:creationId xmlns:p14="http://schemas.microsoft.com/office/powerpoint/2010/main" val="95726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T18: Degrees Of Freedom</a:t>
            </a:r>
            <a:endParaRPr lang="ko-KR" altLang="en-US" dirty="0"/>
          </a:p>
        </p:txBody>
      </p:sp>
      <p:sp>
        <p:nvSpPr>
          <p:cNvPr id="6" name="Content Placeholder 5"/>
          <p:cNvSpPr>
            <a:spLocks noGrp="1"/>
          </p:cNvSpPr>
          <p:nvPr>
            <p:ph idx="1"/>
          </p:nvPr>
        </p:nvSpPr>
        <p:spPr/>
        <p:txBody>
          <a:bodyPr/>
          <a:lstStyle/>
          <a:p>
            <a:r>
              <a:rPr lang="en-US" b="1" dirty="0"/>
              <a:t>Following The Players</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3384376" cy="3600400"/>
          </a:xfrm>
        </p:spPr>
        <p:txBody>
          <a:bodyPr/>
          <a:lstStyle/>
          <a:p>
            <a:pPr algn="just">
              <a:spcBef>
                <a:spcPts val="0"/>
              </a:spcBef>
            </a:pPr>
            <a:r>
              <a:rPr lang="en-US" dirty="0">
                <a:latin typeface="Arial" panose="020B0604020202020204" pitchFamily="34" charset="0"/>
                <a:cs typeface="Arial" panose="020B0604020202020204" pitchFamily="34" charset="0"/>
              </a:rPr>
              <a:t>If you have a </a:t>
            </a:r>
            <a:r>
              <a:rPr lang="en-US" b="1" dirty="0">
                <a:latin typeface="Arial" panose="020B0604020202020204" pitchFamily="34" charset="0"/>
                <a:cs typeface="Arial" panose="020B0604020202020204" pitchFamily="34" charset="0"/>
              </a:rPr>
              <a:t>favorite player </a:t>
            </a:r>
            <a:r>
              <a:rPr lang="en-US" dirty="0">
                <a:latin typeface="Arial" panose="020B0604020202020204" pitchFamily="34" charset="0"/>
                <a:cs typeface="Arial" panose="020B0604020202020204" pitchFamily="34" charset="0"/>
              </a:rPr>
              <a:t>and </a:t>
            </a:r>
          </a:p>
          <a:p>
            <a:pPr algn="just">
              <a:spcBef>
                <a:spcPts val="0"/>
              </a:spcBef>
            </a:pPr>
            <a:r>
              <a:rPr lang="en-US" dirty="0">
                <a:latin typeface="Arial" panose="020B0604020202020204" pitchFamily="34" charset="0"/>
                <a:cs typeface="Arial" panose="020B0604020202020204" pitchFamily="34" charset="0"/>
              </a:rPr>
              <a:t>the regular director’s cut rarely</a:t>
            </a:r>
          </a:p>
          <a:p>
            <a:pPr algn="just">
              <a:spcBef>
                <a:spcPts val="0"/>
              </a:spcBef>
            </a:pPr>
            <a:r>
              <a:rPr lang="en-US" dirty="0">
                <a:latin typeface="Arial" panose="020B0604020202020204" pitchFamily="34" charset="0"/>
                <a:cs typeface="Arial" panose="020B0604020202020204" pitchFamily="34" charset="0"/>
              </a:rPr>
              <a:t>shows him or her on the screen, you can select to </a:t>
            </a:r>
            <a:r>
              <a:rPr lang="en-US" b="1" dirty="0">
                <a:latin typeface="Arial" panose="020B0604020202020204" pitchFamily="34" charset="0"/>
                <a:cs typeface="Arial" panose="020B0604020202020204" pitchFamily="34" charset="0"/>
              </a:rPr>
              <a:t>follow</a:t>
            </a:r>
            <a:r>
              <a:rPr lang="en-US" dirty="0">
                <a:latin typeface="Arial" panose="020B0604020202020204" pitchFamily="34" charset="0"/>
                <a:cs typeface="Arial" panose="020B0604020202020204" pitchFamily="34" charset="0"/>
              </a:rPr>
              <a:t> that player </a:t>
            </a:r>
          </a:p>
          <a:p>
            <a:pPr algn="just">
              <a:spcBef>
                <a:spcPts val="0"/>
              </a:spcBef>
            </a:pPr>
            <a:r>
              <a:rPr lang="en-US" b="1" dirty="0">
                <a:latin typeface="Arial" panose="020B0604020202020204" pitchFamily="34" charset="0"/>
                <a:cs typeface="Arial" panose="020B0604020202020204" pitchFamily="34" charset="0"/>
              </a:rPr>
              <a:t>throughout the sports event </a:t>
            </a:r>
            <a:r>
              <a:rPr lang="en-US" dirty="0">
                <a:latin typeface="Arial" panose="020B0604020202020204" pitchFamily="34" charset="0"/>
                <a:cs typeface="Arial" panose="020B0604020202020204" pitchFamily="34" charset="0"/>
              </a:rPr>
              <a:t>and </a:t>
            </a:r>
          </a:p>
          <a:p>
            <a:pPr algn="just">
              <a:spcBef>
                <a:spcPts val="0"/>
              </a:spcBef>
            </a:pPr>
            <a:r>
              <a:rPr lang="en-US" dirty="0">
                <a:latin typeface="Arial" panose="020B0604020202020204" pitchFamily="34" charset="0"/>
                <a:cs typeface="Arial" panose="020B0604020202020204" pitchFamily="34" charset="0"/>
              </a:rPr>
              <a:t>can have him or her on your screen. </a:t>
            </a:r>
          </a:p>
          <a:p>
            <a:pPr algn="just">
              <a:spcBef>
                <a:spcPts val="0"/>
              </a:spcBef>
            </a:pPr>
            <a:endParaRPr lang="en-US" altLang="ko-KR" dirty="0">
              <a:latin typeface="Arial" pitchFamily="34" charset="0"/>
              <a:cs typeface="Arial" pitchFamily="34" charset="0"/>
            </a:endParaRPr>
          </a:p>
          <a:p>
            <a:pPr algn="just">
              <a:spcBef>
                <a:spcPts val="0"/>
              </a:spcBef>
            </a:pPr>
            <a:r>
              <a:rPr lang="en-US" dirty="0">
                <a:latin typeface="Arial" panose="020B0604020202020204" pitchFamily="34" charset="0"/>
                <a:cs typeface="Arial" panose="020B0604020202020204" pitchFamily="34" charset="0"/>
              </a:rPr>
              <a:t>This is not limited to just one sport, </a:t>
            </a:r>
          </a:p>
          <a:p>
            <a:pPr algn="just">
              <a:spcBef>
                <a:spcPts val="0"/>
              </a:spcBef>
            </a:pPr>
            <a:r>
              <a:rPr lang="en-US" dirty="0">
                <a:latin typeface="Arial" panose="020B0604020202020204" pitchFamily="34" charset="0"/>
                <a:cs typeface="Arial" panose="020B0604020202020204" pitchFamily="34" charset="0"/>
              </a:rPr>
              <a:t>this ability to control what you see at home on your screen is being </a:t>
            </a:r>
          </a:p>
          <a:p>
            <a:pPr algn="just">
              <a:spcBef>
                <a:spcPts val="0"/>
              </a:spcBef>
            </a:pPr>
            <a:r>
              <a:rPr lang="en-US" dirty="0">
                <a:latin typeface="Arial" panose="020B0604020202020204" pitchFamily="34" charset="0"/>
                <a:cs typeface="Arial" panose="020B0604020202020204" pitchFamily="34" charset="0"/>
              </a:rPr>
              <a:t>offered now for almost </a:t>
            </a:r>
            <a:r>
              <a:rPr lang="en-US" b="1" dirty="0">
                <a:latin typeface="Arial" panose="020B0604020202020204" pitchFamily="34" charset="0"/>
                <a:cs typeface="Arial" panose="020B0604020202020204" pitchFamily="34" charset="0"/>
              </a:rPr>
              <a:t>all sporting </a:t>
            </a:r>
          </a:p>
          <a:p>
            <a:pPr algn="just">
              <a:spcBef>
                <a:spcPts val="0"/>
              </a:spcBef>
            </a:pPr>
            <a:r>
              <a:rPr lang="en-US" b="1" dirty="0">
                <a:latin typeface="Arial" panose="020B0604020202020204" pitchFamily="34" charset="0"/>
                <a:cs typeface="Arial" panose="020B0604020202020204" pitchFamily="34" charset="0"/>
              </a:rPr>
              <a:t>events</a:t>
            </a:r>
            <a:r>
              <a:rPr lang="en-US" dirty="0">
                <a:latin typeface="Arial" panose="020B0604020202020204" pitchFamily="34" charset="0"/>
                <a:cs typeface="Arial" panose="020B0604020202020204" pitchFamily="34" charset="0"/>
              </a:rPr>
              <a:t>.</a:t>
            </a:r>
            <a:endParaRPr lang="ko-KR" altLang="en-US" dirty="0">
              <a:latin typeface="Arial" pitchFamily="34" charset="0"/>
              <a:cs typeface="Arial" pitchFamily="34" charset="0"/>
            </a:endParaRPr>
          </a:p>
        </p:txBody>
      </p:sp>
      <p:pic>
        <p:nvPicPr>
          <p:cNvPr id="5" name="Picture 2" descr="Image result for live sprts camera angles">
            <a:extLst>
              <a:ext uri="{FF2B5EF4-FFF2-40B4-BE49-F238E27FC236}">
                <a16:creationId xmlns:a16="http://schemas.microsoft.com/office/drawing/2014/main" id="{169F230F-BA71-4946-8448-7C18C9F86F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050" y="2278008"/>
            <a:ext cx="358439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live sprts camera angles">
            <a:extLst>
              <a:ext uri="{FF2B5EF4-FFF2-40B4-BE49-F238E27FC236}">
                <a16:creationId xmlns:a16="http://schemas.microsoft.com/office/drawing/2014/main" id="{01D1A505-50B6-A449-98FD-2BAED0AA93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6" y="4528836"/>
            <a:ext cx="2208245"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09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T1:Boundary Breakdown</a:t>
            </a:r>
            <a:endParaRPr lang="ko-KR" altLang="en-US" dirty="0"/>
          </a:p>
        </p:txBody>
      </p:sp>
      <p:sp>
        <p:nvSpPr>
          <p:cNvPr id="6" name="Content Placeholder 5"/>
          <p:cNvSpPr>
            <a:spLocks noGrp="1"/>
          </p:cNvSpPr>
          <p:nvPr>
            <p:ph idx="1"/>
          </p:nvPr>
        </p:nvSpPr>
        <p:spPr/>
        <p:txBody>
          <a:bodyPr/>
          <a:lstStyle/>
          <a:p>
            <a:r>
              <a:rPr lang="en-US" altLang="ko-KR" b="1" dirty="0">
                <a:solidFill>
                  <a:schemeClr val="tx1">
                    <a:lumMod val="75000"/>
                    <a:lumOff val="25000"/>
                  </a:schemeClr>
                </a:solidFill>
                <a:latin typeface="Arial" pitchFamily="34" charset="0"/>
                <a:cs typeface="Arial" pitchFamily="34" charset="0"/>
              </a:rPr>
              <a:t>Discord</a:t>
            </a:r>
          </a:p>
        </p:txBody>
      </p:sp>
      <p:sp>
        <p:nvSpPr>
          <p:cNvPr id="7" name="Content Placeholder 6"/>
          <p:cNvSpPr>
            <a:spLocks noGrp="1"/>
          </p:cNvSpPr>
          <p:nvPr>
            <p:ph idx="10"/>
          </p:nvPr>
        </p:nvSpPr>
        <p:spPr>
          <a:xfrm>
            <a:off x="467544" y="2276872"/>
            <a:ext cx="4536504" cy="3600400"/>
          </a:xfrm>
        </p:spPr>
        <p:txBody>
          <a:bodyPr/>
          <a:lstStyle/>
          <a:p>
            <a:pPr algn="just"/>
            <a:r>
              <a:rPr lang="en-US" b="1" dirty="0">
                <a:latin typeface="Arial" pitchFamily="34" charset="0"/>
                <a:cs typeface="Arial" pitchFamily="34" charset="0"/>
              </a:rPr>
              <a:t>Discord</a:t>
            </a:r>
            <a:r>
              <a:rPr lang="en-US" dirty="0">
                <a:latin typeface="Arial" pitchFamily="34" charset="0"/>
                <a:cs typeface="Arial" pitchFamily="34" charset="0"/>
              </a:rPr>
              <a:t> is a good example of such platform which bring the gaming community to a single forum, </a:t>
            </a:r>
          </a:p>
          <a:p>
            <a:pPr algn="just"/>
            <a:r>
              <a:rPr lang="en-US" dirty="0">
                <a:latin typeface="Arial" pitchFamily="34" charset="0"/>
                <a:cs typeface="Arial" pitchFamily="34" charset="0"/>
              </a:rPr>
              <a:t>it is a proprietary freeware </a:t>
            </a:r>
            <a:r>
              <a:rPr lang="en-US" b="1" dirty="0">
                <a:latin typeface="Arial" pitchFamily="34" charset="0"/>
                <a:cs typeface="Arial" pitchFamily="34" charset="0"/>
              </a:rPr>
              <a:t>VoIP application</a:t>
            </a:r>
            <a:r>
              <a:rPr lang="en-US" dirty="0">
                <a:latin typeface="Arial" pitchFamily="34" charset="0"/>
                <a:cs typeface="Arial" pitchFamily="34" charset="0"/>
              </a:rPr>
              <a:t> </a:t>
            </a:r>
          </a:p>
          <a:p>
            <a:pPr algn="just"/>
            <a:r>
              <a:rPr lang="en-US" dirty="0">
                <a:latin typeface="Arial" pitchFamily="34" charset="0"/>
                <a:cs typeface="Arial" pitchFamily="34" charset="0"/>
              </a:rPr>
              <a:t>designed for gaming communities. Discord runs on </a:t>
            </a:r>
          </a:p>
          <a:p>
            <a:pPr algn="just"/>
            <a:r>
              <a:rPr lang="en-US" dirty="0">
                <a:latin typeface="Arial" pitchFamily="34" charset="0"/>
                <a:cs typeface="Arial" pitchFamily="34" charset="0"/>
              </a:rPr>
              <a:t>Windows, Android, iOS, Linux, and in web </a:t>
            </a:r>
          </a:p>
          <a:p>
            <a:pPr algn="just"/>
            <a:r>
              <a:rPr lang="en-US" dirty="0">
                <a:latin typeface="Arial" pitchFamily="34" charset="0"/>
                <a:cs typeface="Arial" pitchFamily="34" charset="0"/>
              </a:rPr>
              <a:t>browsers. </a:t>
            </a:r>
          </a:p>
          <a:p>
            <a:pPr algn="just"/>
            <a:endParaRPr lang="en-US" dirty="0">
              <a:latin typeface="Arial" pitchFamily="34" charset="0"/>
              <a:cs typeface="Arial" pitchFamily="34" charset="0"/>
            </a:endParaRPr>
          </a:p>
          <a:p>
            <a:pPr algn="just"/>
            <a:r>
              <a:rPr lang="en-US" dirty="0">
                <a:latin typeface="Arial" pitchFamily="34" charset="0"/>
                <a:cs typeface="Arial" pitchFamily="34" charset="0"/>
              </a:rPr>
              <a:t>Developers and publishers with verified servers </a:t>
            </a:r>
          </a:p>
          <a:p>
            <a:pPr algn="just"/>
            <a:r>
              <a:rPr lang="en-US" dirty="0">
                <a:latin typeface="Arial" pitchFamily="34" charset="0"/>
                <a:cs typeface="Arial" pitchFamily="34" charset="0"/>
              </a:rPr>
              <a:t>can use data from Discord to create a "rich </a:t>
            </a:r>
          </a:p>
          <a:p>
            <a:pPr algn="just"/>
            <a:r>
              <a:rPr lang="en-US" dirty="0">
                <a:latin typeface="Arial" pitchFamily="34" charset="0"/>
                <a:cs typeface="Arial" pitchFamily="34" charset="0"/>
              </a:rPr>
              <a:t>presence" within their games, allowing players to </a:t>
            </a:r>
          </a:p>
          <a:p>
            <a:pPr algn="just"/>
            <a:r>
              <a:rPr lang="en-US" dirty="0">
                <a:latin typeface="Arial" pitchFamily="34" charset="0"/>
                <a:cs typeface="Arial" pitchFamily="34" charset="0"/>
              </a:rPr>
              <a:t>connect their game profile to their Discord profile. </a:t>
            </a:r>
            <a:endParaRPr lang="ko-KR"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E38FF710-03C0-284B-9868-1E52CD78C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276872"/>
            <a:ext cx="3635502" cy="123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4769B025-E271-DE46-9A3F-E4DF4A15E9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880" y="3728966"/>
            <a:ext cx="3676245" cy="214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89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T19: Nesting Up</a:t>
            </a:r>
            <a:endParaRPr lang="ko-KR" altLang="en-US" dirty="0"/>
          </a:p>
        </p:txBody>
      </p:sp>
      <p:sp>
        <p:nvSpPr>
          <p:cNvPr id="6" name="Content Placeholder 5"/>
          <p:cNvSpPr>
            <a:spLocks noGrp="1"/>
          </p:cNvSpPr>
          <p:nvPr>
            <p:ph idx="1"/>
          </p:nvPr>
        </p:nvSpPr>
        <p:spPr/>
        <p:txBody>
          <a:bodyPr/>
          <a:lstStyle/>
          <a:p>
            <a:r>
              <a:rPr lang="en-US" b="1" dirty="0"/>
              <a:t>Sensoria Socks</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5328592" cy="3600400"/>
          </a:xfrm>
        </p:spPr>
        <p:txBody>
          <a:bodyPr/>
          <a:lstStyle/>
          <a:p>
            <a:pPr algn="just"/>
            <a:r>
              <a:rPr lang="en-US" altLang="ko-KR" dirty="0">
                <a:latin typeface="Arial" pitchFamily="34" charset="0"/>
                <a:cs typeface="Arial" pitchFamily="34" charset="0"/>
              </a:rPr>
              <a:t>Smart clothes offer the possibility to have many different devices in one integrated device, integrating sensors.</a:t>
            </a:r>
          </a:p>
          <a:p>
            <a:pPr algn="just">
              <a:buFont typeface="Wingdings" pitchFamily="2" charset="2"/>
              <a:buChar char="ü"/>
            </a:pPr>
            <a:endParaRPr lang="en-US" altLang="ko-KR" dirty="0">
              <a:latin typeface="Arial" pitchFamily="34" charset="0"/>
              <a:cs typeface="Arial" pitchFamily="34" charset="0"/>
            </a:endParaRPr>
          </a:p>
          <a:p>
            <a:pPr algn="just"/>
            <a:r>
              <a:rPr lang="en-US" altLang="ko-KR" b="1" dirty="0">
                <a:latin typeface="Arial" pitchFamily="34" charset="0"/>
                <a:cs typeface="Arial" pitchFamily="34" charset="0"/>
              </a:rPr>
              <a:t>Sensoria’s Socks 2.0 </a:t>
            </a:r>
            <a:r>
              <a:rPr lang="en-US" altLang="ko-KR" dirty="0">
                <a:latin typeface="Arial" pitchFamily="34" charset="0"/>
                <a:cs typeface="Arial" pitchFamily="34" charset="0"/>
              </a:rPr>
              <a:t>monitors your sports performance, running metrics and now it also tells you how well you’ve run.</a:t>
            </a:r>
            <a:endParaRPr lang="en-US" altLang="ko-KR" b="1" dirty="0">
              <a:latin typeface="Arial" pitchFamily="34" charset="0"/>
              <a:cs typeface="Arial" pitchFamily="34" charset="0"/>
            </a:endParaRP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They </a:t>
            </a:r>
            <a:r>
              <a:rPr lang="en-US" altLang="ko-KR" b="1" dirty="0">
                <a:latin typeface="Arial" pitchFamily="34" charset="0"/>
                <a:cs typeface="Arial" pitchFamily="34" charset="0"/>
              </a:rPr>
              <a:t>record pace, distance, speed</a:t>
            </a:r>
            <a:r>
              <a:rPr lang="en-US" altLang="ko-KR" dirty="0">
                <a:latin typeface="Arial" pitchFamily="34" charset="0"/>
                <a:cs typeface="Arial" pitchFamily="34" charset="0"/>
              </a:rPr>
              <a:t> and time as well as </a:t>
            </a:r>
            <a:r>
              <a:rPr lang="en-US" altLang="ko-KR" b="1" dirty="0">
                <a:latin typeface="Arial" pitchFamily="34" charset="0"/>
                <a:cs typeface="Arial" pitchFamily="34" charset="0"/>
              </a:rPr>
              <a:t>track routes </a:t>
            </a:r>
            <a:r>
              <a:rPr lang="en-US" altLang="ko-KR" dirty="0">
                <a:latin typeface="Arial" pitchFamily="34" charset="0"/>
                <a:cs typeface="Arial" pitchFamily="34" charset="0"/>
              </a:rPr>
              <a:t>via GPS. They also pick up cadence data alongside </a:t>
            </a:r>
            <a:r>
              <a:rPr lang="en-US" altLang="ko-KR" b="1" dirty="0">
                <a:latin typeface="Arial" pitchFamily="34" charset="0"/>
                <a:cs typeface="Arial" pitchFamily="34" charset="0"/>
              </a:rPr>
              <a:t>foot landing </a:t>
            </a:r>
            <a:r>
              <a:rPr lang="en-US" altLang="ko-KR" dirty="0">
                <a:latin typeface="Arial" pitchFamily="34" charset="0"/>
                <a:cs typeface="Arial" pitchFamily="34" charset="0"/>
              </a:rPr>
              <a:t>and </a:t>
            </a:r>
            <a:r>
              <a:rPr lang="en-US" altLang="ko-KR" b="1" dirty="0">
                <a:latin typeface="Arial" pitchFamily="34" charset="0"/>
                <a:cs typeface="Arial" pitchFamily="34" charset="0"/>
              </a:rPr>
              <a:t>impact forces</a:t>
            </a:r>
            <a:r>
              <a:rPr lang="en-US" altLang="ko-KR" dirty="0">
                <a:latin typeface="Arial" pitchFamily="34" charset="0"/>
                <a:cs typeface="Arial" pitchFamily="34" charset="0"/>
              </a:rPr>
              <a:t>. This data can be streamed to the Sensoria 2.0 iOS app in real time.</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An </a:t>
            </a:r>
            <a:r>
              <a:rPr lang="en-US" altLang="ko-KR" b="1" dirty="0">
                <a:latin typeface="Arial" pitchFamily="34" charset="0"/>
                <a:cs typeface="Arial" pitchFamily="34" charset="0"/>
              </a:rPr>
              <a:t>AI-powered coach </a:t>
            </a:r>
            <a:r>
              <a:rPr lang="en-US" altLang="ko-KR" dirty="0">
                <a:latin typeface="Arial" pitchFamily="34" charset="0"/>
                <a:cs typeface="Arial" pitchFamily="34" charset="0"/>
              </a:rPr>
              <a:t>called Mara will provide </a:t>
            </a:r>
            <a:r>
              <a:rPr lang="en-US" altLang="ko-KR" b="1" dirty="0">
                <a:latin typeface="Arial" pitchFamily="34" charset="0"/>
                <a:cs typeface="Arial" pitchFamily="34" charset="0"/>
              </a:rPr>
              <a:t>actionable advice</a:t>
            </a:r>
            <a:r>
              <a:rPr lang="en-US" altLang="ko-KR" dirty="0">
                <a:latin typeface="Arial" pitchFamily="34" charset="0"/>
                <a:cs typeface="Arial" pitchFamily="34" charset="0"/>
              </a:rPr>
              <a:t> on how to run farther, faster and healthier.</a:t>
            </a:r>
          </a:p>
        </p:txBody>
      </p:sp>
      <p:pic>
        <p:nvPicPr>
          <p:cNvPr id="2" name="Immagine 1">
            <a:extLst>
              <a:ext uri="{FF2B5EF4-FFF2-40B4-BE49-F238E27FC236}">
                <a16:creationId xmlns:a16="http://schemas.microsoft.com/office/drawing/2014/main" id="{45BC3D03-6655-914E-B1C1-8E998C66EA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48928" y="2039121"/>
            <a:ext cx="2737872" cy="3614699"/>
          </a:xfrm>
          <a:prstGeom prst="rect">
            <a:avLst/>
          </a:prstGeom>
        </p:spPr>
      </p:pic>
    </p:spTree>
    <p:extLst>
      <p:ext uri="{BB962C8B-B14F-4D97-AF65-F5344CB8AC3E}">
        <p14:creationId xmlns:p14="http://schemas.microsoft.com/office/powerpoint/2010/main" val="273050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T20: Listening/Communication</a:t>
            </a:r>
            <a:endParaRPr lang="ko-KR" altLang="en-US" dirty="0"/>
          </a:p>
        </p:txBody>
      </p:sp>
      <p:sp>
        <p:nvSpPr>
          <p:cNvPr id="6" name="Content Placeholder 5"/>
          <p:cNvSpPr>
            <a:spLocks noGrp="1"/>
          </p:cNvSpPr>
          <p:nvPr>
            <p:ph idx="1"/>
          </p:nvPr>
        </p:nvSpPr>
        <p:spPr/>
        <p:txBody>
          <a:bodyPr/>
          <a:lstStyle/>
          <a:p>
            <a:r>
              <a:rPr lang="en-US" b="1" dirty="0"/>
              <a:t>Game</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p:txBody>
          <a:bodyPr/>
          <a:lstStyle/>
          <a:p>
            <a:pPr algn="just">
              <a:spcBef>
                <a:spcPts val="0"/>
              </a:spcBef>
            </a:pPr>
            <a:r>
              <a:rPr lang="en-US" altLang="ko-KR" dirty="0">
                <a:latin typeface="Arial" pitchFamily="34" charset="0"/>
                <a:cs typeface="Arial" pitchFamily="34" charset="0"/>
              </a:rPr>
              <a:t>At the beginning they launched the </a:t>
            </a:r>
            <a:r>
              <a:rPr lang="en-US" altLang="ko-KR" b="1" dirty="0">
                <a:latin typeface="Arial" pitchFamily="34" charset="0"/>
                <a:cs typeface="Arial" pitchFamily="34" charset="0"/>
              </a:rPr>
              <a:t>Game rewards app</a:t>
            </a:r>
            <a:r>
              <a:rPr lang="en-US" altLang="ko-KR" dirty="0">
                <a:latin typeface="Arial" pitchFamily="34" charset="0"/>
                <a:cs typeface="Arial" pitchFamily="34" charset="0"/>
              </a:rPr>
              <a:t>, </a:t>
            </a:r>
            <a:r>
              <a:rPr lang="en-US" dirty="0">
                <a:latin typeface="Arial" panose="020B0604020202020204" pitchFamily="34" charset="0"/>
                <a:cs typeface="Arial" panose="020B0604020202020204" pitchFamily="34" charset="0"/>
              </a:rPr>
              <a:t>which enabled customers to collect</a:t>
            </a:r>
          </a:p>
          <a:p>
            <a:pPr algn="just">
              <a:spcBef>
                <a:spcPts val="0"/>
              </a:spcBef>
            </a:pPr>
            <a:r>
              <a:rPr lang="en-US" dirty="0">
                <a:latin typeface="Arial" panose="020B0604020202020204" pitchFamily="34" charset="0"/>
                <a:cs typeface="Arial" panose="020B0604020202020204" pitchFamily="34" charset="0"/>
              </a:rPr>
              <a:t>loyalty points in-store using their smartphones rather than the firm’s legacy game loyalty cards.</a:t>
            </a:r>
          </a:p>
          <a:p>
            <a:pPr algn="just">
              <a:spcBef>
                <a:spcPts val="0"/>
              </a:spcBef>
            </a:pPr>
            <a:r>
              <a:rPr lang="it-IT" dirty="0">
                <a:latin typeface="Arial" panose="020B0604020202020204" pitchFamily="34" charset="0"/>
                <a:cs typeface="Arial" panose="020B0604020202020204" pitchFamily="34" charset="0"/>
              </a:rPr>
              <a:t> </a:t>
            </a:r>
          </a:p>
          <a:p>
            <a:pPr algn="just">
              <a:spcBef>
                <a:spcPts val="0"/>
              </a:spcBef>
            </a:pPr>
            <a:r>
              <a:rPr lang="en-US" dirty="0">
                <a:latin typeface="Arial" panose="020B0604020202020204" pitchFamily="34" charset="0"/>
                <a:cs typeface="Arial" panose="020B0604020202020204" pitchFamily="34" charset="0"/>
              </a:rPr>
              <a:t>Game developed the loyalty app by </a:t>
            </a:r>
            <a:r>
              <a:rPr lang="en-US" b="1" dirty="0">
                <a:latin typeface="Arial" panose="020B0604020202020204" pitchFamily="34" charset="0"/>
                <a:cs typeface="Arial" panose="020B0604020202020204" pitchFamily="34" charset="0"/>
              </a:rPr>
              <a:t>building in gamification </a:t>
            </a:r>
            <a:r>
              <a:rPr lang="en-US" dirty="0">
                <a:latin typeface="Arial" panose="020B0604020202020204" pitchFamily="34" charset="0"/>
                <a:cs typeface="Arial" panose="020B0604020202020204" pitchFamily="34" charset="0"/>
              </a:rPr>
              <a:t>through achievements similar to </a:t>
            </a:r>
          </a:p>
          <a:p>
            <a:pPr algn="just">
              <a:spcBef>
                <a:spcPts val="0"/>
              </a:spcBef>
            </a:pPr>
            <a:r>
              <a:rPr lang="en-US" dirty="0">
                <a:latin typeface="Arial" panose="020B0604020202020204" pitchFamily="34" charset="0"/>
                <a:cs typeface="Arial" panose="020B0604020202020204" pitchFamily="34" charset="0"/>
              </a:rPr>
              <a:t>those give when playing the video games themselves</a:t>
            </a:r>
            <a:r>
              <a:rPr lang="it-IT" dirty="0">
                <a:latin typeface="Arial" panose="020B0604020202020204" pitchFamily="34" charset="0"/>
                <a:cs typeface="Arial" panose="020B0604020202020204" pitchFamily="34" charset="0"/>
              </a:rPr>
              <a:t>.</a:t>
            </a:r>
          </a:p>
          <a:p>
            <a:pPr algn="just">
              <a:spcBef>
                <a:spcPts val="0"/>
              </a:spcBef>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scanning capability</a:t>
            </a:r>
            <a:r>
              <a:rPr lang="en-US" dirty="0">
                <a:latin typeface="Arial" panose="020B0604020202020204" pitchFamily="34" charset="0"/>
                <a:cs typeface="Arial" panose="020B0604020202020204" pitchFamily="34" charset="0"/>
              </a:rPr>
              <a:t> was introduced to allow consumers to scan any game in any store using </a:t>
            </a:r>
          </a:p>
          <a:p>
            <a:pPr algn="just">
              <a:spcBef>
                <a:spcPts val="0"/>
              </a:spcBef>
            </a:pPr>
            <a:r>
              <a:rPr lang="en-US" dirty="0">
                <a:latin typeface="Arial" panose="020B0604020202020204" pitchFamily="34" charset="0"/>
                <a:cs typeface="Arial" panose="020B0604020202020204" pitchFamily="34" charset="0"/>
              </a:rPr>
              <a:t>the Game app, watch trailers based on the title, learn about the game and get a price comparison. It also offered a personalized price based on the consumer’s loyalty position with the Game brand.</a:t>
            </a:r>
            <a:r>
              <a:rPr lang="it-IT" dirty="0">
                <a:latin typeface="Arial" panose="020B0604020202020204" pitchFamily="34" charset="0"/>
                <a:cs typeface="Arial" panose="020B0604020202020204" pitchFamily="34" charset="0"/>
              </a:rPr>
              <a:t> </a:t>
            </a:r>
            <a:endParaRPr lang="en-US" altLang="ko-KR" dirty="0">
              <a:latin typeface="Arial" pitchFamily="34" charset="0"/>
              <a:cs typeface="Arial" pitchFamily="34" charset="0"/>
            </a:endParaRPr>
          </a:p>
          <a:p>
            <a:pPr algn="just">
              <a:spcBef>
                <a:spcPts val="0"/>
              </a:spcBef>
            </a:pPr>
            <a:endParaRPr lang="en-US" altLang="ko-KR" dirty="0">
              <a:latin typeface="Arial" pitchFamily="34" charset="0"/>
              <a:cs typeface="Arial" pitchFamily="34" charset="0"/>
            </a:endParaRPr>
          </a:p>
          <a:p>
            <a:pPr algn="just">
              <a:spcBef>
                <a:spcPts val="0"/>
              </a:spcBef>
            </a:pPr>
            <a:r>
              <a:rPr lang="en-US" b="1" dirty="0">
                <a:latin typeface="Arial" panose="020B0604020202020204" pitchFamily="34" charset="0"/>
                <a:cs typeface="Arial" panose="020B0604020202020204" pitchFamily="34" charset="0"/>
              </a:rPr>
              <a:t>Augmented reality </a:t>
            </a:r>
            <a:r>
              <a:rPr lang="en-US" dirty="0">
                <a:latin typeface="Arial" panose="020B0604020202020204" pitchFamily="34" charset="0"/>
                <a:cs typeface="Arial" panose="020B0604020202020204" pitchFamily="34" charset="0"/>
              </a:rPr>
              <a:t>was then built into the app for use in stores, enabling customers to interact </a:t>
            </a:r>
          </a:p>
          <a:p>
            <a:pPr algn="just">
              <a:spcBef>
                <a:spcPts val="0"/>
              </a:spcBef>
            </a:pPr>
            <a:r>
              <a:rPr lang="en-US" dirty="0">
                <a:latin typeface="Arial" panose="020B0604020202020204" pitchFamily="34" charset="0"/>
                <a:cs typeface="Arial" panose="020B0604020202020204" pitchFamily="34" charset="0"/>
              </a:rPr>
              <a:t>with digital signage to watch adverts, download content, watch or play game demos and take </a:t>
            </a:r>
          </a:p>
          <a:p>
            <a:pPr algn="just">
              <a:spcBef>
                <a:spcPts val="0"/>
              </a:spcBef>
            </a:pPr>
            <a:r>
              <a:rPr lang="en-US" dirty="0">
                <a:latin typeface="Arial" panose="020B0604020202020204" pitchFamily="34" charset="0"/>
                <a:cs typeface="Arial" panose="020B0604020202020204" pitchFamily="34" charset="0"/>
              </a:rPr>
              <a:t>pictures for use on social media. All the while, Game collects customer data through all </a:t>
            </a:r>
          </a:p>
          <a:p>
            <a:pPr algn="just">
              <a:spcBef>
                <a:spcPts val="0"/>
              </a:spcBef>
            </a:pPr>
            <a:r>
              <a:rPr lang="en-US" dirty="0">
                <a:latin typeface="Arial" panose="020B0604020202020204" pitchFamily="34" charset="0"/>
                <a:cs typeface="Arial" panose="020B0604020202020204" pitchFamily="34" charset="0"/>
              </a:rPr>
              <a:t>interactions with the retailer, including store purchases, web interactions and interactions through </a:t>
            </a:r>
          </a:p>
          <a:p>
            <a:pPr algn="just">
              <a:spcBef>
                <a:spcPts val="0"/>
              </a:spcBef>
            </a:pPr>
            <a:r>
              <a:rPr lang="en-US" dirty="0">
                <a:latin typeface="Arial" panose="020B0604020202020204" pitchFamily="34" charset="0"/>
                <a:cs typeface="Arial" panose="020B0604020202020204" pitchFamily="34" charset="0"/>
              </a:rPr>
              <a:t>the Game app.</a:t>
            </a:r>
            <a:r>
              <a:rPr lang="it-IT" dirty="0">
                <a:latin typeface="Arial" panose="020B0604020202020204" pitchFamily="34" charset="0"/>
                <a:cs typeface="Arial" panose="020B0604020202020204" pitchFamily="34" charset="0"/>
              </a:rPr>
              <a:t> </a:t>
            </a:r>
          </a:p>
          <a:p>
            <a:pPr algn="just">
              <a:spcBef>
                <a:spcPts val="0"/>
              </a:spcBef>
            </a:pPr>
            <a:endParaRPr lang="it-IT" altLang="ko-KR"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All data collected can go towards personalizing each customer’s experience with the brand across all channels. By making </a:t>
            </a:r>
            <a:r>
              <a:rPr lang="en-US" b="1" dirty="0">
                <a:latin typeface="Arial" panose="020B0604020202020204" pitchFamily="34" charset="0"/>
                <a:cs typeface="Arial" panose="020B0604020202020204" pitchFamily="34" charset="0"/>
              </a:rPr>
              <a:t>adaptations to the customer journey and experience</a:t>
            </a:r>
            <a:r>
              <a:rPr lang="en-US" dirty="0">
                <a:latin typeface="Arial" panose="020B0604020202020204" pitchFamily="34" charset="0"/>
                <a:cs typeface="Arial" panose="020B0604020202020204" pitchFamily="34" charset="0"/>
              </a:rPr>
              <a:t>, and collecting </a:t>
            </a:r>
          </a:p>
          <a:p>
            <a:pPr algn="just">
              <a:spcBef>
                <a:spcPts val="0"/>
              </a:spcBef>
            </a:pPr>
            <a:r>
              <a:rPr lang="en-US" dirty="0">
                <a:latin typeface="Arial" panose="020B0604020202020204" pitchFamily="34" charset="0"/>
                <a:cs typeface="Arial" panose="020B0604020202020204" pitchFamily="34" charset="0"/>
              </a:rPr>
              <a:t>more data along the way, Game found that even loyal customers were reducing their store visits, </a:t>
            </a:r>
          </a:p>
          <a:p>
            <a:pPr algn="just">
              <a:spcBef>
                <a:spcPts val="0"/>
              </a:spcBef>
            </a:pPr>
            <a:r>
              <a:rPr lang="en-US" dirty="0">
                <a:latin typeface="Arial" panose="020B0604020202020204" pitchFamily="34" charset="0"/>
                <a:cs typeface="Arial" panose="020B0604020202020204" pitchFamily="34" charset="0"/>
              </a:rPr>
              <a:t>despite the fact that the games industry continues to grow. </a:t>
            </a:r>
            <a:endParaRPr lang="en-US" altLang="ko-KR" dirty="0">
              <a:latin typeface="Arial" panose="020B0604020202020204" pitchFamily="34" charset="0"/>
              <a:cs typeface="Arial" pitchFamily="34" charset="0"/>
            </a:endParaRPr>
          </a:p>
          <a:p>
            <a:pPr algn="just"/>
            <a:endParaRPr lang="it-IT" altLang="ko-KR" dirty="0">
              <a:latin typeface="Arial" pitchFamily="34" charset="0"/>
              <a:cs typeface="Arial" pitchFamily="34" charset="0"/>
            </a:endParaRPr>
          </a:p>
          <a:p>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292397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07904" y="2708920"/>
            <a:ext cx="2808312" cy="1069514"/>
          </a:xfrm>
        </p:spPr>
        <p:txBody>
          <a:bodyPr/>
          <a:lstStyle/>
          <a:p>
            <a:r>
              <a:rPr lang="en-US" altLang="ko-KR" dirty="0"/>
              <a:t>Thank You!</a:t>
            </a:r>
            <a:endParaRPr lang="ko-KR" altLang="en-US" dirty="0"/>
          </a:p>
        </p:txBody>
      </p:sp>
    </p:spTree>
    <p:extLst>
      <p:ext uri="{BB962C8B-B14F-4D97-AF65-F5344CB8AC3E}">
        <p14:creationId xmlns:p14="http://schemas.microsoft.com/office/powerpoint/2010/main" val="365967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T2: Customer Buying Hierarchy</a:t>
            </a:r>
            <a:endParaRPr lang="ko-KR" altLang="en-US" dirty="0"/>
          </a:p>
        </p:txBody>
      </p:sp>
      <p:sp>
        <p:nvSpPr>
          <p:cNvPr id="6" name="Content Placeholder 5"/>
          <p:cNvSpPr>
            <a:spLocks noGrp="1"/>
          </p:cNvSpPr>
          <p:nvPr>
            <p:ph idx="1"/>
          </p:nvPr>
        </p:nvSpPr>
        <p:spPr/>
        <p:txBody>
          <a:bodyPr/>
          <a:lstStyle/>
          <a:p>
            <a:r>
              <a:rPr lang="en-US" altLang="ko-KR" b="1" dirty="0">
                <a:solidFill>
                  <a:schemeClr val="tx1">
                    <a:lumMod val="75000"/>
                    <a:lumOff val="25000"/>
                  </a:schemeClr>
                </a:solidFill>
                <a:latin typeface="Arial" pitchFamily="34" charset="0"/>
                <a:cs typeface="Arial" pitchFamily="34" charset="0"/>
              </a:rPr>
              <a:t>Tampa Bay Lighting RFID Jerseys</a:t>
            </a:r>
          </a:p>
        </p:txBody>
      </p:sp>
      <p:sp>
        <p:nvSpPr>
          <p:cNvPr id="7" name="Content Placeholder 6"/>
          <p:cNvSpPr>
            <a:spLocks noGrp="1"/>
          </p:cNvSpPr>
          <p:nvPr>
            <p:ph idx="10"/>
          </p:nvPr>
        </p:nvSpPr>
        <p:spPr>
          <a:xfrm>
            <a:off x="467544" y="2276872"/>
            <a:ext cx="4968552" cy="3600400"/>
          </a:xfrm>
        </p:spPr>
        <p:txBody>
          <a:bodyPr/>
          <a:lstStyle/>
          <a:p>
            <a:pPr algn="just"/>
            <a:r>
              <a:rPr lang="en-US" altLang="ko-KR" dirty="0">
                <a:latin typeface="Arial" pitchFamily="34" charset="0"/>
                <a:cs typeface="Arial" pitchFamily="34" charset="0"/>
              </a:rPr>
              <a:t>In 2011, the team saw a drop in home attendance, due to a decline in on-ice performance, economic recession and management problems.</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They developed an </a:t>
            </a:r>
            <a:r>
              <a:rPr lang="en-US" altLang="ko-KR" b="1" dirty="0">
                <a:latin typeface="Arial" pitchFamily="34" charset="0"/>
                <a:cs typeface="Arial" pitchFamily="34" charset="0"/>
              </a:rPr>
              <a:t>RFID-based loyalty program</a:t>
            </a:r>
            <a:r>
              <a:rPr lang="en-US" altLang="ko-KR" dirty="0">
                <a:latin typeface="Arial" pitchFamily="34" charset="0"/>
                <a:cs typeface="Arial" pitchFamily="34" charset="0"/>
              </a:rPr>
              <a:t> for its season-pass holders: the solution consisted in a </a:t>
            </a:r>
            <a:r>
              <a:rPr lang="en-US" altLang="ko-KR" b="1" dirty="0">
                <a:latin typeface="Arial" pitchFamily="34" charset="0"/>
                <a:cs typeface="Arial" pitchFamily="34" charset="0"/>
              </a:rPr>
              <a:t>passive tags sewn into Lighting jerseys </a:t>
            </a:r>
            <a:r>
              <a:rPr lang="en-US" altLang="ko-KR" dirty="0">
                <a:latin typeface="Arial" pitchFamily="34" charset="0"/>
                <a:cs typeface="Arial" pitchFamily="34" charset="0"/>
              </a:rPr>
              <a:t>worn by fans, in addition to RFID readers deployed at concession stands and stores.</a:t>
            </a:r>
            <a:endParaRPr lang="ko-KR" altLang="en-US" dirty="0">
              <a:latin typeface="Arial" pitchFamily="34" charset="0"/>
              <a:cs typeface="Arial" pitchFamily="34" charset="0"/>
            </a:endParaRP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This allows user to receive discounts for food, beverage, souvenirs and tickets; it also can help the management better control activity at concession stands and in stores.</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Tampa Bay Lighting nearly doubled the number of customers in just one year. </a:t>
            </a:r>
          </a:p>
        </p:txBody>
      </p:sp>
      <p:pic>
        <p:nvPicPr>
          <p:cNvPr id="2" name="Immagine 1">
            <a:extLst>
              <a:ext uri="{FF2B5EF4-FFF2-40B4-BE49-F238E27FC236}">
                <a16:creationId xmlns:a16="http://schemas.microsoft.com/office/drawing/2014/main" id="{7DD2C4EE-365B-2B4E-8DD2-E9E0F27E20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2199" y="2276872"/>
            <a:ext cx="2888146" cy="1623442"/>
          </a:xfrm>
          <a:prstGeom prst="rect">
            <a:avLst/>
          </a:prstGeom>
        </p:spPr>
      </p:pic>
      <p:pic>
        <p:nvPicPr>
          <p:cNvPr id="3" name="Immagine 2">
            <a:extLst>
              <a:ext uri="{FF2B5EF4-FFF2-40B4-BE49-F238E27FC236}">
                <a16:creationId xmlns:a16="http://schemas.microsoft.com/office/drawing/2014/main" id="{C20FFCC9-A7B6-F94C-A62C-4F029FF47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2200" y="4080978"/>
            <a:ext cx="2894600" cy="1924909"/>
          </a:xfrm>
          <a:prstGeom prst="rect">
            <a:avLst/>
          </a:prstGeom>
        </p:spPr>
      </p:pic>
    </p:spTree>
    <p:extLst>
      <p:ext uri="{BB962C8B-B14F-4D97-AF65-F5344CB8AC3E}">
        <p14:creationId xmlns:p14="http://schemas.microsoft.com/office/powerpoint/2010/main" val="89176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T3: Dynamization</a:t>
            </a:r>
            <a:endParaRPr lang="ko-KR" altLang="en-US" dirty="0"/>
          </a:p>
        </p:txBody>
      </p:sp>
      <p:sp>
        <p:nvSpPr>
          <p:cNvPr id="6" name="Content Placeholder 5"/>
          <p:cNvSpPr>
            <a:spLocks noGrp="1"/>
          </p:cNvSpPr>
          <p:nvPr>
            <p:ph idx="1"/>
          </p:nvPr>
        </p:nvSpPr>
        <p:spPr/>
        <p:txBody>
          <a:bodyPr/>
          <a:lstStyle/>
          <a:p>
            <a:r>
              <a:rPr lang="en-US" b="1" dirty="0"/>
              <a:t>Big Data in NBA</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5184576" cy="4176464"/>
          </a:xfrm>
        </p:spPr>
        <p:txBody>
          <a:bodyPr/>
          <a:lstStyle/>
          <a:p>
            <a:pPr algn="just"/>
            <a:r>
              <a:rPr lang="en-US" altLang="ko-KR" dirty="0">
                <a:latin typeface="Arial" pitchFamily="34" charset="0"/>
                <a:cs typeface="Arial" pitchFamily="34" charset="0"/>
              </a:rPr>
              <a:t>An innovation that is trying to go in the direction of a field where everything is interconnected is the usage of </a:t>
            </a:r>
            <a:r>
              <a:rPr lang="en-US" altLang="ko-KR" b="1" dirty="0">
                <a:latin typeface="Arial" pitchFamily="34" charset="0"/>
                <a:cs typeface="Arial" pitchFamily="34" charset="0"/>
              </a:rPr>
              <a:t>Big Data </a:t>
            </a:r>
            <a:r>
              <a:rPr lang="en-US" altLang="ko-KR" dirty="0">
                <a:latin typeface="Arial" pitchFamily="34" charset="0"/>
                <a:cs typeface="Arial" pitchFamily="34" charset="0"/>
              </a:rPr>
              <a:t>to analyze game situations in many sports.</a:t>
            </a:r>
            <a:endParaRPr lang="en-US" altLang="ko-KR" b="1" dirty="0">
              <a:latin typeface="Arial" pitchFamily="34" charset="0"/>
              <a:cs typeface="Arial" pitchFamily="34" charset="0"/>
            </a:endParaRPr>
          </a:p>
          <a:p>
            <a:pPr algn="just"/>
            <a:r>
              <a:rPr lang="en-US" altLang="ko-KR" dirty="0">
                <a:latin typeface="Arial" pitchFamily="34" charset="0"/>
                <a:cs typeface="Arial" pitchFamily="34" charset="0"/>
              </a:rPr>
              <a:t>In the NBA, nearly every team now has data analysts on their staff who work with coaches and player evaluators to maximize individual athlete’s talents and identify undervalued players.</a:t>
            </a:r>
          </a:p>
          <a:p>
            <a:pPr algn="just"/>
            <a:endParaRPr lang="en-US" altLang="ko-KR" dirty="0">
              <a:latin typeface="Arial" pitchFamily="34" charset="0"/>
              <a:cs typeface="Arial" pitchFamily="34" charset="0"/>
            </a:endParaRPr>
          </a:p>
          <a:p>
            <a:pPr algn="just"/>
            <a:r>
              <a:rPr lang="it-IT" altLang="ko-KR" dirty="0">
                <a:latin typeface="Arial" pitchFamily="34" charset="0"/>
                <a:cs typeface="Arial" pitchFamily="34" charset="0"/>
              </a:rPr>
              <a:t>In 2009, the </a:t>
            </a:r>
            <a:r>
              <a:rPr lang="it-IT" altLang="ko-KR" dirty="0" err="1">
                <a:latin typeface="Arial" pitchFamily="34" charset="0"/>
                <a:cs typeface="Arial" pitchFamily="34" charset="0"/>
              </a:rPr>
              <a:t>league</a:t>
            </a:r>
            <a:r>
              <a:rPr lang="it-IT" altLang="ko-KR" dirty="0">
                <a:latin typeface="Arial" pitchFamily="34" charset="0"/>
                <a:cs typeface="Arial" pitchFamily="34" charset="0"/>
              </a:rPr>
              <a:t> </a:t>
            </a:r>
            <a:r>
              <a:rPr lang="it-IT" altLang="ko-KR" dirty="0" err="1">
                <a:latin typeface="Arial" pitchFamily="34" charset="0"/>
                <a:cs typeface="Arial" pitchFamily="34" charset="0"/>
              </a:rPr>
              <a:t>began</a:t>
            </a:r>
            <a:r>
              <a:rPr lang="it-IT" altLang="ko-KR" dirty="0">
                <a:latin typeface="Arial" pitchFamily="34" charset="0"/>
                <a:cs typeface="Arial" pitchFamily="34" charset="0"/>
              </a:rPr>
              <a:t> </a:t>
            </a:r>
            <a:r>
              <a:rPr lang="it-IT" altLang="ko-KR" dirty="0" err="1">
                <a:latin typeface="Arial" pitchFamily="34" charset="0"/>
                <a:cs typeface="Arial" pitchFamily="34" charset="0"/>
              </a:rPr>
              <a:t>using</a:t>
            </a:r>
            <a:r>
              <a:rPr lang="it-IT" altLang="ko-KR" dirty="0">
                <a:latin typeface="Arial" pitchFamily="34" charset="0"/>
                <a:cs typeface="Arial" pitchFamily="34" charset="0"/>
              </a:rPr>
              <a:t> a </a:t>
            </a:r>
            <a:r>
              <a:rPr lang="it-IT" altLang="ko-KR" b="1" dirty="0">
                <a:latin typeface="Arial" pitchFamily="34" charset="0"/>
                <a:cs typeface="Arial" pitchFamily="34" charset="0"/>
              </a:rPr>
              <a:t>video </a:t>
            </a:r>
            <a:r>
              <a:rPr lang="it-IT" altLang="ko-KR" b="1" dirty="0" err="1">
                <a:latin typeface="Arial" pitchFamily="34" charset="0"/>
                <a:cs typeface="Arial" pitchFamily="34" charset="0"/>
              </a:rPr>
              <a:t>system</a:t>
            </a:r>
            <a:r>
              <a:rPr lang="it-IT" altLang="ko-KR" b="1" dirty="0">
                <a:latin typeface="Arial" pitchFamily="34" charset="0"/>
                <a:cs typeface="Arial" pitchFamily="34" charset="0"/>
              </a:rPr>
              <a:t> </a:t>
            </a:r>
            <a:r>
              <a:rPr lang="it-IT" altLang="ko-KR" dirty="0" err="1">
                <a:latin typeface="Arial" pitchFamily="34" charset="0"/>
                <a:cs typeface="Arial" pitchFamily="34" charset="0"/>
              </a:rPr>
              <a:t>that</a:t>
            </a:r>
            <a:r>
              <a:rPr lang="it-IT" altLang="ko-KR" dirty="0">
                <a:latin typeface="Arial" pitchFamily="34" charset="0"/>
                <a:cs typeface="Arial" pitchFamily="34" charset="0"/>
              </a:rPr>
              <a:t> </a:t>
            </a:r>
            <a:r>
              <a:rPr lang="it-IT" altLang="ko-KR" dirty="0" err="1">
                <a:latin typeface="Arial" pitchFamily="34" charset="0"/>
                <a:cs typeface="Arial" pitchFamily="34" charset="0"/>
              </a:rPr>
              <a:t>tracked</a:t>
            </a:r>
            <a:r>
              <a:rPr lang="it-IT" altLang="ko-KR" dirty="0">
                <a:latin typeface="Arial" pitchFamily="34" charset="0"/>
                <a:cs typeface="Arial" pitchFamily="34" charset="0"/>
              </a:rPr>
              <a:t> the </a:t>
            </a:r>
            <a:r>
              <a:rPr lang="it-IT" altLang="ko-KR" dirty="0" err="1">
                <a:latin typeface="Arial" pitchFamily="34" charset="0"/>
                <a:cs typeface="Arial" pitchFamily="34" charset="0"/>
              </a:rPr>
              <a:t>movement</a:t>
            </a:r>
            <a:r>
              <a:rPr lang="it-IT" altLang="ko-KR" dirty="0">
                <a:latin typeface="Arial" pitchFamily="34" charset="0"/>
                <a:cs typeface="Arial" pitchFamily="34" charset="0"/>
              </a:rPr>
              <a:t> of </a:t>
            </a:r>
            <a:r>
              <a:rPr lang="it-IT" altLang="ko-KR" dirty="0" err="1">
                <a:latin typeface="Arial" pitchFamily="34" charset="0"/>
                <a:cs typeface="Arial" pitchFamily="34" charset="0"/>
              </a:rPr>
              <a:t>every</a:t>
            </a:r>
            <a:r>
              <a:rPr lang="it-IT" altLang="ko-KR" dirty="0">
                <a:latin typeface="Arial" pitchFamily="34" charset="0"/>
                <a:cs typeface="Arial" pitchFamily="34" charset="0"/>
              </a:rPr>
              <a:t> player on the court, and the </a:t>
            </a:r>
            <a:r>
              <a:rPr lang="it-IT" altLang="ko-KR" dirty="0" err="1">
                <a:latin typeface="Arial" pitchFamily="34" charset="0"/>
                <a:cs typeface="Arial" pitchFamily="34" charset="0"/>
              </a:rPr>
              <a:t>ball</a:t>
            </a:r>
            <a:r>
              <a:rPr lang="it-IT" altLang="ko-KR" dirty="0">
                <a:latin typeface="Arial" pitchFamily="34" charset="0"/>
                <a:cs typeface="Arial" pitchFamily="34" charset="0"/>
              </a:rPr>
              <a:t>. </a:t>
            </a:r>
            <a:r>
              <a:rPr lang="it-IT" altLang="ko-KR" dirty="0" err="1">
                <a:latin typeface="Arial" pitchFamily="34" charset="0"/>
                <a:cs typeface="Arial" pitchFamily="34" charset="0"/>
              </a:rPr>
              <a:t>These</a:t>
            </a:r>
            <a:r>
              <a:rPr lang="it-IT" altLang="ko-KR" dirty="0">
                <a:latin typeface="Arial" pitchFamily="34" charset="0"/>
                <a:cs typeface="Arial" pitchFamily="34" charset="0"/>
              </a:rPr>
              <a:t> new data </a:t>
            </a:r>
            <a:r>
              <a:rPr lang="it-IT" altLang="ko-KR" dirty="0" err="1">
                <a:latin typeface="Arial" pitchFamily="34" charset="0"/>
                <a:cs typeface="Arial" pitchFamily="34" charset="0"/>
              </a:rPr>
              <a:t>have</a:t>
            </a:r>
            <a:r>
              <a:rPr lang="it-IT" altLang="ko-KR" dirty="0">
                <a:latin typeface="Arial" pitchFamily="34" charset="0"/>
                <a:cs typeface="Arial" pitchFamily="34" charset="0"/>
              </a:rPr>
              <a:t> </a:t>
            </a:r>
            <a:r>
              <a:rPr lang="it-IT" altLang="ko-KR" dirty="0" err="1">
                <a:latin typeface="Arial" pitchFamily="34" charset="0"/>
                <a:cs typeface="Arial" pitchFamily="34" charset="0"/>
              </a:rPr>
              <a:t>pushed</a:t>
            </a:r>
            <a:r>
              <a:rPr lang="it-IT" altLang="ko-KR" dirty="0">
                <a:latin typeface="Arial" pitchFamily="34" charset="0"/>
                <a:cs typeface="Arial" pitchFamily="34" charset="0"/>
              </a:rPr>
              <a:t> </a:t>
            </a:r>
            <a:r>
              <a:rPr lang="it-IT" altLang="ko-KR" dirty="0" err="1">
                <a:latin typeface="Arial" pitchFamily="34" charset="0"/>
                <a:cs typeface="Arial" pitchFamily="34" charset="0"/>
              </a:rPr>
              <a:t>forward</a:t>
            </a:r>
            <a:r>
              <a:rPr lang="it-IT" altLang="ko-KR" dirty="0">
                <a:latin typeface="Arial" pitchFamily="34" charset="0"/>
                <a:cs typeface="Arial" pitchFamily="34" charset="0"/>
              </a:rPr>
              <a:t> the </a:t>
            </a:r>
            <a:r>
              <a:rPr lang="it-IT" altLang="ko-KR" b="1" dirty="0" err="1">
                <a:latin typeface="Arial" pitchFamily="34" charset="0"/>
                <a:cs typeface="Arial" pitchFamily="34" charset="0"/>
              </a:rPr>
              <a:t>league’s</a:t>
            </a:r>
            <a:r>
              <a:rPr lang="it-IT" altLang="ko-KR" b="1" dirty="0">
                <a:latin typeface="Arial" pitchFamily="34" charset="0"/>
                <a:cs typeface="Arial" pitchFamily="34" charset="0"/>
              </a:rPr>
              <a:t> </a:t>
            </a:r>
            <a:r>
              <a:rPr lang="it-IT" altLang="ko-KR" b="1" dirty="0" err="1">
                <a:latin typeface="Arial" pitchFamily="34" charset="0"/>
                <a:cs typeface="Arial" pitchFamily="34" charset="0"/>
              </a:rPr>
              <a:t>analytics</a:t>
            </a:r>
            <a:r>
              <a:rPr lang="it-IT" altLang="ko-KR" b="1" dirty="0">
                <a:latin typeface="Arial" pitchFamily="34" charset="0"/>
                <a:cs typeface="Arial" pitchFamily="34" charset="0"/>
              </a:rPr>
              <a:t> </a:t>
            </a:r>
            <a:r>
              <a:rPr lang="it-IT" altLang="ko-KR" b="1" dirty="0" err="1">
                <a:latin typeface="Arial" pitchFamily="34" charset="0"/>
                <a:cs typeface="Arial" pitchFamily="34" charset="0"/>
              </a:rPr>
              <a:t>movement</a:t>
            </a:r>
            <a:r>
              <a:rPr lang="it-IT" altLang="ko-KR" dirty="0">
                <a:latin typeface="Arial" pitchFamily="34" charset="0"/>
                <a:cs typeface="Arial" pitchFamily="34" charset="0"/>
              </a:rPr>
              <a:t>, </a:t>
            </a:r>
            <a:r>
              <a:rPr lang="it-IT" altLang="ko-KR" dirty="0" err="1">
                <a:latin typeface="Arial" pitchFamily="34" charset="0"/>
                <a:cs typeface="Arial" pitchFamily="34" charset="0"/>
              </a:rPr>
              <a:t>allowing</a:t>
            </a:r>
            <a:r>
              <a:rPr lang="it-IT" altLang="ko-KR" dirty="0">
                <a:latin typeface="Arial" pitchFamily="34" charset="0"/>
                <a:cs typeface="Arial" pitchFamily="34" charset="0"/>
              </a:rPr>
              <a:t> data </a:t>
            </a:r>
            <a:r>
              <a:rPr lang="it-IT" altLang="ko-KR" dirty="0" err="1">
                <a:latin typeface="Arial" pitchFamily="34" charset="0"/>
                <a:cs typeface="Arial" pitchFamily="34" charset="0"/>
              </a:rPr>
              <a:t>scientists</a:t>
            </a:r>
            <a:r>
              <a:rPr lang="it-IT" altLang="ko-KR" dirty="0">
                <a:latin typeface="Arial" pitchFamily="34" charset="0"/>
                <a:cs typeface="Arial" pitchFamily="34" charset="0"/>
              </a:rPr>
              <a:t> to use machine </a:t>
            </a:r>
            <a:r>
              <a:rPr lang="it-IT" altLang="ko-KR" dirty="0" err="1">
                <a:latin typeface="Arial" pitchFamily="34" charset="0"/>
                <a:cs typeface="Arial" pitchFamily="34" charset="0"/>
              </a:rPr>
              <a:t>learning</a:t>
            </a:r>
            <a:r>
              <a:rPr lang="it-IT" altLang="ko-KR" dirty="0">
                <a:latin typeface="Arial" pitchFamily="34" charset="0"/>
                <a:cs typeface="Arial" pitchFamily="34" charset="0"/>
              </a:rPr>
              <a:t> and </a:t>
            </a:r>
            <a:r>
              <a:rPr lang="it-IT" altLang="ko-KR" dirty="0" err="1">
                <a:latin typeface="Arial" pitchFamily="34" charset="0"/>
                <a:cs typeface="Arial" pitchFamily="34" charset="0"/>
              </a:rPr>
              <a:t>cartography</a:t>
            </a:r>
            <a:r>
              <a:rPr lang="it-IT" altLang="ko-KR" dirty="0">
                <a:latin typeface="Arial" pitchFamily="34" charset="0"/>
                <a:cs typeface="Arial" pitchFamily="34" charset="0"/>
              </a:rPr>
              <a:t> to </a:t>
            </a:r>
            <a:r>
              <a:rPr lang="it-IT" altLang="ko-KR" dirty="0" err="1">
                <a:latin typeface="Arial" pitchFamily="34" charset="0"/>
                <a:cs typeface="Arial" pitchFamily="34" charset="0"/>
              </a:rPr>
              <a:t>better</a:t>
            </a:r>
            <a:r>
              <a:rPr lang="it-IT" altLang="ko-KR" dirty="0">
                <a:latin typeface="Arial" pitchFamily="34" charset="0"/>
                <a:cs typeface="Arial" pitchFamily="34" charset="0"/>
              </a:rPr>
              <a:t> </a:t>
            </a:r>
            <a:r>
              <a:rPr lang="it-IT" altLang="ko-KR" dirty="0" err="1">
                <a:latin typeface="Arial" pitchFamily="34" charset="0"/>
                <a:cs typeface="Arial" pitchFamily="34" charset="0"/>
              </a:rPr>
              <a:t>assess</a:t>
            </a:r>
            <a:r>
              <a:rPr lang="it-IT" altLang="ko-KR" dirty="0">
                <a:latin typeface="Arial" pitchFamily="34" charset="0"/>
                <a:cs typeface="Arial" pitchFamily="34" charset="0"/>
              </a:rPr>
              <a:t> </a:t>
            </a:r>
            <a:r>
              <a:rPr lang="it-IT" altLang="ko-KR" dirty="0" err="1">
                <a:latin typeface="Arial" pitchFamily="34" charset="0"/>
                <a:cs typeface="Arial" pitchFamily="34" charset="0"/>
              </a:rPr>
              <a:t>which</a:t>
            </a:r>
            <a:r>
              <a:rPr lang="it-IT" altLang="ko-KR" dirty="0">
                <a:latin typeface="Arial" pitchFamily="34" charset="0"/>
                <a:cs typeface="Arial" pitchFamily="34" charset="0"/>
              </a:rPr>
              <a:t> </a:t>
            </a:r>
            <a:r>
              <a:rPr lang="it-IT" altLang="ko-KR" dirty="0" err="1">
                <a:latin typeface="Arial" pitchFamily="34" charset="0"/>
                <a:cs typeface="Arial" pitchFamily="34" charset="0"/>
              </a:rPr>
              <a:t>players</a:t>
            </a:r>
            <a:r>
              <a:rPr lang="it-IT" altLang="ko-KR" dirty="0">
                <a:latin typeface="Arial" pitchFamily="34" charset="0"/>
                <a:cs typeface="Arial" pitchFamily="34" charset="0"/>
              </a:rPr>
              <a:t> </a:t>
            </a:r>
            <a:r>
              <a:rPr lang="it-IT" altLang="ko-KR" dirty="0" err="1">
                <a:latin typeface="Arial" pitchFamily="34" charset="0"/>
                <a:cs typeface="Arial" pitchFamily="34" charset="0"/>
              </a:rPr>
              <a:t>were</a:t>
            </a:r>
            <a:r>
              <a:rPr lang="it-IT" altLang="ko-KR" dirty="0">
                <a:latin typeface="Arial" pitchFamily="34" charset="0"/>
                <a:cs typeface="Arial" pitchFamily="34" charset="0"/>
              </a:rPr>
              <a:t> </a:t>
            </a:r>
            <a:r>
              <a:rPr lang="it-IT" altLang="ko-KR" dirty="0" err="1">
                <a:latin typeface="Arial" pitchFamily="34" charset="0"/>
                <a:cs typeface="Arial" pitchFamily="34" charset="0"/>
              </a:rPr>
              <a:t>actually</a:t>
            </a:r>
            <a:r>
              <a:rPr lang="it-IT" altLang="ko-KR" dirty="0">
                <a:latin typeface="Arial" pitchFamily="34" charset="0"/>
                <a:cs typeface="Arial" pitchFamily="34" charset="0"/>
              </a:rPr>
              <a:t> </a:t>
            </a:r>
            <a:r>
              <a:rPr lang="it-IT" altLang="ko-KR" dirty="0" err="1">
                <a:latin typeface="Arial" pitchFamily="34" charset="0"/>
                <a:cs typeface="Arial" pitchFamily="34" charset="0"/>
              </a:rPr>
              <a:t>helping</a:t>
            </a:r>
            <a:r>
              <a:rPr lang="it-IT" altLang="ko-KR" dirty="0">
                <a:latin typeface="Arial" pitchFamily="34" charset="0"/>
                <a:cs typeface="Arial" pitchFamily="34" charset="0"/>
              </a:rPr>
              <a:t> </a:t>
            </a:r>
            <a:r>
              <a:rPr lang="it-IT" altLang="ko-KR" dirty="0" err="1">
                <a:latin typeface="Arial" pitchFamily="34" charset="0"/>
                <a:cs typeface="Arial" pitchFamily="34" charset="0"/>
              </a:rPr>
              <a:t>their</a:t>
            </a:r>
            <a:r>
              <a:rPr lang="it-IT" altLang="ko-KR" dirty="0">
                <a:latin typeface="Arial" pitchFamily="34" charset="0"/>
                <a:cs typeface="Arial" pitchFamily="34" charset="0"/>
              </a:rPr>
              <a:t> team </a:t>
            </a:r>
            <a:r>
              <a:rPr lang="it-IT" altLang="ko-KR" dirty="0" err="1">
                <a:latin typeface="Arial" pitchFamily="34" charset="0"/>
                <a:cs typeface="Arial" pitchFamily="34" charset="0"/>
              </a:rPr>
              <a:t>win</a:t>
            </a:r>
            <a:r>
              <a:rPr lang="it-IT" altLang="ko-KR" dirty="0">
                <a:latin typeface="Arial" pitchFamily="34" charset="0"/>
                <a:cs typeface="Arial" pitchFamily="34" charset="0"/>
              </a:rPr>
              <a:t>.</a:t>
            </a:r>
            <a:endParaRPr lang="ko-KR" altLang="en-US" dirty="0">
              <a:latin typeface="Arial" pitchFamily="34" charset="0"/>
              <a:cs typeface="Arial" pitchFamily="34" charset="0"/>
            </a:endParaRPr>
          </a:p>
          <a:p>
            <a:endParaRPr lang="en-US" altLang="ko-KR" dirty="0">
              <a:latin typeface="Arial" pitchFamily="34" charset="0"/>
              <a:cs typeface="Arial" pitchFamily="34" charset="0"/>
            </a:endParaRPr>
          </a:p>
          <a:p>
            <a:pPr marL="285750" indent="-285750">
              <a:buFont typeface="Wingdings" pitchFamily="2" charset="2"/>
              <a:buChar char="à"/>
            </a:pPr>
            <a:r>
              <a:rPr lang="en-US" altLang="ko-KR" dirty="0">
                <a:latin typeface="Arial" pitchFamily="34" charset="0"/>
                <a:cs typeface="Arial" pitchFamily="34" charset="0"/>
                <a:sym typeface="Wingdings" pitchFamily="2" charset="2"/>
              </a:rPr>
              <a:t>Rise of the three-point shot</a:t>
            </a:r>
          </a:p>
          <a:p>
            <a:pPr marL="285750" indent="-285750">
              <a:buFont typeface="Wingdings" pitchFamily="2" charset="2"/>
              <a:buChar char="à"/>
            </a:pPr>
            <a:r>
              <a:rPr lang="en-US" altLang="ko-KR" dirty="0">
                <a:latin typeface="Arial" pitchFamily="34" charset="0"/>
                <a:cs typeface="Arial" pitchFamily="34" charset="0"/>
                <a:sym typeface="Wingdings" pitchFamily="2" charset="2"/>
              </a:rPr>
              <a:t>Evaluating defense</a:t>
            </a:r>
          </a:p>
          <a:p>
            <a:pPr marL="285750" indent="-285750">
              <a:buFont typeface="Wingdings" pitchFamily="2" charset="2"/>
              <a:buChar char="à"/>
            </a:pPr>
            <a:r>
              <a:rPr lang="en-US" altLang="ko-KR" dirty="0">
                <a:latin typeface="Arial" pitchFamily="34" charset="0"/>
                <a:cs typeface="Arial" pitchFamily="34" charset="0"/>
                <a:sym typeface="Wingdings" pitchFamily="2" charset="2"/>
              </a:rPr>
              <a:t>Scouting new players</a:t>
            </a:r>
            <a:endParaRPr lang="en-US" altLang="ko-KR" dirty="0">
              <a:latin typeface="Arial" pitchFamily="34" charset="0"/>
              <a:cs typeface="Arial" pitchFamily="34" charset="0"/>
            </a:endParaRPr>
          </a:p>
          <a:p>
            <a:endParaRPr lang="en-US" altLang="ko-KR" dirty="0">
              <a:latin typeface="Arial" pitchFamily="34" charset="0"/>
              <a:cs typeface="Arial" pitchFamily="34" charset="0"/>
            </a:endParaRPr>
          </a:p>
        </p:txBody>
      </p:sp>
      <p:pic>
        <p:nvPicPr>
          <p:cNvPr id="2" name="Immagine 1">
            <a:extLst>
              <a:ext uri="{FF2B5EF4-FFF2-40B4-BE49-F238E27FC236}">
                <a16:creationId xmlns:a16="http://schemas.microsoft.com/office/drawing/2014/main" id="{3B803FA1-42B5-934E-B905-B84C64D1F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297393"/>
            <a:ext cx="2957341" cy="2218006"/>
          </a:xfrm>
          <a:prstGeom prst="rect">
            <a:avLst/>
          </a:prstGeom>
        </p:spPr>
      </p:pic>
      <p:pic>
        <p:nvPicPr>
          <p:cNvPr id="3" name="Immagine 2">
            <a:extLst>
              <a:ext uri="{FF2B5EF4-FFF2-40B4-BE49-F238E27FC236}">
                <a16:creationId xmlns:a16="http://schemas.microsoft.com/office/drawing/2014/main" id="{770BC2BA-D1F6-FA47-B349-6C1788F19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664" y="4790540"/>
            <a:ext cx="2974846" cy="1662796"/>
          </a:xfrm>
          <a:prstGeom prst="rect">
            <a:avLst/>
          </a:prstGeom>
        </p:spPr>
      </p:pic>
    </p:spTree>
    <p:extLst>
      <p:ext uri="{BB962C8B-B14F-4D97-AF65-F5344CB8AC3E}">
        <p14:creationId xmlns:p14="http://schemas.microsoft.com/office/powerpoint/2010/main" val="337454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T4: Increasing Dimensionality</a:t>
            </a:r>
            <a:endParaRPr lang="ko-KR" altLang="en-US" dirty="0"/>
          </a:p>
        </p:txBody>
      </p:sp>
      <p:sp>
        <p:nvSpPr>
          <p:cNvPr id="6" name="Content Placeholder 5"/>
          <p:cNvSpPr>
            <a:spLocks noGrp="1"/>
          </p:cNvSpPr>
          <p:nvPr>
            <p:ph idx="1"/>
          </p:nvPr>
        </p:nvSpPr>
        <p:spPr/>
        <p:txBody>
          <a:bodyPr/>
          <a:lstStyle/>
          <a:p>
            <a:r>
              <a:rPr lang="en-US" b="1" dirty="0"/>
              <a:t>Virtual Reality at Gillette Stadium</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3816424" cy="3600400"/>
          </a:xfrm>
        </p:spPr>
        <p:txBody>
          <a:bodyPr/>
          <a:lstStyle/>
          <a:p>
            <a:pPr algn="just"/>
            <a:r>
              <a:rPr lang="it-IT" altLang="ko-KR" dirty="0">
                <a:latin typeface="Arial" pitchFamily="34" charset="0"/>
                <a:cs typeface="Arial" pitchFamily="34" charset="0"/>
              </a:rPr>
              <a:t>The </a:t>
            </a:r>
            <a:r>
              <a:rPr lang="en-GB" altLang="ko-KR" b="1" dirty="0">
                <a:latin typeface="Arial" pitchFamily="34" charset="0"/>
                <a:cs typeface="Arial" pitchFamily="34" charset="0"/>
              </a:rPr>
              <a:t>virtual</a:t>
            </a:r>
            <a:r>
              <a:rPr lang="it-IT" altLang="ko-KR" b="1" dirty="0">
                <a:latin typeface="Arial" pitchFamily="34" charset="0"/>
                <a:cs typeface="Arial" pitchFamily="34" charset="0"/>
              </a:rPr>
              <a:t> reality </a:t>
            </a:r>
            <a:r>
              <a:rPr lang="en-GB" altLang="ko-KR" dirty="0">
                <a:latin typeface="Arial" pitchFamily="34" charset="0"/>
                <a:cs typeface="Arial" pitchFamily="34" charset="0"/>
              </a:rPr>
              <a:t>is use with different scope in sport environment:</a:t>
            </a:r>
          </a:p>
          <a:p>
            <a:pPr algn="just"/>
            <a:endParaRPr lang="en-GB" altLang="ko-KR" dirty="0">
              <a:latin typeface="Arial" pitchFamily="34" charset="0"/>
              <a:cs typeface="Arial" pitchFamily="34" charset="0"/>
            </a:endParaRPr>
          </a:p>
          <a:p>
            <a:pPr marL="285750" indent="-285750" algn="just">
              <a:buFont typeface="Arial" panose="020B0604020202020204" pitchFamily="34" charset="0"/>
              <a:buChar char="•"/>
            </a:pPr>
            <a:r>
              <a:rPr lang="en-GB" altLang="ko-KR" dirty="0">
                <a:latin typeface="Arial" pitchFamily="34" charset="0"/>
                <a:cs typeface="Arial" pitchFamily="34" charset="0"/>
              </a:rPr>
              <a:t>Some professional football teams use VR for  </a:t>
            </a:r>
            <a:r>
              <a:rPr lang="en-GB" altLang="ko-KR" b="1" dirty="0">
                <a:latin typeface="Arial" pitchFamily="34" charset="0"/>
                <a:cs typeface="Arial" pitchFamily="34" charset="0"/>
              </a:rPr>
              <a:t>training session </a:t>
            </a:r>
            <a:r>
              <a:rPr lang="en-GB" altLang="ko-KR" dirty="0">
                <a:latin typeface="Arial" pitchFamily="34" charset="0"/>
                <a:cs typeface="Arial" pitchFamily="34" charset="0"/>
              </a:rPr>
              <a:t>where the players don’t need to be on field.</a:t>
            </a:r>
          </a:p>
          <a:p>
            <a:pPr algn="just"/>
            <a:endParaRPr lang="en-GB" altLang="ko-KR" dirty="0">
              <a:latin typeface="Arial" pitchFamily="34" charset="0"/>
              <a:cs typeface="Arial" pitchFamily="34" charset="0"/>
            </a:endParaRPr>
          </a:p>
          <a:p>
            <a:pPr marL="285750" indent="-285750" algn="just">
              <a:buFont typeface="Arial" panose="020B0604020202020204" pitchFamily="34" charset="0"/>
              <a:buChar char="•"/>
            </a:pPr>
            <a:r>
              <a:rPr lang="en-GB" altLang="ko-KR" b="1" dirty="0">
                <a:latin typeface="Arial" pitchFamily="34" charset="0"/>
                <a:cs typeface="Arial" pitchFamily="34" charset="0"/>
              </a:rPr>
              <a:t>New England Patriots </a:t>
            </a:r>
            <a:r>
              <a:rPr lang="en-GB" altLang="ko-KR" dirty="0">
                <a:latin typeface="Arial" pitchFamily="34" charset="0"/>
                <a:cs typeface="Arial" pitchFamily="34" charset="0"/>
              </a:rPr>
              <a:t>use the VR with the fans. It allows to bring them inside the Pats locker room of Gillette Stadium.</a:t>
            </a:r>
          </a:p>
          <a:p>
            <a:pPr algn="just"/>
            <a:endParaRPr lang="en-GB" altLang="ko-KR" dirty="0">
              <a:latin typeface="Arial" pitchFamily="34" charset="0"/>
              <a:cs typeface="Arial" pitchFamily="34" charset="0"/>
            </a:endParaRPr>
          </a:p>
          <a:p>
            <a:pPr marL="285750" indent="-285750" algn="just">
              <a:buFont typeface="Arial" panose="020B0604020202020204" pitchFamily="34" charset="0"/>
              <a:buChar char="•"/>
            </a:pPr>
            <a:r>
              <a:rPr lang="en-GB" altLang="ko-KR" dirty="0">
                <a:latin typeface="Arial" pitchFamily="34" charset="0"/>
                <a:cs typeface="Arial" pitchFamily="34" charset="0"/>
              </a:rPr>
              <a:t>People could bring every aspect of the game without leaving their couch.</a:t>
            </a:r>
          </a:p>
        </p:txBody>
      </p:sp>
      <p:pic>
        <p:nvPicPr>
          <p:cNvPr id="5" name="Immagine 4">
            <a:extLst>
              <a:ext uri="{FF2B5EF4-FFF2-40B4-BE49-F238E27FC236}">
                <a16:creationId xmlns:a16="http://schemas.microsoft.com/office/drawing/2014/main" id="{9E7070B2-B3F0-FF4F-83FF-4398ADAA1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708920"/>
            <a:ext cx="4203645" cy="2802430"/>
          </a:xfrm>
          <a:prstGeom prst="rect">
            <a:avLst/>
          </a:prstGeom>
        </p:spPr>
      </p:pic>
    </p:spTree>
    <p:extLst>
      <p:ext uri="{BB962C8B-B14F-4D97-AF65-F5344CB8AC3E}">
        <p14:creationId xmlns:p14="http://schemas.microsoft.com/office/powerpoint/2010/main" val="359802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T5: Increasing Asymmetry</a:t>
            </a:r>
            <a:endParaRPr lang="ko-KR" altLang="en-US" dirty="0"/>
          </a:p>
        </p:txBody>
      </p:sp>
      <p:sp>
        <p:nvSpPr>
          <p:cNvPr id="6" name="Content Placeholder 5"/>
          <p:cNvSpPr>
            <a:spLocks noGrp="1"/>
          </p:cNvSpPr>
          <p:nvPr>
            <p:ph idx="1"/>
          </p:nvPr>
        </p:nvSpPr>
        <p:spPr/>
        <p:txBody>
          <a:bodyPr/>
          <a:lstStyle/>
          <a:p>
            <a:r>
              <a:rPr lang="en-US" b="1" dirty="0"/>
              <a:t>Customization of Sporting Goods</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3384376" cy="3960440"/>
          </a:xfrm>
        </p:spPr>
        <p:txBody>
          <a:bodyPr/>
          <a:lstStyle/>
          <a:p>
            <a:pPr algn="just"/>
            <a:r>
              <a:rPr lang="en-US" altLang="ko-KR" dirty="0">
                <a:latin typeface="Arial" pitchFamily="34" charset="0"/>
                <a:cs typeface="Arial" pitchFamily="34" charset="0"/>
              </a:rPr>
              <a:t>Nowadays customer are able to personalize commodities. For example, they can choose between different football shoes and then they can tailor them using different color and details, so no one will have shoes like their. </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They can also customize the shirt of their team with their own name and number.</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In other words, </a:t>
            </a:r>
            <a:r>
              <a:rPr lang="en-US" altLang="ko-KR" b="1" dirty="0">
                <a:latin typeface="Arial" pitchFamily="34" charset="0"/>
                <a:cs typeface="Arial" pitchFamily="34" charset="0"/>
              </a:rPr>
              <a:t>Nike</a:t>
            </a:r>
            <a:r>
              <a:rPr lang="en-US" altLang="ko-KR" dirty="0">
                <a:latin typeface="Arial" pitchFamily="34" charset="0"/>
                <a:cs typeface="Arial" pitchFamily="34" charset="0"/>
              </a:rPr>
              <a:t> allows buyers to make exactly the shoes, or other goods, that they want. </a:t>
            </a:r>
          </a:p>
        </p:txBody>
      </p:sp>
      <p:pic>
        <p:nvPicPr>
          <p:cNvPr id="5" name="Immagine 4">
            <a:extLst>
              <a:ext uri="{FF2B5EF4-FFF2-40B4-BE49-F238E27FC236}">
                <a16:creationId xmlns:a16="http://schemas.microsoft.com/office/drawing/2014/main" id="{F73823F4-27DD-D14C-A136-AE6B629DB7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83968" y="2960948"/>
            <a:ext cx="4247942" cy="2592288"/>
          </a:xfrm>
          <a:prstGeom prst="rect">
            <a:avLst/>
          </a:prstGeom>
        </p:spPr>
      </p:pic>
    </p:spTree>
    <p:extLst>
      <p:ext uri="{BB962C8B-B14F-4D97-AF65-F5344CB8AC3E}">
        <p14:creationId xmlns:p14="http://schemas.microsoft.com/office/powerpoint/2010/main" val="196257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T6: Increasing Transparency</a:t>
            </a:r>
            <a:endParaRPr lang="ko-KR" altLang="en-US" dirty="0"/>
          </a:p>
        </p:txBody>
      </p:sp>
      <p:sp>
        <p:nvSpPr>
          <p:cNvPr id="6" name="Content Placeholder 5"/>
          <p:cNvSpPr>
            <a:spLocks noGrp="1"/>
          </p:cNvSpPr>
          <p:nvPr>
            <p:ph idx="1"/>
          </p:nvPr>
        </p:nvSpPr>
        <p:spPr/>
        <p:txBody>
          <a:bodyPr/>
          <a:lstStyle/>
          <a:p>
            <a:r>
              <a:rPr lang="en-US" b="1" dirty="0"/>
              <a:t>Goal Line Technology</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8219256" cy="3600400"/>
          </a:xfrm>
        </p:spPr>
        <p:txBody>
          <a:bodyPr/>
          <a:lstStyle/>
          <a:p>
            <a:pPr algn="just"/>
            <a:r>
              <a:rPr lang="en-GB" altLang="ko-KR" dirty="0">
                <a:latin typeface="Arial" pitchFamily="34" charset="0"/>
                <a:cs typeface="Arial" pitchFamily="34" charset="0"/>
              </a:rPr>
              <a:t>The goal line technology is used in football to </a:t>
            </a:r>
            <a:r>
              <a:rPr lang="en-GB" altLang="ko-KR" b="1" dirty="0">
                <a:latin typeface="Arial" pitchFamily="34" charset="0"/>
                <a:cs typeface="Arial" pitchFamily="34" charset="0"/>
              </a:rPr>
              <a:t>help referee</a:t>
            </a:r>
            <a:r>
              <a:rPr lang="en-GB" altLang="ko-KR" dirty="0">
                <a:latin typeface="Arial" pitchFamily="34" charset="0"/>
                <a:cs typeface="Arial" pitchFamily="34" charset="0"/>
              </a:rPr>
              <a:t>, indeed this technology must provide if the ball </a:t>
            </a:r>
            <a:r>
              <a:rPr lang="en-GB" altLang="ko-KR" b="1" dirty="0">
                <a:latin typeface="Arial" pitchFamily="34" charset="0"/>
                <a:cs typeface="Arial" pitchFamily="34" charset="0"/>
              </a:rPr>
              <a:t>has fully crossed the line </a:t>
            </a:r>
            <a:r>
              <a:rPr lang="en-GB" altLang="ko-KR" dirty="0">
                <a:latin typeface="Arial" pitchFamily="34" charset="0"/>
                <a:cs typeface="Arial" pitchFamily="34" charset="0"/>
              </a:rPr>
              <a:t>and a goal has been scored or not. </a:t>
            </a:r>
          </a:p>
          <a:p>
            <a:pPr algn="just"/>
            <a:endParaRPr lang="en-GB" altLang="ko-KR" dirty="0">
              <a:latin typeface="Arial" pitchFamily="34" charset="0"/>
              <a:cs typeface="Arial" pitchFamily="34" charset="0"/>
            </a:endParaRPr>
          </a:p>
          <a:p>
            <a:pPr algn="just"/>
            <a:r>
              <a:rPr lang="en-GB" altLang="ko-KR" dirty="0">
                <a:latin typeface="Arial" pitchFamily="34" charset="0"/>
                <a:cs typeface="Arial" pitchFamily="34" charset="0"/>
              </a:rPr>
              <a:t>The GLT main is to collaborate with the official and to assist him in </a:t>
            </a:r>
            <a:r>
              <a:rPr lang="en-GB" altLang="ko-KR" b="1" dirty="0">
                <a:latin typeface="Arial" pitchFamily="34" charset="0"/>
                <a:cs typeface="Arial" pitchFamily="34" charset="0"/>
              </a:rPr>
              <a:t>decision-making</a:t>
            </a:r>
            <a:r>
              <a:rPr lang="en-GB" altLang="ko-KR" dirty="0">
                <a:latin typeface="Arial" pitchFamily="34" charset="0"/>
                <a:cs typeface="Arial" pitchFamily="34" charset="0"/>
              </a:rPr>
              <a:t> and </a:t>
            </a:r>
            <a:r>
              <a:rPr lang="en-GB" altLang="ko-KR" b="1" dirty="0">
                <a:latin typeface="Arial" pitchFamily="34" charset="0"/>
                <a:cs typeface="Arial" pitchFamily="34" charset="0"/>
              </a:rPr>
              <a:t>not to substitute </a:t>
            </a:r>
            <a:r>
              <a:rPr lang="en-GB" altLang="ko-KR" dirty="0">
                <a:latin typeface="Arial" pitchFamily="34" charset="0"/>
                <a:cs typeface="Arial" pitchFamily="34" charset="0"/>
              </a:rPr>
              <a:t>him. </a:t>
            </a:r>
          </a:p>
        </p:txBody>
      </p:sp>
      <p:pic>
        <p:nvPicPr>
          <p:cNvPr id="5" name="Immagine 4">
            <a:extLst>
              <a:ext uri="{FF2B5EF4-FFF2-40B4-BE49-F238E27FC236}">
                <a16:creationId xmlns:a16="http://schemas.microsoft.com/office/drawing/2014/main" id="{C79DBD2D-2E8C-3743-8704-D4208FBE1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933056"/>
            <a:ext cx="3456384" cy="2073830"/>
          </a:xfrm>
          <a:prstGeom prst="rect">
            <a:avLst/>
          </a:prstGeom>
        </p:spPr>
      </p:pic>
    </p:spTree>
    <p:extLst>
      <p:ext uri="{BB962C8B-B14F-4D97-AF65-F5344CB8AC3E}">
        <p14:creationId xmlns:p14="http://schemas.microsoft.com/office/powerpoint/2010/main" val="241808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T7: Trimming/Reducing Complexity</a:t>
            </a:r>
            <a:endParaRPr lang="ko-KR" altLang="en-US" dirty="0"/>
          </a:p>
        </p:txBody>
      </p:sp>
      <p:sp>
        <p:nvSpPr>
          <p:cNvPr id="6" name="Content Placeholder 5"/>
          <p:cNvSpPr>
            <a:spLocks noGrp="1"/>
          </p:cNvSpPr>
          <p:nvPr>
            <p:ph idx="1"/>
          </p:nvPr>
        </p:nvSpPr>
        <p:spPr/>
        <p:txBody>
          <a:bodyPr/>
          <a:lstStyle/>
          <a:p>
            <a:r>
              <a:rPr lang="en-US" b="1" dirty="0"/>
              <a:t>Brain Computer Interface in Video Games</a:t>
            </a:r>
            <a:endParaRPr lang="en-US" altLang="ko-KR" b="1" dirty="0">
              <a:solidFill>
                <a:schemeClr val="tx1">
                  <a:lumMod val="75000"/>
                  <a:lumOff val="25000"/>
                </a:schemeClr>
              </a:solidFill>
              <a:latin typeface="Arial" pitchFamily="34" charset="0"/>
              <a:cs typeface="Arial" pitchFamily="34" charset="0"/>
            </a:endParaRPr>
          </a:p>
        </p:txBody>
      </p:sp>
      <p:sp>
        <p:nvSpPr>
          <p:cNvPr id="7" name="Content Placeholder 6"/>
          <p:cNvSpPr>
            <a:spLocks noGrp="1"/>
          </p:cNvSpPr>
          <p:nvPr>
            <p:ph idx="10"/>
          </p:nvPr>
        </p:nvSpPr>
        <p:spPr>
          <a:xfrm>
            <a:off x="467544" y="2276872"/>
            <a:ext cx="3744416" cy="3600400"/>
          </a:xfrm>
        </p:spPr>
        <p:txBody>
          <a:bodyPr/>
          <a:lstStyle/>
          <a:p>
            <a:pPr algn="just"/>
            <a:r>
              <a:rPr lang="en-US" altLang="ko-KR" b="1" dirty="0">
                <a:latin typeface="Arial" pitchFamily="34" charset="0"/>
                <a:cs typeface="Arial" pitchFamily="34" charset="0"/>
              </a:rPr>
              <a:t>Brain computer interface  </a:t>
            </a:r>
            <a:r>
              <a:rPr lang="en-US" altLang="ko-KR" dirty="0">
                <a:latin typeface="Arial" pitchFamily="34" charset="0"/>
                <a:cs typeface="Arial" pitchFamily="34" charset="0"/>
              </a:rPr>
              <a:t>will be a new way to play at video games.</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It will be like a headband and players </a:t>
            </a:r>
            <a:r>
              <a:rPr lang="en-US" altLang="ko-KR" b="1" dirty="0">
                <a:latin typeface="Arial" pitchFamily="34" charset="0"/>
                <a:cs typeface="Arial" pitchFamily="34" charset="0"/>
              </a:rPr>
              <a:t>won’t need </a:t>
            </a:r>
            <a:r>
              <a:rPr lang="en-US" altLang="ko-KR" dirty="0">
                <a:latin typeface="Arial" pitchFamily="34" charset="0"/>
                <a:cs typeface="Arial" pitchFamily="34" charset="0"/>
              </a:rPr>
              <a:t>television, console or joysticks. </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It will works to use </a:t>
            </a:r>
            <a:r>
              <a:rPr lang="en-US" altLang="ko-KR" b="1" dirty="0">
                <a:latin typeface="Arial" pitchFamily="34" charset="0"/>
                <a:cs typeface="Arial" pitchFamily="34" charset="0"/>
              </a:rPr>
              <a:t>neurofeedback</a:t>
            </a:r>
            <a:r>
              <a:rPr lang="en-US" altLang="ko-KR" dirty="0">
                <a:latin typeface="Arial" pitchFamily="34" charset="0"/>
                <a:cs typeface="Arial" pitchFamily="34" charset="0"/>
              </a:rPr>
              <a:t> device  and </a:t>
            </a:r>
            <a:r>
              <a:rPr lang="en-US" altLang="ko-KR" b="1" dirty="0">
                <a:latin typeface="Arial" pitchFamily="34" charset="0"/>
                <a:cs typeface="Arial" pitchFamily="34" charset="0"/>
              </a:rPr>
              <a:t>brainwave frequencies</a:t>
            </a:r>
            <a:r>
              <a:rPr lang="en-US" altLang="ko-KR" dirty="0">
                <a:latin typeface="Arial" pitchFamily="34" charset="0"/>
                <a:cs typeface="Arial" pitchFamily="34" charset="0"/>
              </a:rPr>
              <a:t>. Moreover the game will learn the player so it will be more </a:t>
            </a:r>
            <a:r>
              <a:rPr lang="en-US" altLang="ko-KR" b="1" dirty="0">
                <a:latin typeface="Arial" pitchFamily="34" charset="0"/>
                <a:cs typeface="Arial" pitchFamily="34" charset="0"/>
              </a:rPr>
              <a:t>personalized</a:t>
            </a:r>
            <a:r>
              <a:rPr lang="en-US" altLang="ko-KR" dirty="0">
                <a:latin typeface="Arial" pitchFamily="34" charset="0"/>
                <a:cs typeface="Arial" pitchFamily="34" charset="0"/>
              </a:rPr>
              <a:t> than the typical game. </a:t>
            </a:r>
          </a:p>
        </p:txBody>
      </p:sp>
      <p:pic>
        <p:nvPicPr>
          <p:cNvPr id="5" name="Immagine 4">
            <a:extLst>
              <a:ext uri="{FF2B5EF4-FFF2-40B4-BE49-F238E27FC236}">
                <a16:creationId xmlns:a16="http://schemas.microsoft.com/office/drawing/2014/main" id="{B8312C6C-5B38-C84C-AD6F-2733AF3A7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276872"/>
            <a:ext cx="3446411" cy="3384376"/>
          </a:xfrm>
          <a:prstGeom prst="rect">
            <a:avLst/>
          </a:prstGeom>
        </p:spPr>
      </p:pic>
    </p:spTree>
    <p:extLst>
      <p:ext uri="{BB962C8B-B14F-4D97-AF65-F5344CB8AC3E}">
        <p14:creationId xmlns:p14="http://schemas.microsoft.com/office/powerpoint/2010/main" val="380919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T8: Decrease Human Involvement</a:t>
            </a:r>
            <a:endParaRPr lang="ko-KR" altLang="en-US" dirty="0"/>
          </a:p>
        </p:txBody>
      </p:sp>
      <p:sp>
        <p:nvSpPr>
          <p:cNvPr id="6" name="Content Placeholder 5"/>
          <p:cNvSpPr>
            <a:spLocks noGrp="1"/>
          </p:cNvSpPr>
          <p:nvPr>
            <p:ph idx="1"/>
          </p:nvPr>
        </p:nvSpPr>
        <p:spPr/>
        <p:txBody>
          <a:bodyPr/>
          <a:lstStyle/>
          <a:p>
            <a:r>
              <a:rPr lang="en-US" altLang="ko-KR" b="1" dirty="0">
                <a:solidFill>
                  <a:schemeClr val="tx1">
                    <a:lumMod val="75000"/>
                    <a:lumOff val="25000"/>
                  </a:schemeClr>
                </a:solidFill>
                <a:latin typeface="Arial" pitchFamily="34" charset="0"/>
                <a:cs typeface="Arial" pitchFamily="34" charset="0"/>
              </a:rPr>
              <a:t>VAR in Serie A, Bundesliga, MLS</a:t>
            </a:r>
          </a:p>
        </p:txBody>
      </p:sp>
      <p:sp>
        <p:nvSpPr>
          <p:cNvPr id="7" name="Content Placeholder 6"/>
          <p:cNvSpPr>
            <a:spLocks noGrp="1"/>
          </p:cNvSpPr>
          <p:nvPr>
            <p:ph idx="10"/>
          </p:nvPr>
        </p:nvSpPr>
        <p:spPr>
          <a:xfrm>
            <a:off x="467544" y="2276872"/>
            <a:ext cx="4744039" cy="3600400"/>
          </a:xfrm>
        </p:spPr>
        <p:txBody>
          <a:bodyPr/>
          <a:lstStyle/>
          <a:p>
            <a:pPr algn="just"/>
            <a:r>
              <a:rPr lang="en-US" altLang="ko-KR" dirty="0">
                <a:latin typeface="Arial" pitchFamily="34" charset="0"/>
                <a:cs typeface="Arial" pitchFamily="34" charset="0"/>
              </a:rPr>
              <a:t>The </a:t>
            </a:r>
            <a:r>
              <a:rPr lang="en-US" altLang="ko-KR" b="1" dirty="0">
                <a:latin typeface="Arial" pitchFamily="34" charset="0"/>
                <a:cs typeface="Arial" pitchFamily="34" charset="0"/>
              </a:rPr>
              <a:t>Video </a:t>
            </a:r>
            <a:r>
              <a:rPr lang="en-US" altLang="ko-KR" b="1" dirty="0" err="1">
                <a:latin typeface="Arial" pitchFamily="34" charset="0"/>
                <a:cs typeface="Arial" pitchFamily="34" charset="0"/>
              </a:rPr>
              <a:t>Assistan</a:t>
            </a:r>
            <a:r>
              <a:rPr lang="en-US" altLang="ko-KR" b="1" dirty="0">
                <a:latin typeface="Arial" pitchFamily="34" charset="0"/>
                <a:cs typeface="Arial" pitchFamily="34" charset="0"/>
              </a:rPr>
              <a:t> Referee (VAR)</a:t>
            </a:r>
            <a:r>
              <a:rPr lang="en-US" altLang="ko-KR" dirty="0">
                <a:latin typeface="Arial" pitchFamily="34" charset="0"/>
                <a:cs typeface="Arial" pitchFamily="34" charset="0"/>
              </a:rPr>
              <a:t> tries to get referees less involved. </a:t>
            </a:r>
          </a:p>
          <a:p>
            <a:pPr algn="just"/>
            <a:r>
              <a:rPr lang="en-US" altLang="ko-KR" dirty="0">
                <a:latin typeface="Arial" pitchFamily="34" charset="0"/>
                <a:cs typeface="Arial" pitchFamily="34" charset="0"/>
              </a:rPr>
              <a:t>It is a highly-trained match official who is watching the match in a room somewhere in the stadium.</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The </a:t>
            </a:r>
            <a:r>
              <a:rPr lang="en-US" altLang="ko-KR" b="1" dirty="0">
                <a:latin typeface="Arial" pitchFamily="34" charset="0"/>
                <a:cs typeface="Arial" pitchFamily="34" charset="0"/>
              </a:rPr>
              <a:t>VAR</a:t>
            </a:r>
            <a:r>
              <a:rPr lang="en-US" altLang="ko-KR" dirty="0">
                <a:latin typeface="Arial" pitchFamily="34" charset="0"/>
                <a:cs typeface="Arial" pitchFamily="34" charset="0"/>
              </a:rPr>
              <a:t> starts to work when the </a:t>
            </a:r>
            <a:r>
              <a:rPr lang="en-US" altLang="ko-KR" b="1" dirty="0">
                <a:latin typeface="Arial" pitchFamily="34" charset="0"/>
                <a:cs typeface="Arial" pitchFamily="34" charset="0"/>
              </a:rPr>
              <a:t>referee asks for help</a:t>
            </a:r>
            <a:r>
              <a:rPr lang="en-US" altLang="ko-KR" dirty="0">
                <a:latin typeface="Arial" pitchFamily="34" charset="0"/>
                <a:cs typeface="Arial" pitchFamily="34" charset="0"/>
              </a:rPr>
              <a:t>: it can’t just review whatever they want , though if they spot something they think they ought to review they can ask the referee t ask them to review it.</a:t>
            </a:r>
          </a:p>
          <a:p>
            <a:pPr algn="just"/>
            <a:endParaRPr lang="en-US" altLang="ko-KR" dirty="0">
              <a:latin typeface="Arial" pitchFamily="34" charset="0"/>
              <a:cs typeface="Arial" pitchFamily="34" charset="0"/>
            </a:endParaRPr>
          </a:p>
          <a:p>
            <a:pPr algn="just"/>
            <a:r>
              <a:rPr lang="en-US" altLang="ko-KR" dirty="0">
                <a:latin typeface="Arial" pitchFamily="34" charset="0"/>
                <a:cs typeface="Arial" pitchFamily="34" charset="0"/>
              </a:rPr>
              <a:t>Once committed, the referee draws the outline of a </a:t>
            </a:r>
            <a:r>
              <a:rPr lang="en-US" altLang="ko-KR" b="1" dirty="0">
                <a:latin typeface="Arial" pitchFamily="34" charset="0"/>
                <a:cs typeface="Arial" pitchFamily="34" charset="0"/>
              </a:rPr>
              <a:t>TV screen</a:t>
            </a:r>
            <a:r>
              <a:rPr lang="en-US" altLang="ko-KR" dirty="0">
                <a:latin typeface="Arial" pitchFamily="34" charset="0"/>
                <a:cs typeface="Arial" pitchFamily="34" charset="0"/>
              </a:rPr>
              <a:t> in the air so everybody knows what is going on and then waits to be told what to do.</a:t>
            </a:r>
          </a:p>
          <a:p>
            <a:pPr algn="just"/>
            <a:r>
              <a:rPr lang="en-US" altLang="ko-KR" dirty="0">
                <a:latin typeface="Arial" pitchFamily="34" charset="0"/>
                <a:cs typeface="Arial" pitchFamily="34" charset="0"/>
              </a:rPr>
              <a:t>Sometimes, the referee can go to </a:t>
            </a:r>
            <a:r>
              <a:rPr lang="en-US" altLang="ko-KR" b="1" dirty="0">
                <a:latin typeface="Arial" pitchFamily="34" charset="0"/>
                <a:cs typeface="Arial" pitchFamily="34" charset="0"/>
              </a:rPr>
              <a:t>review a decision </a:t>
            </a:r>
            <a:r>
              <a:rPr lang="en-US" altLang="ko-KR" dirty="0">
                <a:latin typeface="Arial" pitchFamily="34" charset="0"/>
                <a:cs typeface="Arial" pitchFamily="34" charset="0"/>
              </a:rPr>
              <a:t>himself on an </a:t>
            </a:r>
            <a:r>
              <a:rPr lang="en-US" altLang="ko-KR" b="1" dirty="0">
                <a:latin typeface="Arial" pitchFamily="34" charset="0"/>
                <a:cs typeface="Arial" pitchFamily="34" charset="0"/>
              </a:rPr>
              <a:t>off-pitch monitor</a:t>
            </a:r>
            <a:r>
              <a:rPr lang="en-US" altLang="ko-KR" dirty="0">
                <a:latin typeface="Arial" pitchFamily="34" charset="0"/>
                <a:cs typeface="Arial" pitchFamily="34" charset="0"/>
              </a:rPr>
              <a:t>.</a:t>
            </a:r>
          </a:p>
        </p:txBody>
      </p:sp>
      <p:pic>
        <p:nvPicPr>
          <p:cNvPr id="3" name="Immagine 2">
            <a:extLst>
              <a:ext uri="{FF2B5EF4-FFF2-40B4-BE49-F238E27FC236}">
                <a16:creationId xmlns:a16="http://schemas.microsoft.com/office/drawing/2014/main" id="{2C509687-6527-8A4E-BAC1-B08AC45E4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758" y="2276872"/>
            <a:ext cx="3132348" cy="2088232"/>
          </a:xfrm>
          <a:prstGeom prst="rect">
            <a:avLst/>
          </a:prstGeom>
        </p:spPr>
      </p:pic>
      <p:pic>
        <p:nvPicPr>
          <p:cNvPr id="5" name="Immagine 4">
            <a:extLst>
              <a:ext uri="{FF2B5EF4-FFF2-40B4-BE49-F238E27FC236}">
                <a16:creationId xmlns:a16="http://schemas.microsoft.com/office/drawing/2014/main" id="{2312CA05-6EE9-6B45-B1B9-4C95CA212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337" y="4581127"/>
            <a:ext cx="3451161" cy="1617732"/>
          </a:xfrm>
          <a:prstGeom prst="rect">
            <a:avLst/>
          </a:prstGeom>
        </p:spPr>
      </p:pic>
    </p:spTree>
    <p:extLst>
      <p:ext uri="{BB962C8B-B14F-4D97-AF65-F5344CB8AC3E}">
        <p14:creationId xmlns:p14="http://schemas.microsoft.com/office/powerpoint/2010/main" val="1084296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1767</Words>
  <Application>Microsoft Office PowerPoint</Application>
  <PresentationFormat>On-screen Show (4:3)</PresentationFormat>
  <Paragraphs>181</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맑은 고딕</vt:lpstr>
      <vt:lpstr>Arial</vt:lpstr>
      <vt:lpstr>Calibri</vt:lpstr>
      <vt:lpstr>Wingdings</vt:lpstr>
      <vt:lpstr>Office Theme</vt:lpstr>
      <vt:lpstr>Custom Design</vt:lpstr>
      <vt:lpstr>PowerPoint Presentation</vt:lpstr>
      <vt:lpstr> T1:Boundary Breakdown</vt:lpstr>
      <vt:lpstr> T2: Customer Buying Hierarchy</vt:lpstr>
      <vt:lpstr> T3: Dynamization</vt:lpstr>
      <vt:lpstr> T4: Increasing Dimensionality</vt:lpstr>
      <vt:lpstr> T5: Increasing Asymmetry</vt:lpstr>
      <vt:lpstr> T6: Increasing Transparency</vt:lpstr>
      <vt:lpstr> T7: Trimming/Reducing Complexity</vt:lpstr>
      <vt:lpstr> T8: Decrease Human Involvement</vt:lpstr>
      <vt:lpstr> T9: Customer Expectation</vt:lpstr>
      <vt:lpstr> T10: Rhythm Coordination</vt:lpstr>
      <vt:lpstr> T11: Segmentation</vt:lpstr>
      <vt:lpstr> T12: Increasing Uses Of Senses</vt:lpstr>
      <vt:lpstr> T13: Action Coordination</vt:lpstr>
      <vt:lpstr> T14: Mono-Bi-Poly (Various)</vt:lpstr>
      <vt:lpstr> T15: Mono-Bi-Poly (Similar)</vt:lpstr>
      <vt:lpstr> T16: Mono-Bi-Poly (Increasing Differences)</vt:lpstr>
      <vt:lpstr> T17: Design Point</vt:lpstr>
      <vt:lpstr> T18: Degrees Of Freedom</vt:lpstr>
      <vt:lpstr> T19: Nesting Up</vt:lpstr>
      <vt:lpstr> T20: Listening/Communication</vt:lpstr>
      <vt:lpstr>Thank You!</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GOETHALS Frank</cp:lastModifiedBy>
  <cp:revision>50</cp:revision>
  <dcterms:created xsi:type="dcterms:W3CDTF">2014-04-01T16:35:38Z</dcterms:created>
  <dcterms:modified xsi:type="dcterms:W3CDTF">2019-04-25T10:59:45Z</dcterms:modified>
</cp:coreProperties>
</file>