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5143500" type="screen16x9"/>
  <p:notesSz cx="6858000" cy="9144000"/>
  <p:embeddedFontLst>
    <p:embeddedFont>
      <p:font typeface="Syncopate" panose="020B0604020202020204" charset="0"/>
      <p:regular r:id="rId35"/>
      <p:bold r:id="rId36"/>
    </p:embeddedFont>
    <p:embeddedFont>
      <p:font typeface="Ubuntu" panose="020B0604020202020204" charset="0"/>
      <p:regular r:id="rId37"/>
      <p:bold r:id="rId38"/>
      <p:italic r:id="rId39"/>
      <p:boldItalic r:id="rId40"/>
    </p:embeddedFont>
    <p:embeddedFont>
      <p:font typeface="Roboto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3934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7356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252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626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3285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3202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4527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3310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8546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2648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085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3223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3045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3817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3974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7377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903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9075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37661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83194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74606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5851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008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47073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13283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917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1498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Artists don’t trust anymore traditional records labels (cash cow, risk avoidance)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Streaming give low paymets to artists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Live concert problems : high prices, security concern since Bataclan attacks)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MP3 is a lossy music format</a:t>
            </a:r>
          </a:p>
        </p:txBody>
      </p:sp>
    </p:spTree>
    <p:extLst>
      <p:ext uri="{BB962C8B-B14F-4D97-AF65-F5344CB8AC3E}">
        <p14:creationId xmlns:p14="http://schemas.microsoft.com/office/powerpoint/2010/main" val="485259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7852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9727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1214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2479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7657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11" name="Shape 1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598088" y="2715912"/>
            <a:ext cx="8222100" cy="432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Shape 7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71" name="Shape 7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>
                <a:solidFill>
                  <a:schemeClr val="dk2"/>
                </a:solidFill>
              </a:rPr>
              <a:t>‹#›</a:t>
            </a:fld>
            <a:endParaRPr lang="fr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hape 2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21" name="Shape 2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hape 29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Shape 30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 flipH="1">
              <a:off x="6181162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-"/>
              <a:defRPr/>
            </a:lvl1pPr>
            <a:lvl2pPr lvl="1">
              <a:spcBef>
                <a:spcPts val="0"/>
              </a:spcBef>
              <a:buChar char="-"/>
              <a:defRPr/>
            </a:lvl2pPr>
            <a:lvl3pPr lvl="2">
              <a:spcBef>
                <a:spcPts val="0"/>
              </a:spcBef>
              <a:buChar char="-"/>
              <a:defRPr/>
            </a:lvl3pPr>
            <a:lvl4pPr lvl="3">
              <a:spcBef>
                <a:spcPts val="0"/>
              </a:spcBef>
              <a:buChar char="-"/>
              <a:defRPr/>
            </a:lvl4pPr>
            <a:lvl5pPr lvl="4">
              <a:spcBef>
                <a:spcPts val="0"/>
              </a:spcBef>
              <a:buChar char="-"/>
              <a:defRPr/>
            </a:lvl5pPr>
            <a:lvl6pPr lvl="5">
              <a:spcBef>
                <a:spcPts val="0"/>
              </a:spcBef>
              <a:buChar char="-"/>
              <a:defRPr/>
            </a:lvl6pPr>
            <a:lvl7pPr lvl="6">
              <a:spcBef>
                <a:spcPts val="0"/>
              </a:spcBef>
              <a:buChar char="-"/>
              <a:defRPr/>
            </a:lvl7pPr>
            <a:lvl8pPr lvl="7">
              <a:spcBef>
                <a:spcPts val="0"/>
              </a:spcBef>
              <a:buChar char="-"/>
              <a:defRPr/>
            </a:lvl8pPr>
            <a:lvl9pPr lvl="8">
              <a:spcBef>
                <a:spcPts val="0"/>
              </a:spcBef>
              <a:buChar char="-"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>
                <a:solidFill>
                  <a:schemeClr val="dk2"/>
                </a:solidFill>
              </a:rPr>
              <a:t>‹#›</a:t>
            </a:fld>
            <a:endParaRPr lang="fr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>
                <a:solidFill>
                  <a:schemeClr val="dk2"/>
                </a:solidFill>
              </a:rPr>
              <a:t>‹#›</a:t>
            </a:fld>
            <a:endParaRPr lang="fr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>
                <a:solidFill>
                  <a:schemeClr val="dk2"/>
                </a:solidFill>
              </a:rPr>
              <a:t>‹#›</a:t>
            </a:fld>
            <a:endParaRPr lang="fr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Shape 51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52" name="Shape 52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1" name="Shape 6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>
                <a:solidFill>
                  <a:schemeClr val="dk2"/>
                </a:solidFill>
              </a:rPr>
              <a:t>‹#›</a:t>
            </a:fld>
            <a:endParaRPr lang="fr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fr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fr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KRTtaDJM0k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king%20it%20real%20-%20Allison%20Wood%20-%20TEDxTeen.mp4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observer.com/2015/07/new-augmented-reality-totemapp-combo-makes-music-an-experience-to-hear-see-and-feel/" TargetMode="External"/><Relationship Id="rId3" Type="http://schemas.openxmlformats.org/officeDocument/2006/relationships/hyperlink" Target="http://www.ifpi.org/downloads/GMR2016.pdf" TargetMode="External"/><Relationship Id="rId7" Type="http://schemas.openxmlformats.org/officeDocument/2006/relationships/hyperlink" Target="http://www.frenchweb.fr/la-startup-du-jour-sounderbox-creation-de-playlists-collaboratives-pour-vos-soirees/139858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jamshake.com/" TargetMode="External"/><Relationship Id="rId5" Type="http://schemas.openxmlformats.org/officeDocument/2006/relationships/hyperlink" Target="http://www.drumpants.com/" TargetMode="External"/><Relationship Id="rId4" Type="http://schemas.openxmlformats.org/officeDocument/2006/relationships/hyperlink" Target="http://ujomusic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JxVVNm35rJ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Current trends and innovations in the </a:t>
            </a:r>
            <a:r>
              <a:rPr lang="fr">
                <a:solidFill>
                  <a:schemeClr val="accent5"/>
                </a:solidFill>
              </a:rPr>
              <a:t>music industry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subTitle" idx="1"/>
          </p:nvPr>
        </p:nvSpPr>
        <p:spPr>
          <a:xfrm>
            <a:off x="5611975" y="2715975"/>
            <a:ext cx="3208500" cy="1836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fr"/>
              <a:t>Ludovica </a:t>
            </a:r>
            <a:r>
              <a:rPr lang="fr">
                <a:solidFill>
                  <a:schemeClr val="accent5"/>
                </a:solidFill>
              </a:rPr>
              <a:t>Brugnoli</a:t>
            </a:r>
          </a:p>
          <a:p>
            <a:pPr lvl="0" algn="r">
              <a:spcBef>
                <a:spcPts val="0"/>
              </a:spcBef>
              <a:buNone/>
            </a:pPr>
            <a:r>
              <a:rPr lang="fr"/>
              <a:t>Louise </a:t>
            </a:r>
            <a:r>
              <a:rPr lang="fr">
                <a:solidFill>
                  <a:schemeClr val="accent5"/>
                </a:solidFill>
              </a:rPr>
              <a:t>Jornet</a:t>
            </a:r>
          </a:p>
          <a:p>
            <a:pPr lvl="0" algn="r">
              <a:spcBef>
                <a:spcPts val="0"/>
              </a:spcBef>
              <a:buNone/>
            </a:pPr>
            <a:r>
              <a:rPr lang="fr"/>
              <a:t>Pauline </a:t>
            </a:r>
            <a:r>
              <a:rPr lang="fr">
                <a:solidFill>
                  <a:schemeClr val="accent5"/>
                </a:solidFill>
              </a:rPr>
              <a:t>Streichenberger</a:t>
            </a:r>
          </a:p>
          <a:p>
            <a:pPr lvl="0" algn="r">
              <a:spcBef>
                <a:spcPts val="0"/>
              </a:spcBef>
              <a:buNone/>
            </a:pPr>
            <a:r>
              <a:rPr lang="fr"/>
              <a:t>Florine </a:t>
            </a:r>
            <a:r>
              <a:rPr lang="fr">
                <a:solidFill>
                  <a:schemeClr val="accent5"/>
                </a:solidFill>
              </a:rPr>
              <a:t>Tissier</a:t>
            </a:r>
          </a:p>
          <a:p>
            <a:pPr lvl="0" algn="r">
              <a:spcBef>
                <a:spcPts val="0"/>
              </a:spcBef>
              <a:buNone/>
            </a:pPr>
            <a:r>
              <a:rPr lang="fr"/>
              <a:t>Pierre </a:t>
            </a:r>
            <a:r>
              <a:rPr lang="fr">
                <a:solidFill>
                  <a:schemeClr val="accent5"/>
                </a:solidFill>
              </a:rPr>
              <a:t>Vasseur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Drumpants 2.0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175450" y="1017800"/>
            <a:ext cx="8577300" cy="3718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fr"/>
              <a:t>Music instrument wearable =&gt; play music from your body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fr"/>
              <a:t>Open source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fr"/>
              <a:t>Works with accessories: 2 elongated drum pads and 2 foot pedals and a box where the music comes out 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fr"/>
              <a:t>Easy way to access to all kind of instruments </a:t>
            </a:r>
          </a:p>
          <a:p>
            <a:pPr lvl="0" rtl="0">
              <a:spcBef>
                <a:spcPts val="0"/>
              </a:spcBef>
              <a:buNone/>
            </a:pPr>
            <a:r>
              <a:rPr lang="fr"/>
              <a:t>TRENDS </a:t>
            </a:r>
          </a:p>
          <a:p>
            <a:pPr lvl="0" rtl="0">
              <a:spcBef>
                <a:spcPts val="0"/>
              </a:spcBef>
              <a:buNone/>
            </a:pPr>
            <a:r>
              <a:rPr lang="fr"/>
              <a:t>⇒ reduce complexity</a:t>
            </a:r>
          </a:p>
          <a:p>
            <a:pPr lvl="0" rtl="0">
              <a:spcBef>
                <a:spcPts val="0"/>
              </a:spcBef>
              <a:buNone/>
            </a:pPr>
            <a:r>
              <a:rPr lang="fr"/>
              <a:t>⇒ mono-bi-poly (similar)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Jamshake : video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" name="Jamshake - Unleash your creativity !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712" y="1229875"/>
            <a:ext cx="6404495" cy="360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Jamshake 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fr"/>
              <a:t>Social network 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fr"/>
              <a:t>Collaborative as every user can contribute to the part of a song and download it on the platform</a:t>
            </a:r>
          </a:p>
          <a:p>
            <a:pPr lvl="0" rtl="0">
              <a:spcBef>
                <a:spcPts val="0"/>
              </a:spcBef>
              <a:buNone/>
            </a:pPr>
            <a:r>
              <a:rPr lang="fr"/>
              <a:t>TRENDS:</a:t>
            </a:r>
          </a:p>
          <a:p>
            <a:pPr lvl="0" rtl="0">
              <a:spcBef>
                <a:spcPts val="0"/>
              </a:spcBef>
              <a:buNone/>
            </a:pPr>
            <a:r>
              <a:rPr lang="fr"/>
              <a:t>⇒  boundary breakdown</a:t>
            </a:r>
          </a:p>
          <a:p>
            <a:pPr lvl="0">
              <a:spcBef>
                <a:spcPts val="0"/>
              </a:spcBef>
              <a:buNone/>
            </a:pPr>
            <a:r>
              <a:rPr lang="fr"/>
              <a:t>⇒ increasing transparency</a:t>
            </a:r>
          </a:p>
          <a:p>
            <a:pPr lvl="0">
              <a:spcBef>
                <a:spcPts val="0"/>
              </a:spcBef>
              <a:buNone/>
            </a:pPr>
            <a:r>
              <a:rPr lang="fr"/>
              <a:t>⇒ increasing use of senses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200" y="1799512"/>
            <a:ext cx="2790552" cy="156967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74" name="Shape 174"/>
          <p:cNvCxnSpPr/>
          <p:nvPr/>
        </p:nvCxnSpPr>
        <p:spPr>
          <a:xfrm rot="10800000" flipH="1">
            <a:off x="3239902" y="2572949"/>
            <a:ext cx="1656600" cy="22800"/>
          </a:xfrm>
          <a:prstGeom prst="straightConnector1">
            <a:avLst/>
          </a:prstGeom>
          <a:noFill/>
          <a:ln w="114300" cap="flat" cmpd="sng">
            <a:solidFill>
              <a:schemeClr val="dk1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5" name="Shape 175"/>
          <p:cNvSpPr txBox="1"/>
          <p:nvPr/>
        </p:nvSpPr>
        <p:spPr>
          <a:xfrm>
            <a:off x="5077650" y="1980325"/>
            <a:ext cx="2321100" cy="106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sz="3000">
                <a:solidFill>
                  <a:schemeClr val="accent4"/>
                </a:solidFill>
                <a:latin typeface="Syncopate"/>
                <a:ea typeface="Syncopate"/>
                <a:cs typeface="Syncopate"/>
                <a:sym typeface="Syncopate"/>
              </a:rPr>
              <a:t>Rights owner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5765712" y="1278625"/>
            <a:ext cx="468600" cy="70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sz="3600">
                <a:latin typeface="Ubuntu"/>
                <a:ea typeface="Ubuntu"/>
                <a:cs typeface="Ubuntu"/>
                <a:sym typeface="Ubuntu"/>
              </a:rPr>
              <a:t>?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6005437" y="1139500"/>
            <a:ext cx="468600" cy="70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" sz="3600">
                <a:solidFill>
                  <a:schemeClr val="accent6"/>
                </a:solidFill>
                <a:latin typeface="Ubuntu"/>
                <a:ea typeface="Ubuntu"/>
                <a:cs typeface="Ubuntu"/>
                <a:sym typeface="Ubuntu"/>
              </a:rPr>
              <a:t>?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5885575" y="2969275"/>
            <a:ext cx="468600" cy="70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" sz="3600">
                <a:latin typeface="Ubuntu"/>
                <a:ea typeface="Ubuntu"/>
                <a:cs typeface="Ubuntu"/>
                <a:sym typeface="Ubuntu"/>
              </a:rPr>
              <a:t>?</a:t>
            </a:r>
          </a:p>
        </p:txBody>
      </p:sp>
      <p:pic>
        <p:nvPicPr>
          <p:cNvPr id="179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1776" y="3670977"/>
            <a:ext cx="1002475" cy="701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9951" y="3470402"/>
            <a:ext cx="1002475" cy="70173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/>
          <p:nvPr/>
        </p:nvSpPr>
        <p:spPr>
          <a:xfrm>
            <a:off x="7746100" y="1619625"/>
            <a:ext cx="1133400" cy="42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>
                <a:latin typeface="Roboto"/>
                <a:ea typeface="Roboto"/>
                <a:cs typeface="Roboto"/>
                <a:sym typeface="Roboto"/>
              </a:rPr>
              <a:t>Publisher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7746100" y="2359500"/>
            <a:ext cx="1133400" cy="42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">
                <a:latin typeface="Roboto"/>
                <a:ea typeface="Roboto"/>
                <a:cs typeface="Roboto"/>
                <a:sym typeface="Roboto"/>
              </a:rPr>
              <a:t>Songwriter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7746100" y="2839375"/>
            <a:ext cx="1133400" cy="42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">
                <a:latin typeface="Roboto"/>
                <a:ea typeface="Roboto"/>
                <a:cs typeface="Roboto"/>
                <a:sym typeface="Roboto"/>
              </a:rPr>
              <a:t>Artists</a:t>
            </a:r>
          </a:p>
        </p:txBody>
      </p:sp>
      <p:cxnSp>
        <p:nvCxnSpPr>
          <p:cNvPr id="184" name="Shape 184"/>
          <p:cNvCxnSpPr>
            <a:stCxn id="181" idx="1"/>
          </p:cNvCxnSpPr>
          <p:nvPr/>
        </p:nvCxnSpPr>
        <p:spPr>
          <a:xfrm flipH="1">
            <a:off x="6977800" y="1831875"/>
            <a:ext cx="768300" cy="3975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5" name="Shape 185"/>
          <p:cNvCxnSpPr>
            <a:stCxn id="182" idx="1"/>
          </p:cNvCxnSpPr>
          <p:nvPr/>
        </p:nvCxnSpPr>
        <p:spPr>
          <a:xfrm rot="10800000">
            <a:off x="7040500" y="2506350"/>
            <a:ext cx="705600" cy="654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6" name="Shape 186"/>
          <p:cNvCxnSpPr>
            <a:stCxn id="183" idx="1"/>
          </p:cNvCxnSpPr>
          <p:nvPr/>
        </p:nvCxnSpPr>
        <p:spPr>
          <a:xfrm rot="10800000">
            <a:off x="7015300" y="2808625"/>
            <a:ext cx="730800" cy="243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7" name="Shape 187"/>
          <p:cNvSpPr txBox="1"/>
          <p:nvPr/>
        </p:nvSpPr>
        <p:spPr>
          <a:xfrm>
            <a:off x="8505350" y="2969275"/>
            <a:ext cx="468600" cy="70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" sz="2400">
                <a:latin typeface="Ubuntu"/>
                <a:ea typeface="Ubuntu"/>
                <a:cs typeface="Ubuntu"/>
                <a:sym typeface="Ubuntu"/>
              </a:rPr>
              <a:t>?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x="7510350" y="1097825"/>
            <a:ext cx="468600" cy="70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" sz="2400">
                <a:latin typeface="Ubuntu"/>
                <a:ea typeface="Ubuntu"/>
                <a:cs typeface="Ubuntu"/>
                <a:sym typeface="Ubuntu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3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>
                <a:solidFill>
                  <a:schemeClr val="accent4"/>
                </a:solidFill>
              </a:rPr>
              <a:t>Rebuilding</a:t>
            </a:r>
            <a:r>
              <a:rPr lang="fr"/>
              <a:t> music industry on the </a:t>
            </a:r>
            <a:r>
              <a:rPr lang="fr">
                <a:solidFill>
                  <a:schemeClr val="accent3"/>
                </a:solidFill>
              </a:rPr>
              <a:t>Block</a:t>
            </a:r>
            <a:r>
              <a:rPr lang="fr">
                <a:solidFill>
                  <a:schemeClr val="accent4"/>
                </a:solidFill>
              </a:rPr>
              <a:t>chain</a:t>
            </a: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3086650" y="1229875"/>
            <a:ext cx="5745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0" lvl="0" indent="0" rtl="0">
              <a:spcBef>
                <a:spcPts val="0"/>
              </a:spcBef>
              <a:buNone/>
            </a:pPr>
            <a:r>
              <a:rPr lang="fr"/>
              <a:t>Artists </a:t>
            </a:r>
            <a:r>
              <a:rPr lang="fr">
                <a:solidFill>
                  <a:schemeClr val="accent5"/>
                </a:solidFill>
              </a:rPr>
              <a:t>own and control</a:t>
            </a:r>
            <a:r>
              <a:rPr lang="fr"/>
              <a:t> their creative content and they are paid directly. No middlemen.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fr"/>
              <a:t>Very low costs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fr"/>
              <a:t>Imogen Heap released Tiny Human on the Ethereum blockchain.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037" y="2066225"/>
            <a:ext cx="1666287" cy="1666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On the </a:t>
            </a:r>
            <a:r>
              <a:rPr lang="fr">
                <a:solidFill>
                  <a:schemeClr val="accent4"/>
                </a:solidFill>
              </a:rPr>
              <a:t>Gartner Hype cycle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0801" y="1266975"/>
            <a:ext cx="4943324" cy="33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/>
          <p:nvPr/>
        </p:nvSpPr>
        <p:spPr>
          <a:xfrm>
            <a:off x="2783675" y="3469475"/>
            <a:ext cx="113400" cy="110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UJO		TRIZ</a:t>
            </a:r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fr"/>
              <a:t>Break boundaries : no major company needed, the artist manage the music contracts</a:t>
            </a:r>
          </a:p>
          <a:p>
            <a:pPr lvl="0">
              <a:spcBef>
                <a:spcPts val="0"/>
              </a:spcBef>
              <a:buNone/>
            </a:pPr>
            <a:r>
              <a:rPr lang="fr"/>
              <a:t>Increasing transparency : datas are not lost, royalties and contract are completely transparent</a:t>
            </a:r>
          </a:p>
          <a:p>
            <a:pPr lvl="0">
              <a:spcBef>
                <a:spcPts val="0"/>
              </a:spcBef>
              <a:buNone/>
            </a:pPr>
            <a:r>
              <a:rPr lang="fr"/>
              <a:t>Peer to peer : Self organised system, no hierarchy, no responsible for it</a:t>
            </a:r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571" y="81700"/>
            <a:ext cx="1264400" cy="12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BATBAND 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311700" y="464350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b="1"/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fr"/>
              <a:t>piece of sound technology that permit you to listen to your private music </a:t>
            </a:r>
          </a:p>
          <a:p>
            <a:pPr marL="457200" lvl="0" indent="-228600">
              <a:spcBef>
                <a:spcPts val="0"/>
              </a:spcBef>
              <a:buChar char="-"/>
            </a:pPr>
            <a:r>
              <a:rPr lang="fr"/>
              <a:t>high fidelity acoustic experience via an innovative bone conduction system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17" name="Shape 217" descr="photo-original-5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600" y="2157983"/>
            <a:ext cx="3595999" cy="2543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CHARACTERISTICS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109728" y="837988"/>
            <a:ext cx="8646372" cy="395346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AutoNum type="arabicPeriod"/>
            </a:pPr>
            <a:r>
              <a:rPr lang="fr" sz="2400" dirty="0"/>
              <a:t>It works via bone conduction → it creates vibrations directly on your head </a:t>
            </a:r>
          </a:p>
          <a:p>
            <a:pPr marL="457200" lvl="0" indent="-381000" rtl="0">
              <a:spcBef>
                <a:spcPts val="0"/>
              </a:spcBef>
              <a:buSzPct val="100000"/>
              <a:buAutoNum type="arabicPeriod"/>
            </a:pPr>
            <a:r>
              <a:rPr lang="fr" sz="2400" dirty="0"/>
              <a:t>It sends sounds directly into your inner ear </a:t>
            </a:r>
          </a:p>
          <a:p>
            <a:pPr marL="457200" lvl="0" indent="-381000" rtl="0">
              <a:spcBef>
                <a:spcPts val="0"/>
              </a:spcBef>
              <a:buSzPct val="100000"/>
              <a:buAutoNum type="arabicPeriod"/>
            </a:pPr>
            <a:r>
              <a:rPr lang="fr" sz="2400" dirty="0"/>
              <a:t>It leaves your ear free </a:t>
            </a:r>
          </a:p>
          <a:p>
            <a:pPr lvl="0" rtl="0">
              <a:spcBef>
                <a:spcPts val="0"/>
              </a:spcBef>
              <a:buNone/>
            </a:pPr>
            <a:r>
              <a:rPr lang="fr" sz="2400" u="sng" dirty="0"/>
              <a:t>Trends</a:t>
            </a:r>
          </a:p>
          <a:p>
            <a:pPr lvl="0" rtl="0">
              <a:spcBef>
                <a:spcPts val="0"/>
              </a:spcBef>
              <a:buNone/>
            </a:pPr>
            <a:r>
              <a:rPr lang="fr" sz="2400" dirty="0"/>
              <a:t>→ increasing use of sense </a:t>
            </a:r>
          </a:p>
          <a:p>
            <a:pPr lvl="0" rtl="0">
              <a:spcBef>
                <a:spcPts val="0"/>
              </a:spcBef>
              <a:buNone/>
            </a:pPr>
            <a:r>
              <a:rPr lang="fr" sz="2400" dirty="0"/>
              <a:t>→ customer expectation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311700" y="2186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CHARACTERISTICS 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311700" y="1208125"/>
            <a:ext cx="8520600" cy="1746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fr"/>
              <a:t>There are three emitting sound waves incorporated in the product </a:t>
            </a:r>
          </a:p>
          <a:p>
            <a:pPr marL="457200" lvl="0" indent="-228600">
              <a:spcBef>
                <a:spcPts val="0"/>
              </a:spcBef>
              <a:buChar char="-"/>
            </a:pPr>
            <a:r>
              <a:rPr lang="fr"/>
              <a:t>the sounds that you feel can’t be listened from the other people </a:t>
            </a:r>
          </a:p>
        </p:txBody>
      </p:sp>
      <p:pic>
        <p:nvPicPr>
          <p:cNvPr id="230" name="Shape 230" descr="f895ff82b82bc211848bd4131cf29e83_origina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025" y="2049175"/>
            <a:ext cx="4491825" cy="28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6088" y="481087"/>
            <a:ext cx="5264934" cy="35806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/>
          <p:nvPr/>
        </p:nvSpPr>
        <p:spPr>
          <a:xfrm>
            <a:off x="6561550" y="3397375"/>
            <a:ext cx="294900" cy="2949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93" name="Shape 93"/>
          <p:cNvCxnSpPr/>
          <p:nvPr/>
        </p:nvCxnSpPr>
        <p:spPr>
          <a:xfrm>
            <a:off x="2376900" y="1093650"/>
            <a:ext cx="4079100" cy="504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4" name="Shape 94"/>
          <p:cNvCxnSpPr/>
          <p:nvPr/>
        </p:nvCxnSpPr>
        <p:spPr>
          <a:xfrm rot="10800000" flipH="1">
            <a:off x="6553900" y="1474050"/>
            <a:ext cx="310200" cy="12450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2688000" y="4158100"/>
            <a:ext cx="3768000" cy="86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000"/>
          </a:p>
          <a:p>
            <a:pPr lvl="0">
              <a:spcBef>
                <a:spcPts val="0"/>
              </a:spcBef>
              <a:buNone/>
            </a:pPr>
            <a:endParaRPr sz="3000"/>
          </a:p>
          <a:p>
            <a:pPr lvl="0">
              <a:spcBef>
                <a:spcPts val="0"/>
              </a:spcBef>
              <a:buNone/>
            </a:pPr>
            <a:r>
              <a:rPr lang="fr" sz="3000">
                <a:solidFill>
                  <a:srgbClr val="FFFFFF"/>
                </a:solidFill>
              </a:rPr>
              <a:t>The music industry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HOW CAN YOU USE IT</a:t>
            </a:r>
          </a:p>
        </p:txBody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fr"/>
              <a:t>place it around the back of your head 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fr"/>
              <a:t>associate it to a mobile dispositive with bluetooth 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fr"/>
              <a:t>you have to control the touch sensors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37" name="Shape 237" descr="32071858f2ae84a610091d7a51c03b8c_origina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4688" y="2743200"/>
            <a:ext cx="3304836" cy="189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WHEN WOULD I USE BATBAND</a:t>
            </a:r>
          </a:p>
        </p:txBody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51" name="Shape 251" descr="f99907481a3019179ad1df32e9f6d9c1_origina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47825"/>
            <a:ext cx="8520600" cy="28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TECHNICAL SPECIFICATIONS </a:t>
            </a:r>
          </a:p>
        </p:txBody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68300" rtl="0">
              <a:spcBef>
                <a:spcPts val="0"/>
              </a:spcBef>
              <a:buSzPct val="100000"/>
              <a:buChar char="-"/>
            </a:pPr>
            <a:r>
              <a:rPr lang="fr" sz="2200"/>
              <a:t>Batband was created by Studio Banana Things </a:t>
            </a:r>
          </a:p>
          <a:p>
            <a:pPr marL="457200" lvl="0" indent="-368300" rtl="0">
              <a:spcBef>
                <a:spcPts val="0"/>
              </a:spcBef>
              <a:buSzPct val="100000"/>
              <a:buChar char="-"/>
            </a:pPr>
            <a:r>
              <a:rPr lang="fr" sz="2200"/>
              <a:t>Powered by a Lithium-ion battery</a:t>
            </a:r>
          </a:p>
          <a:p>
            <a:pPr marL="457200" lvl="0" indent="-368300" rtl="0">
              <a:spcBef>
                <a:spcPts val="0"/>
              </a:spcBef>
              <a:buSzPct val="100000"/>
              <a:buChar char="-"/>
            </a:pPr>
            <a:r>
              <a:rPr lang="fr" sz="2200"/>
              <a:t>six hours of music </a:t>
            </a:r>
          </a:p>
          <a:p>
            <a:pPr marL="457200" lvl="0" indent="-368300">
              <a:spcBef>
                <a:spcPts val="0"/>
              </a:spcBef>
              <a:buSzPct val="100000"/>
              <a:buChar char="-"/>
            </a:pPr>
            <a:r>
              <a:rPr lang="fr" sz="2200"/>
              <a:t>eight hours of talk-time 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AudioOrb  </a:t>
            </a:r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We can consider AudioOrb as a way to let your troubles and the everyone’s voices away</a:t>
            </a:r>
          </a:p>
        </p:txBody>
      </p:sp>
      <p:pic>
        <p:nvPicPr>
          <p:cNvPr id="264" name="Shape 264" descr="maxresdefaul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350" y="2052450"/>
            <a:ext cx="4473651" cy="251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311700" y="262847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dirty="0"/>
              <a:t>CHARACTERISTICS </a:t>
            </a:r>
          </a:p>
        </p:txBody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134112" y="870646"/>
            <a:ext cx="8698188" cy="394519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68300" rtl="0">
              <a:spcBef>
                <a:spcPts val="0"/>
              </a:spcBef>
              <a:buSzPct val="100000"/>
              <a:buChar char="-"/>
            </a:pPr>
            <a:r>
              <a:rPr lang="fr" sz="2200" dirty="0"/>
              <a:t>A clear plexiglass sphere </a:t>
            </a:r>
          </a:p>
          <a:p>
            <a:pPr marL="457200" lvl="0" indent="-368300" rtl="0">
              <a:spcBef>
                <a:spcPts val="0"/>
              </a:spcBef>
              <a:buSzPct val="100000"/>
              <a:buChar char="-"/>
            </a:pPr>
            <a:r>
              <a:rPr lang="fr" sz="2200" dirty="0"/>
              <a:t>inside it there are eighteen internal speakers </a:t>
            </a:r>
          </a:p>
          <a:p>
            <a:pPr marL="457200" lvl="0" indent="-368300" rtl="0">
              <a:spcBef>
                <a:spcPts val="0"/>
              </a:spcBef>
              <a:buSzPct val="100000"/>
              <a:buChar char="-"/>
            </a:pPr>
            <a:r>
              <a:rPr lang="fr" sz="2200" dirty="0"/>
              <a:t>there are pillows for the body </a:t>
            </a:r>
          </a:p>
          <a:p>
            <a:pPr marL="457200" lvl="0" indent="-368300" rtl="0">
              <a:spcBef>
                <a:spcPts val="0"/>
              </a:spcBef>
              <a:buSzPct val="100000"/>
              <a:buChar char="-"/>
            </a:pPr>
            <a:r>
              <a:rPr lang="fr" sz="2200" dirty="0"/>
              <a:t>we can consider it as your mini-pod </a:t>
            </a:r>
          </a:p>
          <a:p>
            <a:pPr marL="457200" lvl="0" indent="-368300" rtl="0">
              <a:spcBef>
                <a:spcPts val="0"/>
              </a:spcBef>
              <a:buSzPct val="100000"/>
              <a:buChar char="-"/>
            </a:pPr>
            <a:r>
              <a:rPr lang="fr" sz="2200" dirty="0"/>
              <a:t>the name of the sphere is Cacoon 1 </a:t>
            </a:r>
          </a:p>
          <a:p>
            <a:pPr lvl="0" rtl="0">
              <a:spcBef>
                <a:spcPts val="0"/>
              </a:spcBef>
              <a:buNone/>
            </a:pPr>
            <a:r>
              <a:rPr lang="fr" sz="2200" u="sng" dirty="0"/>
              <a:t>Trend</a:t>
            </a:r>
          </a:p>
          <a:p>
            <a:pPr lvl="0">
              <a:spcBef>
                <a:spcPts val="0"/>
              </a:spcBef>
              <a:buNone/>
            </a:pPr>
            <a:r>
              <a:rPr lang="fr" sz="2200" dirty="0"/>
              <a:t>→ customer expectation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HOW CAN USE IT </a:t>
            </a:r>
          </a:p>
        </p:txBody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455250" y="968900"/>
            <a:ext cx="8520600" cy="3387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You can use it in a simple way:</a:t>
            </a:r>
          </a:p>
          <a:p>
            <a:pPr marL="457200" lvl="0" indent="-228600" rtl="0">
              <a:spcBef>
                <a:spcPts val="0"/>
              </a:spcBef>
            </a:pPr>
            <a:r>
              <a:rPr lang="fr"/>
              <a:t>enter in the sphere </a:t>
            </a:r>
          </a:p>
          <a:p>
            <a:pPr marL="457200" lvl="0" indent="-228600" rtl="0">
              <a:spcBef>
                <a:spcPts val="0"/>
              </a:spcBef>
            </a:pPr>
            <a:r>
              <a:rPr lang="fr"/>
              <a:t>speakers are covered by pillows permitting a better comfort place 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77" name="Shape 277" descr="AudioOrbs-Wan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3600" y="2500000"/>
            <a:ext cx="2232375" cy="224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Sounderbox</a:t>
            </a:r>
          </a:p>
        </p:txBody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fr"/>
              <a:t>web application</a:t>
            </a:r>
          </a:p>
          <a:p>
            <a:pPr marL="457200" lvl="0" indent="-228600" rtl="0">
              <a:spcBef>
                <a:spcPts val="0"/>
              </a:spcBef>
            </a:pPr>
            <a:r>
              <a:rPr lang="fr"/>
              <a:t>autonomous and collaborative system of playlist</a:t>
            </a:r>
          </a:p>
          <a:p>
            <a:pPr marL="457200" lvl="0" indent="-228600" rtl="0">
              <a:spcBef>
                <a:spcPts val="0"/>
              </a:spcBef>
            </a:pPr>
            <a:r>
              <a:rPr lang="fr"/>
              <a:t>add social dimension to streaming</a:t>
            </a:r>
          </a:p>
          <a:p>
            <a:pPr marL="457200" lvl="0" indent="-228600" rtl="0">
              <a:spcBef>
                <a:spcPts val="0"/>
              </a:spcBef>
            </a:pPr>
            <a:r>
              <a:rPr lang="fr"/>
              <a:t>everyone can contribute from any device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fr"/>
              <a:t>&gt;60K tracks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fr"/>
              <a:t>moderation by system of votes</a:t>
            </a:r>
          </a:p>
        </p:txBody>
      </p:sp>
      <p:pic>
        <p:nvPicPr>
          <p:cNvPr id="284" name="Shape 284" descr="soundbox-4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375" y="2970699"/>
            <a:ext cx="3478624" cy="217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Problems</a:t>
            </a:r>
          </a:p>
        </p:txBody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fr"/>
              <a:t>Lack of interaction between people in public spaces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fr"/>
              <a:t>Music that doesn’t match with the general mood</a:t>
            </a:r>
            <a:br>
              <a:rPr lang="fr"/>
            </a:br>
            <a:endParaRPr lang="fr"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dk1"/>
                </a:solidFill>
              </a:rPr>
              <a:t>Solution</a:t>
            </a:r>
            <a:br>
              <a:rPr lang="fr" sz="3000">
                <a:solidFill>
                  <a:schemeClr val="dk1"/>
                </a:solidFill>
              </a:rPr>
            </a:br>
            <a:endParaRPr lang="fr" sz="30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fr"/>
              <a:t>Chose your own music in any place and share with people about music thanks to the </a:t>
            </a:r>
            <a:r>
              <a:rPr lang="fr" u="sng">
                <a:solidFill>
                  <a:schemeClr val="hlink"/>
                </a:solidFill>
                <a:hlinkClick r:id="rId3"/>
              </a:rPr>
              <a:t>app</a:t>
            </a:r>
            <a:r>
              <a:rPr lang="fr"/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REIFY</a:t>
            </a:r>
          </a:p>
        </p:txBody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"/>
              <a:t>A brand new way to experience</a:t>
            </a:r>
            <a:br>
              <a:rPr lang="fr"/>
            </a:br>
            <a:r>
              <a:rPr lang="fr"/>
              <a:t>music.</a:t>
            </a:r>
          </a:p>
        </p:txBody>
      </p:sp>
      <p:pic>
        <p:nvPicPr>
          <p:cNvPr id="297" name="Shape 297" descr="reify-photo-858x64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6085" y="562200"/>
            <a:ext cx="4448543" cy="333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 descr="Capture d’écran 2016-09-15 à 02.07.1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5337" y="2607087"/>
            <a:ext cx="2181225" cy="18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Characteristics</a:t>
            </a:r>
          </a:p>
        </p:txBody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</a:pPr>
            <a:r>
              <a:rPr lang="fr" dirty="0"/>
              <a:t>combines digital + physical music technology</a:t>
            </a:r>
          </a:p>
          <a:p>
            <a:pPr marL="457200" lvl="0" indent="-228600">
              <a:spcBef>
                <a:spcPts val="0"/>
              </a:spcBef>
            </a:pPr>
            <a:r>
              <a:rPr lang="fr" dirty="0"/>
              <a:t>custom </a:t>
            </a:r>
            <a:r>
              <a:rPr lang="fr" u="sng" dirty="0">
                <a:solidFill>
                  <a:schemeClr val="accent5"/>
                </a:solidFill>
                <a:hlinkClick r:id="rId3" action="ppaction://hlinkfile"/>
              </a:rPr>
              <a:t>totems</a:t>
            </a:r>
            <a:r>
              <a:rPr lang="fr" dirty="0"/>
              <a:t> : captures sound waves of the song → makes it physical → refine it to capture emotions of the song</a:t>
            </a:r>
          </a:p>
          <a:p>
            <a:pPr marL="457200" lvl="0" indent="-228600" rtl="0">
              <a:spcBef>
                <a:spcPts val="0"/>
              </a:spcBef>
            </a:pPr>
            <a:r>
              <a:rPr lang="fr" dirty="0"/>
              <a:t>3D printed, unique features </a:t>
            </a:r>
          </a:p>
          <a:p>
            <a:pPr marL="457200" lvl="0" indent="-228600">
              <a:spcBef>
                <a:spcPts val="0"/>
              </a:spcBef>
            </a:pPr>
            <a:r>
              <a:rPr lang="fr" dirty="0"/>
              <a:t>Technology used: FFT data → algorithm that takes time and frenquency of an audio file</a:t>
            </a:r>
          </a:p>
          <a:p>
            <a:pPr lvl="0">
              <a:spcBef>
                <a:spcPts val="0"/>
              </a:spcBef>
              <a:buNone/>
            </a:pPr>
            <a:r>
              <a:rPr lang="fr" sz="1200" dirty="0"/>
              <a:t>2:10</a:t>
            </a:r>
            <a:br>
              <a:rPr lang="fr" sz="1200" dirty="0"/>
            </a:br>
            <a:endParaRPr lang="fr" sz="1200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Thank you </a:t>
            </a:r>
            <a:r>
              <a:rPr lang="fr">
                <a:solidFill>
                  <a:schemeClr val="accent4"/>
                </a:solidFill>
              </a:rPr>
              <a:t>streaming</a:t>
            </a:r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962" y="1121474"/>
            <a:ext cx="6273068" cy="3338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/>
          <p:nvPr/>
        </p:nvSpPr>
        <p:spPr>
          <a:xfrm>
            <a:off x="311700" y="4160900"/>
            <a:ext cx="1568700" cy="22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sz="1000"/>
              <a:t>Source : IFPI Global music report 2016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Problem</a:t>
            </a:r>
          </a:p>
        </p:txBody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We lost the physical aspect of music (tapes, radios)</a:t>
            </a:r>
            <a:br>
              <a:rPr lang="fr"/>
            </a:br>
            <a:endParaRPr lang="fr"/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dk1"/>
                </a:solidFill>
              </a:rPr>
              <a:t>Solution</a:t>
            </a:r>
            <a:br>
              <a:rPr lang="fr" sz="3000">
                <a:solidFill>
                  <a:schemeClr val="dk1"/>
                </a:solidFill>
              </a:rPr>
            </a:br>
            <a:endParaRPr lang="fr" sz="30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fr"/>
              <a:t>Bring back the physical aspect of music combinated with digital.</a:t>
            </a:r>
            <a:br>
              <a:rPr lang="fr"/>
            </a:br>
            <a:r>
              <a:rPr lang="fr"/>
              <a:t>Experience music through senses via the structure: hear, see and touch music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66700" cy="4090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sz="3000"/>
              <a:t>Thank you for your attention !</a:t>
            </a:r>
          </a:p>
        </p:txBody>
      </p:sp>
      <p:sp>
        <p:nvSpPr>
          <p:cNvPr id="316" name="Shape 316"/>
          <p:cNvSpPr txBox="1">
            <a:spLocks noGrp="1"/>
          </p:cNvSpPr>
          <p:nvPr>
            <p:ph type="body" idx="4294967295"/>
          </p:nvPr>
        </p:nvSpPr>
        <p:spPr>
          <a:xfrm>
            <a:off x="1028700" y="2111550"/>
            <a:ext cx="7359600" cy="1980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fr" sz="7200">
                <a:solidFill>
                  <a:srgbClr val="FFFFFF"/>
                </a:solidFill>
              </a:rPr>
              <a:t>Any questions 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References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fr" i="1"/>
              <a:t>Global music industry 2016 - IFPI </a:t>
            </a:r>
            <a:r>
              <a:rPr lang="fr" u="sng">
                <a:solidFill>
                  <a:schemeClr val="hlink"/>
                </a:solidFill>
                <a:hlinkClick r:id="rId3"/>
              </a:rPr>
              <a:t>http://www.ifpi.org/downloads/GMR2016.pdf</a:t>
            </a:r>
          </a:p>
          <a:p>
            <a:pPr marL="457200" lvl="0" indent="-228600" rtl="0">
              <a:spcBef>
                <a:spcPts val="0"/>
              </a:spcBef>
            </a:pPr>
            <a:r>
              <a:rPr lang="fr" i="1"/>
              <a:t>UJO Music</a:t>
            </a:r>
            <a:r>
              <a:rPr lang="fr"/>
              <a:t>, </a:t>
            </a:r>
            <a:r>
              <a:rPr lang="fr" u="sng">
                <a:solidFill>
                  <a:schemeClr val="hlink"/>
                </a:solidFill>
                <a:hlinkClick r:id="rId4"/>
              </a:rPr>
              <a:t>http://ujomusic.com/</a:t>
            </a:r>
            <a:r>
              <a:rPr lang="fr"/>
              <a:t> </a:t>
            </a:r>
          </a:p>
          <a:p>
            <a:pPr marL="457200" lvl="0" indent="-228600" rtl="0">
              <a:spcBef>
                <a:spcPts val="0"/>
              </a:spcBef>
            </a:pPr>
            <a:r>
              <a:rPr lang="fr" i="1"/>
              <a:t>Drumpants</a:t>
            </a:r>
            <a:r>
              <a:rPr lang="fr"/>
              <a:t>,  </a:t>
            </a:r>
            <a:r>
              <a:rPr lang="fr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http://www.drumpants.com/</a:t>
            </a:r>
          </a:p>
          <a:p>
            <a:pPr marL="457200" lvl="0" indent="-228600" rtl="0">
              <a:spcBef>
                <a:spcPts val="0"/>
              </a:spcBef>
            </a:pPr>
            <a:r>
              <a:rPr lang="fr" i="1"/>
              <a:t>Jamshake</a:t>
            </a:r>
            <a:r>
              <a:rPr lang="fr"/>
              <a:t>, </a:t>
            </a:r>
            <a:r>
              <a:rPr lang="fr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https://www.jamshake.com/</a:t>
            </a:r>
          </a:p>
          <a:p>
            <a:pPr marL="457200" lvl="0" indent="-228600" rtl="0">
              <a:spcBef>
                <a:spcPts val="0"/>
              </a:spcBef>
            </a:pPr>
            <a:r>
              <a:rPr lang="fr"/>
              <a:t>Sounderbox, </a:t>
            </a:r>
            <a:r>
              <a:rPr lang="fr" u="sng">
                <a:solidFill>
                  <a:schemeClr val="hlink"/>
                </a:solidFill>
                <a:hlinkClick r:id="rId7"/>
              </a:rPr>
              <a:t>http://www.frenchweb.fr/la-startup-du-jour-sounderbox-creation-de-playlists-collaboratives-pour-vos-soirees/139858</a:t>
            </a:r>
          </a:p>
          <a:p>
            <a:pPr marL="457200" lvl="0" indent="-228600" rtl="0">
              <a:spcBef>
                <a:spcPts val="0"/>
              </a:spcBef>
            </a:pPr>
            <a:r>
              <a:rPr lang="fr"/>
              <a:t>Reify, </a:t>
            </a:r>
            <a:r>
              <a:rPr lang="fr" u="sng">
                <a:solidFill>
                  <a:schemeClr val="hlink"/>
                </a:solidFill>
                <a:hlinkClick r:id="rId8"/>
              </a:rPr>
              <a:t>http://observer.com/2015/07/new-augmented-reality-totemapp-combo-makes-music-an-experience-to-hear-see-and-feel/</a:t>
            </a:r>
            <a:r>
              <a:rPr lang="fr"/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>
                <a:solidFill>
                  <a:srgbClr val="CC0000"/>
                </a:solidFill>
              </a:rPr>
              <a:t>Problems ?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fr"/>
              <a:t>CDs and downloads sales declined</a:t>
            </a:r>
          </a:p>
          <a:p>
            <a:pPr lvl="0" algn="ctr">
              <a:spcBef>
                <a:spcPts val="0"/>
              </a:spcBef>
              <a:buNone/>
            </a:pPr>
            <a:r>
              <a:rPr lang="fr"/>
              <a:t>Music is illegally download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fr"/>
              <a:t>Friction between label, artists and fans</a:t>
            </a:r>
          </a:p>
          <a:p>
            <a:pPr lvl="0" algn="ctr">
              <a:spcBef>
                <a:spcPts val="0"/>
              </a:spcBef>
              <a:buNone/>
            </a:pPr>
            <a:r>
              <a:rPr lang="fr"/>
              <a:t>Artists receive low payments</a:t>
            </a:r>
          </a:p>
          <a:p>
            <a:pPr lvl="0" algn="ctr">
              <a:spcBef>
                <a:spcPts val="0"/>
              </a:spcBef>
              <a:buNone/>
            </a:pPr>
            <a:r>
              <a:rPr lang="fr"/>
              <a:t>Music quality format issues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fr"/>
              <a:t>Live concert problems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>
                <a:solidFill>
                  <a:srgbClr val="6AA84F"/>
                </a:solidFill>
              </a:rPr>
              <a:t>Opportunities ?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fr"/>
              <a:t>Democratization of the music distribution and promotion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fr"/>
              <a:t>Provide unique services by using the technology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fr"/>
              <a:t>Find alternative ways for the artists to get paid</a:t>
            </a:r>
          </a:p>
          <a:p>
            <a:pPr lvl="0" algn="ctr">
              <a:spcBef>
                <a:spcPts val="0"/>
              </a:spcBef>
              <a:buNone/>
            </a:pPr>
            <a:r>
              <a:rPr lang="fr"/>
              <a:t>Use technology to improve audio quality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Improvement of format and quality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709450" y="3533425"/>
            <a:ext cx="3826800" cy="1185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Increase the mobility of music use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4209" y="1551600"/>
            <a:ext cx="1783578" cy="11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2534" y="1662075"/>
            <a:ext cx="1048600" cy="96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5850" y="1783299"/>
            <a:ext cx="722549" cy="72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7075" y="1130313"/>
            <a:ext cx="2028502" cy="202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7">
            <a:alphaModFix amt="86000"/>
          </a:blip>
          <a:stretch>
            <a:fillRect/>
          </a:stretch>
        </p:blipFill>
        <p:spPr>
          <a:xfrm>
            <a:off x="4988401" y="3158825"/>
            <a:ext cx="2940943" cy="15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72574" y="1762409"/>
            <a:ext cx="1360000" cy="76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Bluetooth technology in the music industry </a:t>
            </a:r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311700" y="123972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Elimination of the physical link → reduce the complexity </a:t>
            </a:r>
          </a:p>
          <a:p>
            <a:pPr lvl="0">
              <a:spcBef>
                <a:spcPts val="0"/>
              </a:spcBef>
              <a:buNone/>
            </a:pPr>
            <a:r>
              <a:rPr lang="fr"/>
              <a:t>Improve the sound’s quality → For a better experience </a:t>
            </a:r>
          </a:p>
          <a:p>
            <a:pPr lvl="0">
              <a:spcBef>
                <a:spcPts val="0"/>
              </a:spcBef>
              <a:buNone/>
            </a:pPr>
            <a:r>
              <a:rPr lang="fr"/>
              <a:t>Allow multi-tasking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2200" y="1162700"/>
            <a:ext cx="2525775" cy="25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4">
            <a:alphaModFix amt="88000"/>
          </a:blip>
          <a:stretch>
            <a:fillRect/>
          </a:stretch>
        </p:blipFill>
        <p:spPr>
          <a:xfrm>
            <a:off x="508800" y="2671100"/>
            <a:ext cx="5708724" cy="21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6234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Virtual Reality                        Augmented Reality 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731800" y="934250"/>
            <a:ext cx="38070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devices that creates a virtual world</a:t>
            </a:r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9674" y="1017800"/>
            <a:ext cx="3117299" cy="235024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 txBox="1"/>
          <p:nvPr/>
        </p:nvSpPr>
        <p:spPr>
          <a:xfrm>
            <a:off x="5603475" y="3521025"/>
            <a:ext cx="2867400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Adding virtual elements to the reality</a:t>
            </a:r>
          </a:p>
        </p:txBody>
      </p:sp>
      <p:sp>
        <p:nvSpPr>
          <p:cNvPr id="143" name="Shape 143"/>
          <p:cNvSpPr txBox="1"/>
          <p:nvPr/>
        </p:nvSpPr>
        <p:spPr>
          <a:xfrm>
            <a:off x="336300" y="4163200"/>
            <a:ext cx="4690200" cy="53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u="sng" dirty="0">
                <a:solidFill>
                  <a:schemeClr val="hlink"/>
                </a:solidFill>
                <a:hlinkClick r:id="rId4"/>
              </a:rPr>
              <a:t>https://www.youtube.com/watch?v=JxVVNm35rJE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44" name="Shape 144"/>
          <p:cNvSpPr txBox="1"/>
          <p:nvPr/>
        </p:nvSpPr>
        <p:spPr>
          <a:xfrm>
            <a:off x="623400" y="1793325"/>
            <a:ext cx="4116000" cy="211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Increase dimensionality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Add value to customer experience :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From Audio to walk through music videos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Drumpants 2.0 : video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Video</a:t>
            </a:r>
          </a:p>
        </p:txBody>
      </p:sp>
      <p:pic>
        <p:nvPicPr>
          <p:cNvPr id="2" name="DrumPants 2.0_ What can you do with DrumPants_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828" y="1017800"/>
            <a:ext cx="7328620" cy="4122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772</Words>
  <Application>Microsoft Office PowerPoint</Application>
  <PresentationFormat>On-screen Show (16:9)</PresentationFormat>
  <Paragraphs>151</Paragraphs>
  <Slides>32</Slides>
  <Notes>32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Syncopate</vt:lpstr>
      <vt:lpstr>Ubuntu</vt:lpstr>
      <vt:lpstr>Arial</vt:lpstr>
      <vt:lpstr>Roboto</vt:lpstr>
      <vt:lpstr>geometric</vt:lpstr>
      <vt:lpstr>Current trends and innovations in the music industry</vt:lpstr>
      <vt:lpstr>PowerPoint Presentation</vt:lpstr>
      <vt:lpstr>Thank you streaming</vt:lpstr>
      <vt:lpstr>Problems ?</vt:lpstr>
      <vt:lpstr>Opportunities ?</vt:lpstr>
      <vt:lpstr>Improvement of format and quality</vt:lpstr>
      <vt:lpstr>Bluetooth technology in the music industry </vt:lpstr>
      <vt:lpstr>Virtual Reality                        Augmented Reality </vt:lpstr>
      <vt:lpstr>Drumpants 2.0 : video</vt:lpstr>
      <vt:lpstr>Drumpants 2.0</vt:lpstr>
      <vt:lpstr>Jamshake : video</vt:lpstr>
      <vt:lpstr>Jamshake </vt:lpstr>
      <vt:lpstr>PowerPoint Presentation</vt:lpstr>
      <vt:lpstr>Rebuilding music industry on the Blockchain</vt:lpstr>
      <vt:lpstr>On the Gartner Hype cycle</vt:lpstr>
      <vt:lpstr>UJO  TRIZ</vt:lpstr>
      <vt:lpstr>BATBAND </vt:lpstr>
      <vt:lpstr>CHARACTERISTICS </vt:lpstr>
      <vt:lpstr>CHARACTERISTICS </vt:lpstr>
      <vt:lpstr>HOW CAN YOU USE IT</vt:lpstr>
      <vt:lpstr>WHEN WOULD I USE BATBAND</vt:lpstr>
      <vt:lpstr>TECHNICAL SPECIFICATIONS </vt:lpstr>
      <vt:lpstr>AudioOrb  </vt:lpstr>
      <vt:lpstr>CHARACTERISTICS </vt:lpstr>
      <vt:lpstr>HOW CAN USE IT </vt:lpstr>
      <vt:lpstr>Sounderbox</vt:lpstr>
      <vt:lpstr>Problems</vt:lpstr>
      <vt:lpstr>REIFY</vt:lpstr>
      <vt:lpstr>Characteristics</vt:lpstr>
      <vt:lpstr>Problem</vt:lpstr>
      <vt:lpstr>Thank you for your attention !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trends and innovations in the music industry</dc:title>
  <cp:lastModifiedBy>GOETHALS Frank</cp:lastModifiedBy>
  <cp:revision>5</cp:revision>
  <dcterms:modified xsi:type="dcterms:W3CDTF">2016-09-15T07:48:44Z</dcterms:modified>
</cp:coreProperties>
</file>