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2" r:id="rId4"/>
    <p:sldId id="259" r:id="rId5"/>
    <p:sldId id="258" r:id="rId6"/>
    <p:sldId id="261" r:id="rId7"/>
    <p:sldId id="262" r:id="rId8"/>
    <p:sldId id="263" r:id="rId9"/>
    <p:sldId id="266" r:id="rId10"/>
    <p:sldId id="267" r:id="rId11"/>
    <p:sldId id="269" r:id="rId12"/>
    <p:sldId id="270" r:id="rId13"/>
    <p:sldId id="264" r:id="rId14"/>
    <p:sldId id="265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F8576"/>
    <a:srgbClr val="018F83"/>
    <a:srgbClr val="C47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14" autoAdjust="0"/>
  </p:normalViewPr>
  <p:slideViewPr>
    <p:cSldViewPr snapToGrid="0">
      <p:cViewPr varScale="1">
        <p:scale>
          <a:sx n="78" d="100"/>
          <a:sy n="78" d="100"/>
        </p:scale>
        <p:origin x="16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97228-3870-46F9-B903-9653F95A4026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CB850-678D-4EE4-B962-734AA4F6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veretailtechnologies.com/doc/inventory-distortion-an-issue-for-retailers-worldwide-000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veretailtechnologies.com/doc/inventory-distortion-an-issue-for-retailers-worldwide-000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veretailtechnologies.com/doc/inventory-distortion-an-issue-for-retailers-worldwide-000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veretailtechnologies.com/doc/inventory-distortion-an-issue-for-retailers-worldwide-000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veretailtechnologies.com/doc/inventory-distortion-an-issue-for-retailers-worldwide-000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Inventory issues are a huge financial drain on retail stores. Out of stock items cost retailers nearly $500 billion a year, according to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one study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the IHL Group. If a customer can not find the product they are looking for, they might choose a competing brand, or go to a different store.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B850-678D-4EE4-B962-734AA4F6C0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87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B850-678D-4EE4-B962-734AA4F6C0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0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B850-678D-4EE4-B962-734AA4F6C0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7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B850-678D-4EE4-B962-734AA4F6C0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B850-678D-4EE4-B962-734AA4F6C0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94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Inventory issues are a huge financial drain on retail stores. Out of stock items cost retailers nearly $500 billion a year, according to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one study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the IHL Group. If a customer can not find the product they are looking for, they might choose a competing brand, or go to a different store.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B850-678D-4EE4-B962-734AA4F6C0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9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Inventory issues are a huge financial drain on retail stores. Out of stock items cost retailers nearly $500 billion a year, according to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one study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the IHL Group. If a customer can not find the product they are looking for, they might choose a competing brand, or go to a different store.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B850-678D-4EE4-B962-734AA4F6C0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3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Inventory issues are a huge financial drain on retail stores. Out of stock items cost retailers nearly $500 billion a year, according to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one study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the IHL Group. If a customer can not find the product they are looking for, they might choose a competing brand, or go to a different store.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B850-678D-4EE4-B962-734AA4F6C0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70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Inventory issues are a huge financial drain on retail stores. Out of stock items cost retailers nearly $500 billion a year, according to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one study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the IHL Group. If a customer can not find the product they are looking for, they might choose a competing brand, or go to a different store.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B850-678D-4EE4-B962-734AA4F6C0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2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B850-678D-4EE4-B962-734AA4F6C0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6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9C7E-6DB8-47E9-BEE9-382E96586F7F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0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805C-0692-4180-8E2B-B357BF069F8F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7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7D62-4B59-427D-A4E6-BA4532A336C5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8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DC7CB-7D39-4FEF-AE03-BABA057B6C74}" type="datetime1">
              <a:rPr lang="en-US" smtClean="0"/>
              <a:t>9/16/2016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Trends in Digital Innovations (Hypermarket)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147D-FBDD-4297-BEB9-CCEC269A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2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B1AC-2D32-4B37-92AD-3272157639F4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5DF5-90E1-4E84-8B1D-2783A2BD926F}" type="datetime1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7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8C49-AFA0-4E3A-81F2-CFA159782613}" type="datetime1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8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7C2-EF49-4721-AE07-568BE3D1C713}" type="datetime1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4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5E60-6849-425F-8589-96F2135D7A32}" type="datetime1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60B6-6AD5-4153-8D05-26AEC2AC298D}" type="datetime1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3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087A-BE0F-4BDF-A017-F6959E146CB3}" type="datetime1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4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3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84514"/>
            <a:ext cx="7886700" cy="489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DC7CB-7D39-4FEF-AE03-BABA057B6C74}" type="datetime1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Trends in Digital Innovations (Hypermarket)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147D-FBDD-4297-BEB9-CCEC269A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8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717" y="676610"/>
            <a:ext cx="7772400" cy="2387600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cs typeface="Segoe UI Light" panose="020B0502040204020203" pitchFamily="34" charset="0"/>
              </a:rPr>
              <a:t>Trends in Digital Innovations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494" y="3064210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Hypermarket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6726" y="332857"/>
            <a:ext cx="6550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Ng Ka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Hei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Pei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Jinya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Djamen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Kouaya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Leisly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Kevine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D2AE-3635-487D-9B36-0A22141F0666}" type="datetime1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6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7CB-7D39-4FEF-AE03-BABA057B6C74}" type="datetime1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139179"/>
            <a:ext cx="7886700" cy="723900"/>
          </a:xfrm>
        </p:spPr>
        <p:txBody>
          <a:bodyPr/>
          <a:lstStyle/>
          <a:p>
            <a:r>
              <a:rPr lang="en-US" dirty="0"/>
              <a:t>Third-party payment platform - </a:t>
            </a:r>
            <a:r>
              <a:rPr lang="en-US" dirty="0" err="1"/>
              <a:t>Alipay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0" y="5554183"/>
            <a:ext cx="77152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dirty="0"/>
              <a:t>TRIZ trends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dirty="0"/>
              <a:t>reducing complexity, customer expectation evolution, </a:t>
            </a:r>
          </a:p>
          <a:p>
            <a:r>
              <a:rPr lang="en-US" dirty="0"/>
              <a:t>			Mono-Bi-Poly (various)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50" y="945046"/>
            <a:ext cx="7591425" cy="42219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82880" tIns="91440" rIns="182880" bIns="9144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4" name="内容占位符 2"/>
          <p:cNvSpPr>
            <a:spLocks noGrp="1"/>
          </p:cNvSpPr>
          <p:nvPr/>
        </p:nvSpPr>
        <p:spPr>
          <a:xfrm>
            <a:off x="814917" y="1388710"/>
            <a:ext cx="10058400" cy="1468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zh-CN" dirty="0"/>
              <a:t>A mode of payment</a:t>
            </a:r>
          </a:p>
          <a:p>
            <a:endParaRPr kumimoji="1" lang="zh-CN" altLang="en-US" dirty="0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814917" y="2590871"/>
            <a:ext cx="10058400" cy="51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using “ show-show to find nearby merchants and special offers</a:t>
            </a:r>
            <a:endParaRPr kumimoji="1" lang="zh-CN" altLang="en-US" dirty="0"/>
          </a:p>
        </p:txBody>
      </p:sp>
      <p:sp>
        <p:nvSpPr>
          <p:cNvPr id="16" name="左大括号 5"/>
          <p:cNvSpPr/>
          <p:nvPr/>
        </p:nvSpPr>
        <p:spPr>
          <a:xfrm>
            <a:off x="3280461" y="1130700"/>
            <a:ext cx="255494" cy="9598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3535955" y="945046"/>
            <a:ext cx="10058400" cy="51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Unique </a:t>
            </a:r>
            <a:r>
              <a:rPr lang="en-US" altLang="zh-CN" dirty="0" err="1"/>
              <a:t>alipay</a:t>
            </a:r>
            <a:r>
              <a:rPr lang="en-US" altLang="zh-CN" dirty="0"/>
              <a:t> code in different devices </a:t>
            </a:r>
            <a:endParaRPr kumimoji="1" lang="zh-CN" altLang="en-US" dirty="0"/>
          </a:p>
        </p:txBody>
      </p:sp>
      <p:sp>
        <p:nvSpPr>
          <p:cNvPr id="18" name="圆角矩形标注 8"/>
          <p:cNvSpPr/>
          <p:nvPr/>
        </p:nvSpPr>
        <p:spPr>
          <a:xfrm>
            <a:off x="6584545" y="1556874"/>
            <a:ext cx="2522130" cy="929460"/>
          </a:xfrm>
          <a:prstGeom prst="wedgeRoundRectCallout">
            <a:avLst>
              <a:gd name="adj1" fmla="val -30371"/>
              <a:gd name="adj2" fmla="val -772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Print secret codes or verify by fingerprint</a:t>
            </a:r>
            <a:endParaRPr kumimoji="1" lang="zh-CN" altLang="en-US" dirty="0"/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814917" y="3084591"/>
            <a:ext cx="10058400" cy="51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Transfering</a:t>
            </a:r>
            <a:r>
              <a:rPr lang="en-US" altLang="zh-CN" dirty="0"/>
              <a:t> money to  </a:t>
            </a:r>
            <a:r>
              <a:rPr lang="en-US" altLang="zh-CN" dirty="0" err="1"/>
              <a:t>Yu’e</a:t>
            </a:r>
            <a:r>
              <a:rPr lang="en-US" altLang="zh-CN" dirty="0"/>
              <a:t> </a:t>
            </a:r>
            <a:r>
              <a:rPr lang="en-US" altLang="zh-CN" dirty="0" err="1"/>
              <a:t>bao</a:t>
            </a:r>
            <a:r>
              <a:rPr lang="en-US" altLang="zh-CN" dirty="0"/>
              <a:t> to gain interest</a:t>
            </a:r>
            <a:endParaRPr kumimoji="1" lang="zh-CN" altLang="en-US" dirty="0"/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814917" y="3576165"/>
            <a:ext cx="10058400" cy="51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Booking tickets</a:t>
            </a:r>
            <a:endParaRPr kumimoji="1" lang="zh-CN" altLang="en-US" dirty="0"/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814917" y="4678354"/>
            <a:ext cx="10058400" cy="51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622597" y="1883333"/>
            <a:ext cx="10058400" cy="51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Transfer money </a:t>
            </a:r>
            <a:endParaRPr kumimoji="1" lang="zh-CN" altLang="en-US" dirty="0"/>
          </a:p>
        </p:txBody>
      </p:sp>
      <p:sp>
        <p:nvSpPr>
          <p:cNvPr id="24" name="内容占位符 2"/>
          <p:cNvSpPr txBox="1">
            <a:spLocks/>
          </p:cNvSpPr>
          <p:nvPr/>
        </p:nvSpPr>
        <p:spPr>
          <a:xfrm>
            <a:off x="814917" y="4126635"/>
            <a:ext cx="10058400" cy="51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Food delivery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112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7CB-7D39-4FEF-AE03-BABA057B6C74}" type="datetime1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95636"/>
            <a:ext cx="7886700" cy="723900"/>
          </a:xfrm>
        </p:spPr>
        <p:txBody>
          <a:bodyPr/>
          <a:lstStyle/>
          <a:p>
            <a:r>
              <a:rPr lang="en-US" dirty="0"/>
              <a:t>Footprint tracking for big data mining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" y="884442"/>
            <a:ext cx="4572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Current problems: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How to expend their business?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How to improve online services’ quality</a:t>
            </a:r>
            <a:r>
              <a:rPr lang="en-US" altLang="zh-TW" sz="1400" dirty="0"/>
              <a:t>?</a:t>
            </a:r>
            <a:endParaRPr lang="en-US" sz="1400" dirty="0"/>
          </a:p>
        </p:txBody>
      </p:sp>
      <p:sp>
        <p:nvSpPr>
          <p:cNvPr id="10" name="椭圆 9"/>
          <p:cNvSpPr/>
          <p:nvPr/>
        </p:nvSpPr>
        <p:spPr>
          <a:xfrm>
            <a:off x="4615392" y="2051084"/>
            <a:ext cx="1499658" cy="116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BIG DATA</a:t>
            </a:r>
            <a:endParaRPr kumimoji="1" lang="zh-CN" altLang="en-US" dirty="0"/>
          </a:p>
        </p:txBody>
      </p:sp>
      <p:sp>
        <p:nvSpPr>
          <p:cNvPr id="12" name="右箭头 12"/>
          <p:cNvSpPr/>
          <p:nvPr/>
        </p:nvSpPr>
        <p:spPr>
          <a:xfrm>
            <a:off x="2552858" y="2647954"/>
            <a:ext cx="1736409" cy="140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50990" y="2341387"/>
            <a:ext cx="1675743" cy="656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1400" dirty="0"/>
              <a:t>CONSUMERS’ INFORMATION</a:t>
            </a:r>
            <a:endParaRPr kumimoji="1"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246048" y="2262986"/>
            <a:ext cx="253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ONLINE TRANSACTION </a:t>
            </a:r>
            <a:endParaRPr kumimoji="1" lang="zh-CN" altLang="en-US" dirty="0"/>
          </a:p>
        </p:txBody>
      </p:sp>
      <p:pic>
        <p:nvPicPr>
          <p:cNvPr id="16" name="图片 3" descr="../../Desktop/屏幕快照%202016-09-14%20下午9.00.3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67" y="3338729"/>
            <a:ext cx="3496182" cy="163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5" descr="../../Desktop/屏幕快照%202016-09-14%20下午9.01.0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353101"/>
            <a:ext cx="3022600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矩形 8"/>
          <p:cNvSpPr/>
          <p:nvPr/>
        </p:nvSpPr>
        <p:spPr>
          <a:xfrm>
            <a:off x="1647233" y="5056674"/>
            <a:ext cx="253483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latin typeface="+mj-lt"/>
                <a:ea typeface="DengXian" charset="-122"/>
              </a:rPr>
              <a:t>core commerce</a:t>
            </a:r>
            <a:r>
              <a:rPr lang="zh-CN" altLang="zh-CN" sz="1600" dirty="0">
                <a:latin typeface="+mj-lt"/>
              </a:rPr>
              <a:t> </a:t>
            </a:r>
            <a:endParaRPr lang="zh-CN" altLang="en-US" sz="1600" dirty="0">
              <a:latin typeface="+mj-lt"/>
            </a:endParaRPr>
          </a:p>
        </p:txBody>
      </p:sp>
      <p:sp>
        <p:nvSpPr>
          <p:cNvPr id="20" name="矩形 9"/>
          <p:cNvSpPr/>
          <p:nvPr/>
        </p:nvSpPr>
        <p:spPr>
          <a:xfrm>
            <a:off x="4486275" y="4962927"/>
            <a:ext cx="447455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latin typeface="+mj-lt"/>
                <a:ea typeface="DengXian" charset="-122"/>
              </a:rPr>
              <a:t>Affiliate businesses in digital media&amp; entertainment </a:t>
            </a:r>
            <a:endParaRPr lang="zh-CN" altLang="en-US" sz="1600" dirty="0">
              <a:latin typeface="+mj-lt"/>
            </a:endParaRPr>
          </a:p>
        </p:txBody>
      </p:sp>
      <p:sp>
        <p:nvSpPr>
          <p:cNvPr id="21" name="矩形 10"/>
          <p:cNvSpPr/>
          <p:nvPr/>
        </p:nvSpPr>
        <p:spPr>
          <a:xfrm>
            <a:off x="6590612" y="1991053"/>
            <a:ext cx="159851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200" algn="just">
              <a:spcAft>
                <a:spcPts val="0"/>
              </a:spcAft>
            </a:pPr>
            <a:r>
              <a:rPr lang="en-US" altLang="zh-CN" sz="1600" kern="100" dirty="0">
                <a:latin typeface="+mj-lt"/>
                <a:ea typeface="DengXian" charset="-122"/>
                <a:cs typeface="Times New Roman" charset="0"/>
              </a:rPr>
              <a:t>local services</a:t>
            </a:r>
            <a:endParaRPr lang="zh-CN" altLang="zh-CN" sz="1600" kern="100" dirty="0">
              <a:effectLst/>
              <a:latin typeface="+mj-lt"/>
              <a:ea typeface="DengXian" charset="-122"/>
              <a:cs typeface="Times New Roman" charset="0"/>
            </a:endParaRPr>
          </a:p>
        </p:txBody>
      </p:sp>
      <p:pic>
        <p:nvPicPr>
          <p:cNvPr id="2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30" y="3213552"/>
            <a:ext cx="2684129" cy="1672855"/>
          </a:xfrm>
          <a:prstGeom prst="rect">
            <a:avLst/>
          </a:prstGeom>
        </p:spPr>
      </p:pic>
      <p:cxnSp>
        <p:nvCxnSpPr>
          <p:cNvPr id="23" name="直线连接符 13"/>
          <p:cNvCxnSpPr/>
          <p:nvPr/>
        </p:nvCxnSpPr>
        <p:spPr>
          <a:xfrm flipH="1">
            <a:off x="5910943" y="2092702"/>
            <a:ext cx="438524" cy="18976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15"/>
          <p:cNvCxnSpPr>
            <a:stCxn id="22" idx="0"/>
          </p:cNvCxnSpPr>
          <p:nvPr/>
        </p:nvCxnSpPr>
        <p:spPr>
          <a:xfrm flipH="1" flipV="1">
            <a:off x="5910943" y="2788155"/>
            <a:ext cx="1214152" cy="42539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0"/>
          <p:cNvCxnSpPr>
            <a:stCxn id="10" idx="3"/>
            <a:endCxn id="16" idx="3"/>
          </p:cNvCxnSpPr>
          <p:nvPr/>
        </p:nvCxnSpPr>
        <p:spPr>
          <a:xfrm flipH="1">
            <a:off x="4300949" y="3043313"/>
            <a:ext cx="534063" cy="111267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8650" y="5554183"/>
            <a:ext cx="77152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dirty="0"/>
              <a:t>TRIZ trends: increasing asymmetry, boundary breakdown</a:t>
            </a:r>
          </a:p>
        </p:txBody>
      </p:sp>
    </p:spTree>
    <p:extLst>
      <p:ext uri="{BB962C8B-B14F-4D97-AF65-F5344CB8AC3E}">
        <p14:creationId xmlns:p14="http://schemas.microsoft.com/office/powerpoint/2010/main" val="11227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7CB-7D39-4FEF-AE03-BABA057B6C74}" type="datetime1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139179"/>
            <a:ext cx="7886700" cy="723900"/>
          </a:xfrm>
        </p:spPr>
        <p:txBody>
          <a:bodyPr/>
          <a:lstStyle/>
          <a:p>
            <a:r>
              <a:rPr lang="en-US" dirty="0"/>
              <a:t>Footprint tracking for big data mining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50" y="5554183"/>
            <a:ext cx="77152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dirty="0"/>
              <a:t>TRIZ trends: increasing asymmetry, boundary breakdown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8650" y="945047"/>
            <a:ext cx="7591425" cy="1144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82880" tIns="91440" rIns="182880" bIns="9144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769929" y="1131482"/>
            <a:ext cx="10058400" cy="51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Helping advertisers to track other consumers’ footprints</a:t>
            </a:r>
            <a:endParaRPr kumimoji="1" lang="zh-CN" altLang="en-US" dirty="0"/>
          </a:p>
        </p:txBody>
      </p:sp>
      <p:sp>
        <p:nvSpPr>
          <p:cNvPr id="28" name="内容占位符 2"/>
          <p:cNvSpPr txBox="1">
            <a:spLocks/>
          </p:cNvSpPr>
          <p:nvPr/>
        </p:nvSpPr>
        <p:spPr>
          <a:xfrm>
            <a:off x="769929" y="1575026"/>
            <a:ext cx="10058400" cy="51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Helping different merchants and business partners grow their businesses</a:t>
            </a:r>
            <a:endParaRPr kumimoji="1" lang="zh-CN" altLang="en-US" dirty="0"/>
          </a:p>
        </p:txBody>
      </p:sp>
      <p:pic>
        <p:nvPicPr>
          <p:cNvPr id="2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8" y="2230872"/>
            <a:ext cx="1843342" cy="3162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71" y="2201223"/>
            <a:ext cx="1822140" cy="3240979"/>
          </a:xfrm>
          <a:prstGeom prst="rect">
            <a:avLst/>
          </a:prstGeom>
        </p:spPr>
      </p:pic>
      <p:sp>
        <p:nvSpPr>
          <p:cNvPr id="31" name="文本框 4"/>
          <p:cNvSpPr txBox="1"/>
          <p:nvPr/>
        </p:nvSpPr>
        <p:spPr>
          <a:xfrm>
            <a:off x="1084535" y="4818250"/>
            <a:ext cx="3487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ea typeface="Times New Roman" charset="0"/>
                <a:cs typeface="Times New Roman" charset="0"/>
              </a:rPr>
              <a:t>Search ice freezers and cosmetics in TAOBAO mall ---yesterday</a:t>
            </a:r>
            <a:endParaRPr kumimoji="1" lang="zh-CN" altLang="en-US" sz="1600" dirty="0">
              <a:ea typeface="Times New Roman" charset="0"/>
              <a:cs typeface="Times New Roman" charset="0"/>
            </a:endParaRPr>
          </a:p>
        </p:txBody>
      </p:sp>
      <p:sp>
        <p:nvSpPr>
          <p:cNvPr id="32" name="文本框 5"/>
          <p:cNvSpPr txBox="1"/>
          <p:nvPr/>
        </p:nvSpPr>
        <p:spPr>
          <a:xfrm>
            <a:off x="6246111" y="2944550"/>
            <a:ext cx="3084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ea typeface="Times New Roman" charset="0"/>
                <a:cs typeface="Times New Roman" charset="0"/>
              </a:rPr>
              <a:t>Pictures of freezer and cosmetics are in the home page---today</a:t>
            </a:r>
            <a:r>
              <a:rPr lang="zh-CN" altLang="zh-CN" sz="1600" dirty="0">
                <a:ea typeface="Times New Roman" charset="0"/>
                <a:cs typeface="Times New Roman" charset="0"/>
              </a:rPr>
              <a:t> </a:t>
            </a:r>
            <a:endParaRPr kumimoji="1" lang="zh-CN" altLang="en-US" sz="1600" dirty="0">
              <a:ea typeface="Times New Roman" charset="0"/>
              <a:cs typeface="Times New Roman" charset="0"/>
            </a:endParaRPr>
          </a:p>
        </p:txBody>
      </p:sp>
      <p:sp>
        <p:nvSpPr>
          <p:cNvPr id="33" name="右箭头 6"/>
          <p:cNvSpPr/>
          <p:nvPr/>
        </p:nvSpPr>
        <p:spPr>
          <a:xfrm>
            <a:off x="3315174" y="3511616"/>
            <a:ext cx="676893" cy="296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581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7CB-7D39-4FEF-AE03-BABA057B6C74}" type="datetime1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139179"/>
            <a:ext cx="7886700" cy="723900"/>
          </a:xfrm>
        </p:spPr>
        <p:txBody>
          <a:bodyPr/>
          <a:lstStyle/>
          <a:p>
            <a:r>
              <a:rPr lang="en-US" dirty="0"/>
              <a:t>Anti-crowd application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" y="884442"/>
            <a:ext cx="4552950" cy="22159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Current problems: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Retailers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Difficulty in satisfying the customers demand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Difficulty in managing crowded stores with not enough of staff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Consumers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Time spent on queues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Store time restriction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Inconvenience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49" y="3294732"/>
            <a:ext cx="4552950" cy="2210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82880" tIns="91440" rIns="182880" bIns="9144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Avoid The Crowds is an mobile application which collect data from multiple social media platforms to estimate customer flow in stores.</a:t>
            </a:r>
            <a:endParaRPr lang="en-US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Inform customers whether stores are crowded or not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Help retailers to manage human resources in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649" y="5699145"/>
            <a:ext cx="792404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dirty="0"/>
              <a:t>TRIZ trends: customer buying hierarchy and customer expectation</a:t>
            </a:r>
          </a:p>
        </p:txBody>
      </p:sp>
      <p:pic>
        <p:nvPicPr>
          <p:cNvPr id="4098" name="Picture 2" descr="https://c.fastcompany.net/multisite_files/coexist/imagecache/1280/poster/2013/03/1681582-poster-1280mall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r="45874"/>
          <a:stretch/>
        </p:blipFill>
        <p:spPr bwMode="auto">
          <a:xfrm>
            <a:off x="5486401" y="873954"/>
            <a:ext cx="3066292" cy="464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97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888125"/>
            <a:ext cx="2317750" cy="126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79" y="63012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7CB-7D39-4FEF-AE03-BABA057B6C74}" type="datetime1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139179"/>
            <a:ext cx="7886700" cy="723900"/>
          </a:xfrm>
        </p:spPr>
        <p:txBody>
          <a:bodyPr/>
          <a:lstStyle/>
          <a:p>
            <a:r>
              <a:rPr lang="en-US" dirty="0"/>
              <a:t>Virtual reality department store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413" y="949311"/>
            <a:ext cx="4052887" cy="1846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Current problems:</a:t>
            </a:r>
          </a:p>
          <a:p>
            <a:r>
              <a:rPr lang="fr-FR" sz="1400" dirty="0" err="1"/>
              <a:t>Consumers</a:t>
            </a:r>
            <a:endParaRPr lang="fr-FR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/>
              <a:t>Daily </a:t>
            </a:r>
            <a:r>
              <a:rPr lang="fr-FR" sz="1400" dirty="0" err="1"/>
              <a:t>commuting</a:t>
            </a:r>
            <a:r>
              <a:rPr lang="fr-FR" sz="1400" dirty="0"/>
              <a:t> </a:t>
            </a:r>
            <a:r>
              <a:rPr lang="fr-FR" sz="1400" dirty="0" err="1"/>
              <a:t>problems</a:t>
            </a:r>
            <a:endParaRPr lang="fr-FR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/>
              <a:t>Time </a:t>
            </a:r>
            <a:r>
              <a:rPr lang="fr-FR" sz="1400" dirty="0" err="1"/>
              <a:t>spent</a:t>
            </a:r>
            <a:r>
              <a:rPr lang="fr-FR" sz="1400" dirty="0"/>
              <a:t> on queue and store time restriction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 err="1"/>
              <a:t>Ease</a:t>
            </a:r>
            <a:r>
              <a:rPr lang="fr-FR" sz="1400" dirty="0"/>
              <a:t> of </a:t>
            </a:r>
            <a:r>
              <a:rPr lang="fr-FR" sz="1400" dirty="0" err="1"/>
              <a:t>payment</a:t>
            </a:r>
            <a:endParaRPr lang="fr-FR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/>
              <a:t>Product </a:t>
            </a:r>
            <a:r>
              <a:rPr lang="fr-FR" sz="1400" dirty="0" err="1"/>
              <a:t>availability</a:t>
            </a:r>
            <a:endParaRPr lang="fr-FR" sz="1400" dirty="0"/>
          </a:p>
          <a:p>
            <a:r>
              <a:rPr lang="fr-FR" sz="1400" dirty="0" err="1"/>
              <a:t>Retailers</a:t>
            </a:r>
            <a:endParaRPr lang="fr-FR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 err="1"/>
              <a:t>Keen</a:t>
            </a:r>
            <a:r>
              <a:rPr lang="fr-FR" sz="1400" dirty="0"/>
              <a:t> </a:t>
            </a:r>
            <a:r>
              <a:rPr lang="fr-FR" sz="1400" dirty="0" err="1"/>
              <a:t>competition</a:t>
            </a:r>
            <a:endParaRPr lang="fr-F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28649" y="2994812"/>
            <a:ext cx="4057651" cy="2615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82880" tIns="91440" rIns="182880" bIns="9144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eBay and Myer jointly launched virtual reality department store to offer a 24-H online store for customers.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Shoppers can browse more than 12,500 products before adding to cart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The 24-H store is custom built around customers’ needs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Speed up shopping processes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Shoppers enjoy promotions and product information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49" y="5699145"/>
            <a:ext cx="792404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dirty="0"/>
              <a:t>TRIZ trends: customer buying hierarchy, customer expectation, increasing 					dimensionality, increase use of senses</a:t>
            </a:r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02"/>
          <a:stretch/>
        </p:blipFill>
        <p:spPr bwMode="auto">
          <a:xfrm>
            <a:off x="5083708" y="2011606"/>
            <a:ext cx="3545942" cy="338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3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5E60-6849-425F-8589-96F2135D7A32}" type="datetime1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-540132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cs typeface="Segoe UI Light" panose="020B050204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6550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game-changer of the hypermarket industry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DC7CB-7D39-4FEF-AE03-BABA057B6C74}" type="datetime1">
              <a:rPr lang="en-US" smtClean="0"/>
              <a:t>9/16/2016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Trends in Digital Innovations (Hypermarket)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147D-FBDD-4297-BEB9-CCEC269A6986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133" t="14694" r="13079" b="8557"/>
          <a:stretch/>
        </p:blipFill>
        <p:spPr>
          <a:xfrm>
            <a:off x="4130474" y="2005386"/>
            <a:ext cx="1554478" cy="1355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8"/>
          <a:stretch/>
        </p:blipFill>
        <p:spPr>
          <a:xfrm rot="9559306">
            <a:off x="3264170" y="1774107"/>
            <a:ext cx="1732609" cy="7838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01838" y="3505715"/>
            <a:ext cx="2472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Spending patterns change:</a:t>
            </a:r>
          </a:p>
          <a:p>
            <a:pPr algn="ct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personalised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experience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9496" y="1382506"/>
            <a:ext cx="957725" cy="1406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39" y="1989969"/>
            <a:ext cx="1211088" cy="12110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32691" y="3394774"/>
            <a:ext cx="2134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Keen competition from digital &amp; </a:t>
            </a:r>
          </a:p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retail formats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3308" y="3615812"/>
            <a:ext cx="3817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 consumer sentiment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25" y="2085517"/>
            <a:ext cx="667614" cy="6676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60" y="2285735"/>
            <a:ext cx="971476" cy="9714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25" y="2428188"/>
            <a:ext cx="667614" cy="6676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01" y="2761995"/>
            <a:ext cx="667614" cy="6676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8650" y="1133015"/>
            <a:ext cx="3137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Challenges of retailers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52" y="4282190"/>
            <a:ext cx="1305211" cy="130521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3308" y="5681226"/>
            <a:ext cx="3817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labor costs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74" y="4295471"/>
            <a:ext cx="632713" cy="632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52" y="4228549"/>
            <a:ext cx="9144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59" y="4720367"/>
            <a:ext cx="696421" cy="69642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90539" y="5640392"/>
            <a:ext cx="3817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 on data sharing efficiency</a:t>
            </a:r>
          </a:p>
        </p:txBody>
      </p:sp>
    </p:spTree>
    <p:extLst>
      <p:ext uri="{BB962C8B-B14F-4D97-AF65-F5344CB8AC3E}">
        <p14:creationId xmlns:p14="http://schemas.microsoft.com/office/powerpoint/2010/main" val="312938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game-changer of the hypermarket industry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DC7CB-7D39-4FEF-AE03-BABA057B6C74}" type="datetime1">
              <a:rPr lang="en-US" smtClean="0"/>
              <a:t>9/16/2016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Trends in Digital Innovations (Hypermarket)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147D-FBDD-4297-BEB9-CCEC269A698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133" t="14694" r="13079" b="8557"/>
          <a:stretch/>
        </p:blipFill>
        <p:spPr>
          <a:xfrm>
            <a:off x="4130474" y="2005386"/>
            <a:ext cx="1554478" cy="1355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8"/>
          <a:stretch/>
        </p:blipFill>
        <p:spPr>
          <a:xfrm rot="9559306">
            <a:off x="3264170" y="1774107"/>
            <a:ext cx="1732609" cy="7838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01838" y="3505715"/>
            <a:ext cx="2472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 for</a:t>
            </a:r>
          </a:p>
          <a:p>
            <a:pPr algn="ct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personalised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experience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15050" y="3541783"/>
            <a:ext cx="21342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Payment security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3308" y="3615812"/>
            <a:ext cx="3817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queuing time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8650" y="1133015"/>
            <a:ext cx="347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Challenges of consumers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3308" y="5681226"/>
            <a:ext cx="3817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Convenience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13512" y="5695335"/>
            <a:ext cx="3817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 availability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5" y="2187912"/>
            <a:ext cx="990600" cy="990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25" y="2187234"/>
            <a:ext cx="914400" cy="91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56" y="2149134"/>
            <a:ext cx="990600" cy="990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24" y="4342521"/>
            <a:ext cx="1171325" cy="11713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73" y="4881099"/>
            <a:ext cx="747776" cy="7477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63" y="4203900"/>
            <a:ext cx="835212" cy="8352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851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8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7CB-7D39-4FEF-AE03-BABA057B6C74}" type="datetime1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4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-540132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cs typeface="Segoe UI Light" panose="020B0502040204020203" pitchFamily="34" charset="0"/>
              </a:rPr>
              <a:t>Latest innovation trends</a:t>
            </a:r>
          </a:p>
        </p:txBody>
      </p:sp>
    </p:spTree>
    <p:extLst>
      <p:ext uri="{BB962C8B-B14F-4D97-AF65-F5344CB8AC3E}">
        <p14:creationId xmlns:p14="http://schemas.microsoft.com/office/powerpoint/2010/main" val="147682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7CB-7D39-4FEF-AE03-BABA057B6C74}" type="datetime1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139179"/>
            <a:ext cx="7886700" cy="723900"/>
          </a:xfrm>
        </p:spPr>
        <p:txBody>
          <a:bodyPr/>
          <a:lstStyle/>
          <a:p>
            <a:r>
              <a:rPr lang="en-US" dirty="0"/>
              <a:t>4D space scanner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9" r="30656"/>
          <a:stretch/>
        </p:blipFill>
        <p:spPr bwMode="auto">
          <a:xfrm>
            <a:off x="5467350" y="884442"/>
            <a:ext cx="2876550" cy="45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8650" y="884442"/>
            <a:ext cx="4572000" cy="1431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Current problems: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Out of stock items cost retailers nearly US$500 </a:t>
            </a:r>
            <a:r>
              <a:rPr lang="en-US" sz="1400" dirty="0" err="1"/>
              <a:t>bn</a:t>
            </a:r>
            <a:endParaRPr lang="en-US" sz="1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High labor costs for staff to regularly do the inventory check and staff cannot concentrate on customer service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Data collected has time lag and inaccuracy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50" y="2578963"/>
            <a:ext cx="4572000" cy="27118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82880" tIns="91440" rIns="182880" bIns="9144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4D Space Genius is a robot developed by 4D Retail Technology Corp. in Canada, able to: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Image an </a:t>
            </a:r>
            <a:r>
              <a:rPr lang="en-US" sz="1400" dirty="0" err="1"/>
              <a:t>avg</a:t>
            </a:r>
            <a:r>
              <a:rPr lang="en-US" sz="1400" dirty="0"/>
              <a:t> 43,000 sq. ft. store in less than an hour to efficiently and accurately collect timely data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Ensure every product on every shelf in every aisle is always stocked, tagged and correctly priced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Provide actual spatial data, a real view of the store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Integrate with sales data of the store to provide analysis and advice, such as the optimal location of a product and in-store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0" y="5554183"/>
            <a:ext cx="77152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dirty="0"/>
              <a:t>TRIZ trends: increasing dimensionality</a:t>
            </a:r>
          </a:p>
        </p:txBody>
      </p:sp>
      <p:pic>
        <p:nvPicPr>
          <p:cNvPr id="1028" name="Picture 4" descr="4D Retail Technology Cor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187961"/>
            <a:ext cx="4286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0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82" y="940395"/>
            <a:ext cx="3329705" cy="213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7CB-7D39-4FEF-AE03-BABA057B6C74}" type="datetime1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139179"/>
            <a:ext cx="7886700" cy="723900"/>
          </a:xfrm>
        </p:spPr>
        <p:txBody>
          <a:bodyPr/>
          <a:lstStyle/>
          <a:p>
            <a:r>
              <a:rPr lang="en-US" dirty="0"/>
              <a:t>SAP implementation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" y="884442"/>
            <a:ext cx="4694032" cy="1646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Current problems: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Disconnected and old-fashioned information sharing among various systems and departments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Difficult to devise multi-channel strategies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/>
              <a:t>Managerment’s</a:t>
            </a:r>
            <a:r>
              <a:rPr lang="en-US" sz="1400" dirty="0"/>
              <a:t> lost visibility on sales and profit performance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50" y="2701314"/>
            <a:ext cx="7715250" cy="28783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82880" tIns="91440" rIns="182880" bIns="9144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Australian supermarket Woolworths recently launched its SAP system to integrate several systems on customer relationship management, performance reporting, buying, promotions management and store-ordering processes. </a:t>
            </a:r>
            <a:endParaRPr lang="en-US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Streamline the movement of goods through supply chain through collaborations with suppliers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Precise management of product availability and performance data for decision making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Increase the IT assets of the company and enhance employee’s technological capabilities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Builds foundation of long-term growth by increased efficiency and transparency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However, Woolworths has faced challenges in the implementation, such as a 6-year implementation time, hundreds of millions of implementation costs and tense relationship with suppliers.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0" y="5699145"/>
            <a:ext cx="77152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dirty="0"/>
              <a:t>TRIZ trends: boundary breakdown</a:t>
            </a:r>
          </a:p>
        </p:txBody>
      </p:sp>
      <p:pic>
        <p:nvPicPr>
          <p:cNvPr id="3" name="Picture 2" descr="Woolworths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97" y="216495"/>
            <a:ext cx="2523203" cy="5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0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7CB-7D39-4FEF-AE03-BABA057B6C74}" type="datetime1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139179"/>
            <a:ext cx="7886700" cy="723900"/>
          </a:xfrm>
        </p:spPr>
        <p:txBody>
          <a:bodyPr/>
          <a:lstStyle/>
          <a:p>
            <a:r>
              <a:rPr lang="en-US" dirty="0"/>
              <a:t>iBeacon networks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" y="884442"/>
            <a:ext cx="4552950" cy="1431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Current problems: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Department stores suffer from low customer flow due to the strong competition from e-commerce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Stores are too similar to one another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Customers require more tailored services nowadays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49" y="2509901"/>
            <a:ext cx="4552950" cy="28783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82880" tIns="91440" rIns="182880" bIns="9144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Barneys New York is the first luxury department store to implement iBeacon networks to personalize shopping experience.</a:t>
            </a:r>
            <a:endParaRPr lang="en-US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Share rich multimedia contents such as videos, look books and designer interviews to entertain customers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Offer tailored fashion recommendations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Mine core customers’ online data to match with their offline behavior and preferences for improving sales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649" y="5699145"/>
            <a:ext cx="792404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dirty="0"/>
              <a:t>TRIZ trends: increasing asymmetry and customer experience hierarchy</a:t>
            </a: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55" y="527264"/>
            <a:ext cx="3015687" cy="82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8" t="-197" r="11984" b="197"/>
          <a:stretch/>
        </p:blipFill>
        <p:spPr bwMode="auto">
          <a:xfrm>
            <a:off x="5478155" y="1416307"/>
            <a:ext cx="3074538" cy="408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7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7CB-7D39-4FEF-AE03-BABA057B6C74}" type="datetime1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139179"/>
            <a:ext cx="7886700" cy="723900"/>
          </a:xfrm>
        </p:spPr>
        <p:txBody>
          <a:bodyPr/>
          <a:lstStyle/>
          <a:p>
            <a:r>
              <a:rPr lang="en-US" dirty="0"/>
              <a:t>iBeacon networks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49" y="2140930"/>
            <a:ext cx="4257676" cy="34026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82880" tIns="91440" rIns="182880" bIns="9144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Chinese department store </a:t>
            </a:r>
            <a:r>
              <a:rPr lang="en-US" sz="1600" dirty="0" err="1"/>
              <a:t>Parkson</a:t>
            </a:r>
            <a:r>
              <a:rPr lang="en-US" sz="1600" dirty="0"/>
              <a:t> Retail even launched its beacon network with the country’s largest </a:t>
            </a:r>
            <a:r>
              <a:rPr lang="en-US" sz="1600" dirty="0" err="1"/>
              <a:t>tripadvisor</a:t>
            </a:r>
            <a:r>
              <a:rPr lang="en-US" sz="1600" dirty="0"/>
              <a:t>-like product and service review platform </a:t>
            </a:r>
            <a:r>
              <a:rPr lang="en-US" sz="1600" dirty="0" err="1"/>
              <a:t>Dianping</a:t>
            </a:r>
            <a:r>
              <a:rPr lang="en-US" sz="1600" dirty="0"/>
              <a:t>.</a:t>
            </a:r>
            <a:endParaRPr lang="en-US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Pushes relevant promotions and product review info according to customers’ locations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TW" sz="1400" dirty="0"/>
              <a:t>Channel customer flow to department stores from its F&amp;B and entertainment partners, and vice versa, to provide comprehensive customer experience</a:t>
            </a:r>
            <a:endParaRPr lang="en-US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Package customer loyalty activities into its location-sensitive application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Collect big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649" y="5699145"/>
            <a:ext cx="792404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dirty="0"/>
              <a:t>TRIZ trends: increasing asymmetry and customer experience hierarchy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7" t="75355" b="6833"/>
          <a:stretch/>
        </p:blipFill>
        <p:spPr>
          <a:xfrm>
            <a:off x="628649" y="883631"/>
            <a:ext cx="3295651" cy="1105849"/>
          </a:xfrm>
          <a:prstGeom prst="rect">
            <a:avLst/>
          </a:prstGeom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33" y="936493"/>
            <a:ext cx="1000124" cy="100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33974" y="2140930"/>
            <a:ext cx="3418718" cy="34026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82880" tIns="91440" rIns="182880" bIns="9144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Taiwanese department store Living Mall uses iBeacon to launch interactive marketing games for customers. </a:t>
            </a:r>
            <a:endParaRPr lang="en-US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TW" sz="1400" dirty="0"/>
              <a:t>Similar to </a:t>
            </a:r>
            <a:r>
              <a:rPr lang="en-US" altLang="zh-TW" sz="1400" dirty="0" err="1"/>
              <a:t>Pokemon</a:t>
            </a:r>
            <a:r>
              <a:rPr lang="en-US" altLang="zh-TW" sz="1400" dirty="0"/>
              <a:t>-Go, customers go to specific points to collect scores, which can be used to exchange for coupons and gifts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076" name="Picture 4" descr="http://web01.livingmall.com.tw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04" y="805833"/>
            <a:ext cx="2567257" cy="108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7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7CB-7D39-4FEF-AE03-BABA057B6C74}" type="datetime1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Trends in Digital Innovations (Hypermarket)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147D-FBDD-4297-BEB9-CCEC269A6986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139179"/>
            <a:ext cx="7886700" cy="723900"/>
          </a:xfrm>
        </p:spPr>
        <p:txBody>
          <a:bodyPr/>
          <a:lstStyle/>
          <a:p>
            <a:r>
              <a:rPr lang="en-US" dirty="0"/>
              <a:t>Third-party payment platform - </a:t>
            </a:r>
            <a:r>
              <a:rPr lang="en-US" dirty="0" err="1"/>
              <a:t>Alipay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0" y="884442"/>
            <a:ext cx="4572000" cy="1646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Current problems: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China’s weak consumer protection law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Consumers lack confidence in C2C or B2C quality control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Reliance on escrow service – the money will not be released before customers’ verification in 2 weeks after delivery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50" y="5554183"/>
            <a:ext cx="77152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dirty="0"/>
              <a:t>TRIZ trends: reducing complexity, customer expectation evolution, </a:t>
            </a:r>
          </a:p>
          <a:p>
            <a:r>
              <a:rPr lang="en-US" dirty="0"/>
              <a:t>			Mono-Bi-Poly (various)</a:t>
            </a:r>
          </a:p>
        </p:txBody>
      </p:sp>
      <p:pic>
        <p:nvPicPr>
          <p:cNvPr id="13" name="内容占位符 7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72" y="990899"/>
            <a:ext cx="2421793" cy="4307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alipay的圖片搜尋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/>
          <a:stretch/>
        </p:blipFill>
        <p:spPr bwMode="auto">
          <a:xfrm>
            <a:off x="628650" y="2831579"/>
            <a:ext cx="4572000" cy="246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02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1214</Words>
  <Application>Microsoft Office PowerPoint</Application>
  <PresentationFormat>On-screen Show (4:3)</PresentationFormat>
  <Paragraphs>190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等线</vt:lpstr>
      <vt:lpstr>新細明體</vt:lpstr>
      <vt:lpstr>Arial</vt:lpstr>
      <vt:lpstr>Calibri</vt:lpstr>
      <vt:lpstr>Calibri Light</vt:lpstr>
      <vt:lpstr>Segoe UI Light</vt:lpstr>
      <vt:lpstr>Tahoma</vt:lpstr>
      <vt:lpstr>Times New Roman</vt:lpstr>
      <vt:lpstr>Wingdings</vt:lpstr>
      <vt:lpstr>Office Theme</vt:lpstr>
      <vt:lpstr>Trends in Digital Innovations</vt:lpstr>
      <vt:lpstr>The game-changer of the hypermarket industry</vt:lpstr>
      <vt:lpstr>The game-changer of the hypermarket industry</vt:lpstr>
      <vt:lpstr>PowerPoint Presentation</vt:lpstr>
      <vt:lpstr>4D space scanner</vt:lpstr>
      <vt:lpstr>SAP implementation</vt:lpstr>
      <vt:lpstr>iBeacon networks</vt:lpstr>
      <vt:lpstr>iBeacon networks</vt:lpstr>
      <vt:lpstr>Third-party payment platform - Alipay</vt:lpstr>
      <vt:lpstr>Third-party payment platform - Alipay</vt:lpstr>
      <vt:lpstr>Footprint tracking for big data mining</vt:lpstr>
      <vt:lpstr>Footprint tracking for big data mining</vt:lpstr>
      <vt:lpstr>Anti-crowd application</vt:lpstr>
      <vt:lpstr>Virtual reality department store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Ng</dc:creator>
  <cp:lastModifiedBy>Cathy Ng</cp:lastModifiedBy>
  <cp:revision>39</cp:revision>
  <dcterms:created xsi:type="dcterms:W3CDTF">2016-09-14T22:11:41Z</dcterms:created>
  <dcterms:modified xsi:type="dcterms:W3CDTF">2016-09-15T22:08:36Z</dcterms:modified>
</cp:coreProperties>
</file>