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75" r:id="rId4"/>
    <p:sldId id="261" r:id="rId5"/>
    <p:sldId id="257" r:id="rId6"/>
    <p:sldId id="285" r:id="rId7"/>
    <p:sldId id="277" r:id="rId8"/>
    <p:sldId id="262" r:id="rId9"/>
    <p:sldId id="282" r:id="rId10"/>
    <p:sldId id="260" r:id="rId11"/>
    <p:sldId id="279" r:id="rId12"/>
    <p:sldId id="276" r:id="rId13"/>
    <p:sldId id="264" r:id="rId14"/>
    <p:sldId id="284" r:id="rId15"/>
    <p:sldId id="280" r:id="rId16"/>
    <p:sldId id="269" r:id="rId17"/>
    <p:sldId id="281" r:id="rId18"/>
    <p:sldId id="283" r:id="rId19"/>
    <p:sldId id="25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84"/>
  </p:normalViewPr>
  <p:slideViewPr>
    <p:cSldViewPr snapToGrid="0">
      <p:cViewPr>
        <p:scale>
          <a:sx n="125" d="100"/>
          <a:sy n="125" d="100"/>
        </p:scale>
        <p:origin x="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Free PPT _ Click to add title</a:t>
            </a:r>
            <a:endParaRPr lang="ko-KR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yX-OvZlU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ria.com/en/hotel/virtual-tour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5733256"/>
            <a:ext cx="47880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GRANT MOSES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ERICA CROTTI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FAITHFUL ADIA</a:t>
            </a:r>
            <a:endParaRPr kumimoji="0" lang="en-US" altLang="ko-KR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221088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Hotels &amp; Restaurants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C6FEC-566D-4C83-B741-49BDF7636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82" y="1265509"/>
            <a:ext cx="8229600" cy="676671"/>
          </a:xfrm>
        </p:spPr>
        <p:txBody>
          <a:bodyPr/>
          <a:lstStyle/>
          <a:p>
            <a:r>
              <a:rPr lang="en-US" b="1" dirty="0">
                <a:solidFill>
                  <a:srgbClr val="70C1A5"/>
                </a:solidFill>
              </a:rPr>
              <a:t>Trend 8</a:t>
            </a:r>
            <a:r>
              <a:rPr lang="en-US" b="1" dirty="0"/>
              <a:t> – Decreasing Human Involvement, </a:t>
            </a:r>
            <a:r>
              <a:rPr lang="en-US" b="1" dirty="0">
                <a:solidFill>
                  <a:srgbClr val="70C1A5"/>
                </a:solidFill>
              </a:rPr>
              <a:t>Trend 10 </a:t>
            </a:r>
            <a:r>
              <a:rPr lang="en-US" b="1" dirty="0"/>
              <a:t>– Rhythm </a:t>
            </a:r>
            <a:br>
              <a:rPr lang="en-US" b="1" dirty="0"/>
            </a:br>
            <a:r>
              <a:rPr lang="en-US" b="1" dirty="0"/>
              <a:t>Coordination, </a:t>
            </a:r>
            <a:r>
              <a:rPr lang="en-US" b="1" dirty="0">
                <a:solidFill>
                  <a:srgbClr val="70C1A5"/>
                </a:solidFill>
              </a:rPr>
              <a:t>Trend 14 </a:t>
            </a:r>
            <a:r>
              <a:rPr lang="en-US" b="1" dirty="0"/>
              <a:t>– Mono-Bi-Poly (Various)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34BC7-92B4-4A91-9035-6356722D37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78795" y="2740016"/>
            <a:ext cx="4433977" cy="3313543"/>
          </a:xfrm>
        </p:spPr>
        <p:txBody>
          <a:bodyPr/>
          <a:lstStyle/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Henn-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Hotel allows guests to access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their rooms using facial recognition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software. Henn-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Hotel is the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world-first hotel staffed by robots.</a:t>
            </a: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Guests can also control light settings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using a tablet device, while motion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sensors automatically switch off the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lights when the room is vacant. </a:t>
            </a: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They use electromagnetic waves to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either restrict or encourage a person’s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body heat based on the ambient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temperature of the room.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CF15B82-3EA4-4D90-A7B2-62CAB199E986}"/>
              </a:ext>
            </a:extLst>
          </p:cNvPr>
          <p:cNvSpPr txBox="1">
            <a:spLocks/>
          </p:cNvSpPr>
          <p:nvPr/>
        </p:nvSpPr>
        <p:spPr>
          <a:xfrm>
            <a:off x="8626" y="25404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i="1" dirty="0"/>
              <a:t>Henn </a:t>
            </a:r>
            <a:r>
              <a:rPr lang="en-GB" i="1" dirty="0" err="1">
                <a:solidFill>
                  <a:srgbClr val="FFFFFF"/>
                </a:solidFill>
              </a:rPr>
              <a:t>na</a:t>
            </a:r>
            <a:r>
              <a:rPr lang="en-GB" i="1" dirty="0">
                <a:solidFill>
                  <a:srgbClr val="FFFFFF"/>
                </a:solidFill>
              </a:rPr>
              <a:t> Hotel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9" descr="A picture containing wall, object, indoor, table&#10;&#10;Description generated with very high confidence">
            <a:extLst>
              <a:ext uri="{FF2B5EF4-FFF2-40B4-BE49-F238E27FC236}">
                <a16:creationId xmlns:a16="http://schemas.microsoft.com/office/drawing/2014/main" id="{34F0E539-A13F-49B2-BF55-37EEE483FB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637" y="4514127"/>
            <a:ext cx="3135297" cy="22275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E3A1D18-1FD9-C14B-B856-826FE3451F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626" y="2112771"/>
            <a:ext cx="3710773" cy="23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9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46C1A63C-EC2A-4661-AC7C-3033DF3F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4" y="4314"/>
            <a:ext cx="2264173" cy="604421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C86D8F-512B-3941-A0FB-422D9F8596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180529" y="2276871"/>
            <a:ext cx="4370564" cy="3904009"/>
          </a:xfrm>
        </p:spPr>
        <p:txBody>
          <a:bodyPr/>
          <a:lstStyle/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 err="1">
                <a:solidFill>
                  <a:schemeClr val="tx1"/>
                </a:solidFill>
              </a:rPr>
              <a:t>Punchh</a:t>
            </a:r>
            <a:r>
              <a:rPr lang="en-GB" sz="1600" dirty="0">
                <a:solidFill>
                  <a:schemeClr val="tx1"/>
                </a:solidFill>
              </a:rPr>
              <a:t> is a CRM platform for the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brick-and-mortar business world. It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provides apps for restaurants that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engage people in games and rewards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systems that are all hooked into point of sale (POS) systems.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The company has a customer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segmentation tool that allows a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restaurant to explore customer sales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information down to a granular level.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This allows a restaurant owner to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segment customers that like tequila, for instance, and send them a discount on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their next margarita. 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748743D-3890-4BC8-8DE2-8D65AF3EB081}"/>
              </a:ext>
            </a:extLst>
          </p:cNvPr>
          <p:cNvSpPr txBox="1">
            <a:spLocks/>
          </p:cNvSpPr>
          <p:nvPr/>
        </p:nvSpPr>
        <p:spPr>
          <a:xfrm>
            <a:off x="447135" y="405504"/>
            <a:ext cx="7778152" cy="7244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i="1" dirty="0"/>
              <a:t>Customer Segmentation Tool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535FC0D-76A9-4A32-A9EE-4C26FB435DE4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70C1A5"/>
                </a:solidFill>
              </a:rPr>
              <a:t>Trend 11 </a:t>
            </a:r>
            <a:r>
              <a:rPr lang="en-GB" b="1" dirty="0">
                <a:solidFill>
                  <a:srgbClr val="404040"/>
                </a:solidFill>
              </a:rPr>
              <a:t>– Segmentation </a:t>
            </a:r>
          </a:p>
        </p:txBody>
      </p:sp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94BA66-7708-4FEC-AD39-2F138AF2D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211" y="2060849"/>
            <a:ext cx="4725566" cy="46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5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55CF99-792B-1743-A24F-C5DEE9F7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Marriott - Stay Well Room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855E22-8345-AC4F-A634-CE2079253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52" y="1347316"/>
            <a:ext cx="4624996" cy="713532"/>
          </a:xfrm>
        </p:spPr>
        <p:txBody>
          <a:bodyPr/>
          <a:lstStyle/>
          <a:p>
            <a:r>
              <a:rPr lang="en-US" altLang="ko-KR" b="1" dirty="0">
                <a:solidFill>
                  <a:srgbClr val="70C1A5"/>
                </a:solidFill>
              </a:rPr>
              <a:t>Trend 12</a:t>
            </a:r>
            <a:r>
              <a:rPr lang="en-US" altLang="ko-KR" b="1" dirty="0"/>
              <a:t> 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Increasing the </a:t>
            </a:r>
            <a:b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uses of senses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41D26B-0994-9742-9F39-E02BBE9BD9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2276872"/>
            <a:ext cx="4499992" cy="3600400"/>
          </a:xfrm>
        </p:spPr>
        <p:txBody>
          <a:bodyPr/>
          <a:lstStyle/>
          <a:p>
            <a:pPr algn="just"/>
            <a:r>
              <a:rPr lang="en-GB" sz="1600" dirty="0">
                <a:solidFill>
                  <a:schemeClr val="tx1"/>
                </a:solidFill>
              </a:rPr>
              <a:t>The Tampa Marriott Waterside Hotel and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Marina launched the new Stay Well rooms. </a:t>
            </a: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Experience increased with senses, these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rooms are used as the “sensual note” of the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hospitality: 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Touch: Mattress with memory foam</a:t>
            </a: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Smell: Aromatherapy </a:t>
            </a: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Smell: Air purification system </a:t>
            </a: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Hearing: Dawn Simulator</a:t>
            </a: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Impressions: Vitamin C-infused shower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system</a:t>
            </a: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Intuition: Circadian mood lighting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B9E61E-4D3E-614E-8071-6B098CA9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715" y="1245985"/>
            <a:ext cx="4193468" cy="29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9E16000-AB6C-C440-AFF4-8EECAB602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05"/>
          <a:stretch/>
        </p:blipFill>
        <p:spPr>
          <a:xfrm>
            <a:off x="6564811" y="4857008"/>
            <a:ext cx="2407372" cy="191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8451F5-AE72-1540-9F4A-AA9AA58E1D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632" y="4149155"/>
            <a:ext cx="2017343" cy="139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7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D9999-086F-FA44-B834-EC329005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Marriott - Stay Well Room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F6EEE1-78B0-764E-A21E-9F8011E6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7149"/>
            <a:ext cx="8229600" cy="460648"/>
          </a:xfrm>
        </p:spPr>
        <p:txBody>
          <a:bodyPr/>
          <a:lstStyle/>
          <a:p>
            <a:r>
              <a:rPr lang="en-US" b="1" dirty="0">
                <a:solidFill>
                  <a:srgbClr val="70C1A5"/>
                </a:solidFill>
              </a:rPr>
              <a:t>Trend 18 </a:t>
            </a:r>
            <a:r>
              <a:rPr lang="en-US" b="1" dirty="0"/>
              <a:t>– Degrees of Freedom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1BC459-8E55-5646-AB80-64B74FFB86A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284195" y="2788188"/>
            <a:ext cx="4752638" cy="2685327"/>
          </a:xfrm>
        </p:spPr>
        <p:txBody>
          <a:bodyPr/>
          <a:lstStyle/>
          <a:p>
            <a:pPr algn="just">
              <a:buClr>
                <a:srgbClr val="70C1A5"/>
              </a:buClr>
            </a:pPr>
            <a:endParaRPr lang="en-GB" dirty="0"/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/>
              <a:t>Traditional hotels were more linear with </a:t>
            </a:r>
            <a:br>
              <a:rPr lang="en-GB" sz="1600" dirty="0"/>
            </a:br>
            <a:r>
              <a:rPr lang="en-GB" sz="1600" dirty="0"/>
              <a:t>very little freedom of choice, now users </a:t>
            </a:r>
            <a:br>
              <a:rPr lang="en-GB" sz="1600" dirty="0"/>
            </a:br>
            <a:r>
              <a:rPr lang="en-GB" sz="1600" dirty="0"/>
              <a:t>can choose elements of how their room will be.</a:t>
            </a: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endParaRPr lang="en-GB" sz="1600" dirty="0"/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/>
              <a:t>Equipped with smart lighting, smart mirrors, tablets, imaginary projection walls which the tenant have freedom to choose style. </a:t>
            </a:r>
          </a:p>
          <a:p>
            <a:pPr>
              <a:buClr>
                <a:srgbClr val="70C1A5"/>
              </a:buClr>
            </a:pPr>
            <a:endParaRPr lang="en-GB" dirty="0"/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D221EA-8653-6F46-BEBC-81700726FE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032" y="1303332"/>
            <a:ext cx="3219566" cy="222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lh3.googleusercontent.com/BvT9IC6H1RjLb-iBnimLDpmHmV5KlzJWDRs10jiJABelxEWUM9CnrUhYAG_adLSuxCCGO40ZbD97tI4A3sv2Jrgkq5SMcS_MaOiPM8Zc_-3GJ2l3n0IUADmbY4HDTy5hrqA6jRoR">
            <a:extLst>
              <a:ext uri="{FF2B5EF4-FFF2-40B4-BE49-F238E27FC236}">
                <a16:creationId xmlns:a16="http://schemas.microsoft.com/office/drawing/2014/main" id="{FA997ADB-C83B-F044-BF5A-5EE84D377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68867"/>
            <a:ext cx="4430579" cy="2868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7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2A4F4-308A-4DE2-A9CC-92D2BA664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C1A5"/>
                </a:solidFill>
              </a:rPr>
              <a:t>Trend 13 </a:t>
            </a:r>
            <a:r>
              <a:rPr lang="en-US" b="1" dirty="0"/>
              <a:t>– Action Coordination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65777-20C7-4FDC-B904-49EE2CDCA56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208192" y="2218997"/>
            <a:ext cx="4780192" cy="4309123"/>
          </a:xfrm>
        </p:spPr>
        <p:txBody>
          <a:bodyPr/>
          <a:lstStyle/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500" dirty="0"/>
              <a:t>This is a fully networked technological lodge. </a:t>
            </a:r>
            <a:br>
              <a:rPr lang="en-US" sz="1500" dirty="0"/>
            </a:br>
            <a:r>
              <a:rPr lang="en-US" sz="1500" dirty="0"/>
              <a:t>Highlights include a silent infrared doorbell </a:t>
            </a:r>
            <a:br>
              <a:rPr lang="en-US" sz="1500" dirty="0"/>
            </a:br>
            <a:r>
              <a:rPr lang="en-US" sz="1500" dirty="0"/>
              <a:t>with </a:t>
            </a:r>
            <a:r>
              <a:rPr lang="en-US" sz="1500" b="1" dirty="0"/>
              <a:t>sensors that detect body heat to </a:t>
            </a:r>
            <a:br>
              <a:rPr lang="en-US" sz="1500" b="1" dirty="0"/>
            </a:br>
            <a:r>
              <a:rPr lang="en-US" sz="1500" b="1" dirty="0"/>
              <a:t>inform housekeeping if the room is </a:t>
            </a:r>
            <a:br>
              <a:rPr lang="en-US" sz="1500" b="1" dirty="0"/>
            </a:br>
            <a:r>
              <a:rPr lang="en-US" sz="1500" b="1" dirty="0"/>
              <a:t>occupied</a:t>
            </a:r>
            <a:r>
              <a:rPr lang="en-US" sz="1500" dirty="0"/>
              <a:t>, smart climate control settings, a </a:t>
            </a:r>
            <a:br>
              <a:rPr lang="en-US" sz="1500" dirty="0"/>
            </a:br>
            <a:r>
              <a:rPr lang="en-US" sz="1500" dirty="0"/>
              <a:t>digital do-not-disturb button and a 40-inch </a:t>
            </a:r>
            <a:br>
              <a:rPr lang="en-US" sz="1500" dirty="0"/>
            </a:br>
            <a:r>
              <a:rPr lang="en-US" sz="1500" dirty="0"/>
              <a:t>LCD HDTV that doubles as a digital art gallery, displaying works that you can personally </a:t>
            </a:r>
            <a:br>
              <a:rPr lang="en-US" sz="1500" dirty="0"/>
            </a:br>
            <a:r>
              <a:rPr lang="en-US" sz="1500" dirty="0"/>
              <a:t>select.</a:t>
            </a:r>
            <a:endParaRPr lang="en-US" sz="15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endParaRPr lang="en-US" sz="15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500" dirty="0"/>
              <a:t>There's video-on-demand, surround sound, </a:t>
            </a:r>
            <a:br>
              <a:rPr lang="en-US" sz="1500" dirty="0"/>
            </a:br>
            <a:r>
              <a:rPr lang="en-US" sz="1500" dirty="0"/>
              <a:t>satellite radio, high-speed Wi-Fi (included with </a:t>
            </a:r>
            <a:br>
              <a:rPr lang="en-US" sz="1500" dirty="0"/>
            </a:br>
            <a:r>
              <a:rPr lang="en-US" sz="1500" dirty="0"/>
              <a:t>room). What's more, </a:t>
            </a:r>
            <a:r>
              <a:rPr lang="en-US" sz="1500" b="1" dirty="0"/>
              <a:t>an intelligent mini-bar </a:t>
            </a:r>
            <a:br>
              <a:rPr lang="en-US" sz="1500" b="1" dirty="0"/>
            </a:br>
            <a:r>
              <a:rPr lang="en-US" sz="1500" b="1" dirty="0"/>
              <a:t>notifies the front desk when it needs </a:t>
            </a:r>
            <a:br>
              <a:rPr lang="en-US" sz="1500" b="1" dirty="0"/>
            </a:br>
            <a:r>
              <a:rPr lang="en-US" sz="1500" b="1" dirty="0"/>
              <a:t>stocking</a:t>
            </a:r>
            <a:r>
              <a:rPr lang="en-US" sz="1500" dirty="0"/>
              <a:t>, Cisco video phones float around the </a:t>
            </a:r>
            <a:br>
              <a:rPr lang="en-US" sz="1500" dirty="0"/>
            </a:br>
            <a:r>
              <a:rPr lang="en-US" sz="1500" dirty="0"/>
              <a:t>hotel and a virtual reality Golf Club is </a:t>
            </a:r>
            <a:br>
              <a:rPr lang="en-US" sz="1500" dirty="0"/>
            </a:br>
            <a:r>
              <a:rPr lang="en-US" sz="1500" dirty="0"/>
              <a:t>swing-ready with more than 50 courses from </a:t>
            </a:r>
            <a:br>
              <a:rPr lang="en-US" sz="1500" dirty="0"/>
            </a:br>
            <a:r>
              <a:rPr lang="en-US" sz="1500" dirty="0"/>
              <a:t>around the world.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E177439-1032-4386-8F94-C9B65D9AF070}"/>
              </a:ext>
            </a:extLst>
          </p:cNvPr>
          <p:cNvSpPr txBox="1">
            <a:spLocks/>
          </p:cNvSpPr>
          <p:nvPr/>
        </p:nvSpPr>
        <p:spPr>
          <a:xfrm>
            <a:off x="8626" y="25404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i="1" dirty="0">
                <a:solidFill>
                  <a:srgbClr val="FFFFFF"/>
                </a:solidFill>
              </a:rPr>
              <a:t>Hotel 1000, Seattle - Sensor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7" descr="A view of a living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535BA925-5A73-4331-AA6F-AE1EE823E9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935" y="2743200"/>
            <a:ext cx="4375236" cy="2766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582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6FD8F-0210-CF4B-9B04-F2950DB9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/>
              <a:t>KabaQ</a:t>
            </a:r>
            <a:r>
              <a:rPr lang="en-GB" i="1" dirty="0"/>
              <a:t> – 3D Menu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1A661A-995F-CB43-8306-C37E9E85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7"/>
          </a:xfrm>
        </p:spPr>
        <p:txBody>
          <a:bodyPr/>
          <a:lstStyle/>
          <a:p>
            <a:r>
              <a:rPr lang="en-US" altLang="ko-KR" b="1" dirty="0">
                <a:solidFill>
                  <a:srgbClr val="70C1A5"/>
                </a:solidFill>
              </a:rPr>
              <a:t>Trend 15</a:t>
            </a:r>
            <a:r>
              <a:rPr lang="en-US" altLang="ko-KR" b="1" dirty="0"/>
              <a:t> 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Mono-Bi Poly (Similar) 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C86D8F-512B-3941-A0FB-422D9F8596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2276872"/>
            <a:ext cx="4536504" cy="2304256"/>
          </a:xfrm>
        </p:spPr>
        <p:txBody>
          <a:bodyPr/>
          <a:lstStyle/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From Mono-system with the simple paper menu to a Bi-system with the paper menu combined with a  tablet.</a:t>
            </a: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It shows the customers how the dishes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look like at 360°. </a:t>
            </a: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Increased convenience and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customer engagement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05BB77-FE1E-BF4C-89CE-615FFE2F27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99" y="1556792"/>
            <a:ext cx="3633801" cy="20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32058-4B70-477A-9D7A-20060FBD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C1A5"/>
                </a:solidFill>
              </a:rPr>
              <a:t>Trend 17 </a:t>
            </a:r>
            <a:r>
              <a:rPr lang="en-US" b="1" dirty="0"/>
              <a:t>– Design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B62E1-EFD1-4046-9BF8-47BAAAD756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2225" y="2820882"/>
            <a:ext cx="4130408" cy="2653943"/>
          </a:xfrm>
        </p:spPr>
        <p:txBody>
          <a:bodyPr/>
          <a:lstStyle/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600" dirty="0" err="1"/>
              <a:t>SimpleOrder</a:t>
            </a:r>
            <a:r>
              <a:rPr lang="en-US" sz="1600" dirty="0"/>
              <a:t> is an easy-to-use </a:t>
            </a:r>
            <a:br>
              <a:rPr lang="en-US" sz="1600" dirty="0"/>
            </a:br>
            <a:r>
              <a:rPr lang="en-US" sz="1600" dirty="0"/>
              <a:t>restaurant inventory management </a:t>
            </a:r>
            <a:br>
              <a:rPr lang="en-US" sz="1600" dirty="0"/>
            </a:br>
            <a:r>
              <a:rPr lang="en-US" sz="1600" dirty="0"/>
              <a:t>software, designed to optimize and </a:t>
            </a:r>
            <a:br>
              <a:rPr lang="en-US" sz="1600" dirty="0"/>
            </a:br>
            <a:r>
              <a:rPr lang="en-US" sz="1600" dirty="0"/>
              <a:t>streamline Back-of-House restaurant operations. </a:t>
            </a: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600" dirty="0"/>
              <a:t>The cloud-based platform and apps </a:t>
            </a:r>
            <a:br>
              <a:rPr lang="en-US" sz="1600" dirty="0"/>
            </a:br>
            <a:r>
              <a:rPr lang="en-US" sz="1600" dirty="0"/>
              <a:t>feature online purchasing, automatic inventory, menu costing, central </a:t>
            </a:r>
            <a:br>
              <a:rPr lang="en-US" sz="1600" dirty="0"/>
            </a:br>
            <a:r>
              <a:rPr lang="en-US" sz="1600" dirty="0"/>
              <a:t>kitchen operations, POS integration and more.    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7F20EBB-5EA6-40BB-8D3C-1848FE678C6A}"/>
              </a:ext>
            </a:extLst>
          </p:cNvPr>
          <p:cNvSpPr txBox="1">
            <a:spLocks/>
          </p:cNvSpPr>
          <p:nvPr/>
        </p:nvSpPr>
        <p:spPr>
          <a:xfrm>
            <a:off x="5752" y="0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3200" i="1" dirty="0" err="1">
                <a:solidFill>
                  <a:srgbClr val="FFFFFF"/>
                </a:solidFill>
              </a:rPr>
              <a:t>SimpleOrder</a:t>
            </a:r>
            <a:r>
              <a:rPr lang="en-GB" sz="3200" i="1" dirty="0">
                <a:solidFill>
                  <a:srgbClr val="FFFFFF"/>
                </a:solidFill>
              </a:rPr>
              <a:t> – Restaurant Inventory </a:t>
            </a:r>
            <a:br>
              <a:rPr lang="en-GB" sz="3200" i="1" dirty="0">
                <a:solidFill>
                  <a:srgbClr val="FFFFFF"/>
                </a:solidFill>
              </a:rPr>
            </a:br>
            <a:r>
              <a:rPr lang="en-GB" sz="3200" i="1" dirty="0">
                <a:solidFill>
                  <a:srgbClr val="FFFFFF"/>
                </a:solidFill>
              </a:rPr>
              <a:t>Management System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7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9ABAB55C-329D-4099-9C9F-68B4F26F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4790"/>
            <a:ext cx="4309007" cy="53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E04F1-7007-854B-9C08-B6D18C00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TripAdvisor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24EAC0-3E69-B84C-82EC-D882AEF3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70C1A5"/>
                </a:solidFill>
              </a:rPr>
              <a:t>Trend 20</a:t>
            </a:r>
            <a:r>
              <a:rPr lang="en-US" altLang="ko-KR" b="1" dirty="0"/>
              <a:t> 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Listening/Communication 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DB75A1-E8DC-4348-A66A-223ABA0205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2276872"/>
            <a:ext cx="8424936" cy="3600400"/>
          </a:xfrm>
        </p:spPr>
        <p:txBody>
          <a:bodyPr/>
          <a:lstStyle/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Moving from an ignoring behaviour to an empathetic listening</a:t>
            </a: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Restaurants and Hotels nowadays listen to their customers and also reply to them on TripAdvisor. </a:t>
            </a: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They can, in this way, easily see what to improve and tailor the customer experience accordingly</a:t>
            </a:r>
          </a:p>
          <a:p>
            <a:pPr marL="285750" indent="-285750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With the result of a win-win situation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FA9E6E-9418-C64C-AF6D-E0D0EBA53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34" y="4430282"/>
            <a:ext cx="2736423" cy="17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9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6572" y="2565070"/>
            <a:ext cx="3747974" cy="1022012"/>
          </a:xfrm>
        </p:spPr>
        <p:txBody>
          <a:bodyPr/>
          <a:lstStyle/>
          <a:p>
            <a:r>
              <a:rPr lang="en-US" altLang="ko-KR" dirty="0"/>
              <a:t> Thank you!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4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i="1"/>
              <a:t>OPERA</a:t>
            </a:r>
            <a:r>
              <a:rPr lang="en-US" altLang="ko-KR" i="1">
                <a:solidFill>
                  <a:srgbClr val="FFFFFF"/>
                </a:solidFill>
              </a:rPr>
              <a:t> – Hotel Management System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388639"/>
          </a:xfrm>
        </p:spPr>
        <p:txBody>
          <a:bodyPr/>
          <a:lstStyle/>
          <a:p>
            <a:r>
              <a:rPr lang="en-US" altLang="ko-KR" b="1">
                <a:solidFill>
                  <a:srgbClr val="70C1A5"/>
                </a:solidFill>
              </a:rPr>
              <a:t>Trend 1 </a:t>
            </a:r>
            <a:r>
              <a:rPr lang="en-US" altLang="ko-KR" b="1">
                <a:solidFill>
                  <a:schemeClr val="tx1">
                    <a:lumMod val="95000"/>
                    <a:lumOff val="5000"/>
                  </a:schemeClr>
                </a:solidFill>
              </a:rPr>
              <a:t>– Boundary Breakdown, </a:t>
            </a:r>
            <a:r>
              <a:rPr lang="en-US" altLang="ko-KR" b="1">
                <a:solidFill>
                  <a:srgbClr val="70C1A5"/>
                </a:solidFill>
              </a:rPr>
              <a:t>Trend 3 </a:t>
            </a:r>
            <a:r>
              <a:rPr lang="en-US" altLang="ko-KR" b="1">
                <a:solidFill>
                  <a:schemeClr val="tx1">
                    <a:lumMod val="95000"/>
                    <a:lumOff val="5000"/>
                  </a:schemeClr>
                </a:solidFill>
              </a:rPr>
              <a:t>– Dynamization</a:t>
            </a:r>
          </a:p>
        </p:txBody>
      </p:sp>
      <p:pic>
        <p:nvPicPr>
          <p:cNvPr id="2" name="Picture 7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F1BBECE9-8DC6-4B57-8A56-6539170A7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271" y="2631303"/>
            <a:ext cx="4109049" cy="30791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079CB7-7C47-45FC-888E-7B24BF58BF4D}"/>
              </a:ext>
            </a:extLst>
          </p:cNvPr>
          <p:cNvSpPr txBox="1"/>
          <p:nvPr/>
        </p:nvSpPr>
        <p:spPr>
          <a:xfrm>
            <a:off x="251520" y="2271915"/>
            <a:ext cx="4454106" cy="39703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400" dirty="0">
                <a:latin typeface="Arial"/>
                <a:ea typeface="맑은 고딕"/>
                <a:cs typeface="Arial"/>
              </a:rPr>
              <a:t>Opera provides core </a:t>
            </a:r>
            <a:r>
              <a:rPr lang="en-US" sz="1400" i="1" dirty="0">
                <a:latin typeface="Arial"/>
                <a:ea typeface="맑은 고딕"/>
                <a:cs typeface="Arial"/>
              </a:rPr>
              <a:t>property </a:t>
            </a:r>
            <a:r>
              <a:rPr lang="en-US" sz="1400" dirty="0">
                <a:latin typeface="Arial"/>
                <a:ea typeface="맑은 고딕"/>
                <a:cs typeface="Arial"/>
              </a:rPr>
              <a:t>management </a:t>
            </a:r>
            <a:br>
              <a:rPr lang="en-US" sz="1400" dirty="0">
                <a:latin typeface="Arial"/>
                <a:ea typeface="맑은 고딕"/>
                <a:cs typeface="Arial"/>
              </a:rPr>
            </a:br>
            <a:r>
              <a:rPr lang="en-US" sz="1400" dirty="0">
                <a:latin typeface="Arial"/>
                <a:ea typeface="맑은 고딕"/>
                <a:cs typeface="Arial"/>
              </a:rPr>
              <a:t>capabilities that extend to meet the operational </a:t>
            </a:r>
            <a:br>
              <a:rPr lang="en-US" sz="1400" dirty="0">
                <a:latin typeface="Arial"/>
                <a:ea typeface="맑은 고딕"/>
                <a:cs typeface="Arial"/>
              </a:rPr>
            </a:br>
            <a:r>
              <a:rPr lang="en-US" sz="1400" dirty="0">
                <a:latin typeface="Arial"/>
                <a:ea typeface="맑은 고딕"/>
                <a:cs typeface="Arial"/>
              </a:rPr>
              <a:t>needs of </a:t>
            </a:r>
            <a:r>
              <a:rPr lang="en-US" sz="1400" i="1" dirty="0">
                <a:latin typeface="Arial"/>
                <a:ea typeface="맑은 고딕"/>
                <a:cs typeface="Arial"/>
              </a:rPr>
              <a:t>hotels.</a:t>
            </a:r>
            <a:endParaRPr lang="en-US" sz="1400" dirty="0">
              <a:latin typeface="Arial"/>
              <a:ea typeface="맑은 고딕"/>
              <a:cs typeface="Arial"/>
            </a:endParaRP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endParaRPr lang="en-US" sz="1400" dirty="0">
              <a:latin typeface="Arial"/>
              <a:ea typeface="맑은 고딕"/>
              <a:cs typeface="Arial"/>
            </a:endParaRPr>
          </a:p>
          <a:p>
            <a:pPr marL="285750" indent="-285750" algn="just">
              <a:spcBef>
                <a:spcPct val="20000"/>
              </a:spcBef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400" dirty="0">
                <a:latin typeface="Arial"/>
                <a:ea typeface="맑은 고딕"/>
                <a:cs typeface="Arial"/>
              </a:rPr>
              <a:t>Operational functions such as front office admin, </a:t>
            </a:r>
            <a:br>
              <a:rPr lang="en-US" sz="1400" dirty="0">
                <a:latin typeface="Arial"/>
                <a:ea typeface="맑은 고딕"/>
                <a:cs typeface="Arial"/>
              </a:rPr>
            </a:br>
            <a:r>
              <a:rPr lang="en-US" sz="1400" dirty="0">
                <a:latin typeface="Arial"/>
                <a:ea typeface="맑은 고딕"/>
                <a:cs typeface="Arial"/>
              </a:rPr>
              <a:t>sales and planning, reporting, marketing, customer </a:t>
            </a:r>
            <a:br>
              <a:rPr lang="en-US" sz="1400" dirty="0">
                <a:latin typeface="Arial"/>
                <a:ea typeface="맑은 고딕"/>
                <a:cs typeface="Arial"/>
              </a:rPr>
            </a:br>
            <a:r>
              <a:rPr lang="en-US" sz="1400" dirty="0">
                <a:latin typeface="Arial"/>
                <a:ea typeface="맑은 고딕"/>
                <a:cs typeface="Arial"/>
              </a:rPr>
              <a:t>communication and much more. Sharing </a:t>
            </a:r>
            <a:br>
              <a:rPr lang="en-US" sz="1400" dirty="0">
                <a:latin typeface="Arial"/>
                <a:ea typeface="맑은 고딕"/>
                <a:cs typeface="Arial"/>
              </a:rPr>
            </a:br>
            <a:r>
              <a:rPr lang="en-US" sz="1400" dirty="0">
                <a:latin typeface="Arial"/>
                <a:ea typeface="맑은 고딕"/>
                <a:cs typeface="Arial"/>
              </a:rPr>
              <a:t>information in one big network across all </a:t>
            </a:r>
            <a:br>
              <a:rPr lang="en-US" sz="1400" dirty="0">
                <a:latin typeface="Arial"/>
                <a:ea typeface="맑은 고딕"/>
                <a:cs typeface="Arial"/>
              </a:rPr>
            </a:br>
            <a:r>
              <a:rPr lang="en-US" sz="1400" dirty="0">
                <a:latin typeface="Arial"/>
                <a:ea typeface="맑은 고딕"/>
                <a:cs typeface="Arial"/>
              </a:rPr>
              <a:t>operational levels.</a:t>
            </a:r>
          </a:p>
          <a:p>
            <a:pPr marL="285750" indent="-285750" algn="just">
              <a:spcBef>
                <a:spcPct val="20000"/>
              </a:spcBef>
              <a:buClr>
                <a:srgbClr val="70C1A5"/>
              </a:buClr>
              <a:buFont typeface="Wingdings" pitchFamily="2" charset="2"/>
              <a:buChar char="§"/>
            </a:pPr>
            <a:endParaRPr lang="en-US" sz="1400" dirty="0">
              <a:latin typeface="Arial"/>
              <a:ea typeface="맑은 고딕"/>
              <a:cs typeface="Arial"/>
            </a:endParaRPr>
          </a:p>
          <a:p>
            <a:pPr marL="285750" indent="-285750" algn="just">
              <a:spcBef>
                <a:spcPct val="20000"/>
              </a:spcBef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400" dirty="0">
                <a:latin typeface="Arial"/>
                <a:ea typeface="맑은 고딕"/>
                <a:cs typeface="Arial"/>
              </a:rPr>
              <a:t>OPERA is used in all operations ranging from a </a:t>
            </a:r>
            <a:br>
              <a:rPr lang="en-US" sz="1400" dirty="0">
                <a:latin typeface="Arial"/>
                <a:ea typeface="맑은 고딕"/>
                <a:cs typeface="Arial"/>
              </a:rPr>
            </a:br>
            <a:r>
              <a:rPr lang="en-US" sz="1400" dirty="0">
                <a:latin typeface="Arial"/>
                <a:ea typeface="맑은 고딕"/>
                <a:cs typeface="Arial"/>
              </a:rPr>
              <a:t>small hotel with single location to international </a:t>
            </a:r>
            <a:br>
              <a:rPr lang="en-US" sz="1400" dirty="0">
                <a:latin typeface="Arial"/>
                <a:ea typeface="맑은 고딕"/>
                <a:cs typeface="Arial"/>
              </a:rPr>
            </a:br>
            <a:r>
              <a:rPr lang="en-US" sz="1400" dirty="0">
                <a:latin typeface="Arial"/>
                <a:ea typeface="맑은 고딕"/>
                <a:cs typeface="Arial"/>
              </a:rPr>
              <a:t>hotel chains with multiple locations.</a:t>
            </a:r>
          </a:p>
          <a:p>
            <a:pPr marL="285750" indent="-285750" algn="just">
              <a:spcBef>
                <a:spcPct val="20000"/>
              </a:spcBef>
              <a:buClr>
                <a:srgbClr val="70C1A5"/>
              </a:buClr>
              <a:buFont typeface="Wingdings" pitchFamily="2" charset="2"/>
              <a:buChar char="§"/>
            </a:pPr>
            <a:endParaRPr lang="en-US" sz="1400" dirty="0">
              <a:latin typeface="Arial"/>
              <a:ea typeface="맑은 고딕"/>
              <a:cs typeface="Arial"/>
            </a:endParaRPr>
          </a:p>
          <a:p>
            <a:pPr marL="285750" indent="-285750" algn="just">
              <a:spcBef>
                <a:spcPct val="20000"/>
              </a:spcBef>
              <a:buClr>
                <a:srgbClr val="70C1A5"/>
              </a:buClr>
              <a:buFont typeface="Wingdings" pitchFamily="2" charset="2"/>
              <a:buChar char="§"/>
            </a:pPr>
            <a:r>
              <a:rPr lang="en-US" sz="1400" dirty="0">
                <a:latin typeface="Arial"/>
                <a:ea typeface="맑은 고딕"/>
                <a:cs typeface="Arial"/>
              </a:rPr>
              <a:t>Experienced support teams are available 24 hours a day, 7 days so that your operations will never be </a:t>
            </a:r>
            <a:br>
              <a:rPr lang="en-US" sz="1400" dirty="0">
                <a:latin typeface="Arial"/>
                <a:ea typeface="맑은 고딕"/>
                <a:cs typeface="Arial"/>
              </a:rPr>
            </a:br>
            <a:r>
              <a:rPr lang="en-US" sz="1400" dirty="0">
                <a:latin typeface="Arial"/>
                <a:ea typeface="맑은 고딕"/>
                <a:cs typeface="Arial"/>
              </a:rPr>
              <a:t>interrupted.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3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C013A-CA23-5142-B242-86F9BC2C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4238"/>
            <a:ext cx="8229600" cy="706611"/>
          </a:xfrm>
        </p:spPr>
        <p:txBody>
          <a:bodyPr/>
          <a:lstStyle/>
          <a:p>
            <a:r>
              <a:rPr lang="en-GB" b="1" dirty="0">
                <a:solidFill>
                  <a:srgbClr val="70C1A5"/>
                </a:solidFill>
              </a:rPr>
              <a:t>Trend 2</a:t>
            </a:r>
            <a:r>
              <a:rPr lang="en-GB" b="1" dirty="0"/>
              <a:t> – Customer Buying Hierarchy, </a:t>
            </a:r>
          </a:p>
          <a:p>
            <a:r>
              <a:rPr lang="en-US" b="1" dirty="0">
                <a:solidFill>
                  <a:srgbClr val="70C1A5"/>
                </a:solidFill>
              </a:rPr>
              <a:t>Trend 19 </a:t>
            </a:r>
            <a:r>
              <a:rPr lang="en-US" b="1" dirty="0"/>
              <a:t>– Nesting up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3D99E9-2567-AF4D-9294-EC85DB79B0D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248885" y="2816021"/>
            <a:ext cx="4045789" cy="3600400"/>
          </a:xfrm>
        </p:spPr>
        <p:txBody>
          <a:bodyPr/>
          <a:lstStyle/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b="1" dirty="0" err="1">
                <a:solidFill>
                  <a:schemeClr val="tx1"/>
                </a:solidFill>
              </a:rPr>
              <a:t>Nowait</a:t>
            </a:r>
            <a:r>
              <a:rPr lang="en-GB" sz="1600" b="1" dirty="0">
                <a:solidFill>
                  <a:schemeClr val="tx1"/>
                </a:solidFill>
              </a:rPr>
              <a:t> app </a:t>
            </a:r>
            <a:r>
              <a:rPr lang="en-GB" sz="1600" dirty="0">
                <a:solidFill>
                  <a:schemeClr val="tx1"/>
                </a:solidFill>
              </a:rPr>
              <a:t>allows customers get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on a waiting list before they walk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into the door of the restaurant. </a:t>
            </a: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Increased reliability and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convenience for the customer.</a:t>
            </a: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Reduces wait times, makes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reservation, write reviews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They allow guests to get on a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waiting list through the mobile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phones, receive SMS updates on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their wait time, and manage the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entire waitlist process.</a:t>
            </a: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6C290F6-F584-4D64-AF07-8A5786E94DD7}"/>
              </a:ext>
            </a:extLst>
          </p:cNvPr>
          <p:cNvSpPr txBox="1">
            <a:spLocks/>
          </p:cNvSpPr>
          <p:nvPr/>
        </p:nvSpPr>
        <p:spPr>
          <a:xfrm>
            <a:off x="0" y="-6515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i="1" dirty="0"/>
              <a:t>Waitlist Application - </a:t>
            </a:r>
            <a:r>
              <a:rPr lang="en-GB" i="1" dirty="0" err="1"/>
              <a:t>Nowait</a:t>
            </a:r>
            <a:endParaRPr lang="en-GB" i="1" dirty="0"/>
          </a:p>
        </p:txBody>
      </p:sp>
      <p:pic>
        <p:nvPicPr>
          <p:cNvPr id="7" name="Picture 7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DA33624E-8B2C-42F2-9F51-CC991AAF5A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051" y="1794632"/>
            <a:ext cx="3692105" cy="2654636"/>
          </a:xfrm>
          <a:prstGeom prst="rect">
            <a:avLst/>
          </a:prstGeom>
        </p:spPr>
      </p:pic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5AADCAB-FFE4-4A4E-A6CD-ACAB97C59D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278" y="2973638"/>
            <a:ext cx="234817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3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 </a:t>
            </a:r>
            <a:r>
              <a:rPr lang="en-US" altLang="ko-KR" i="1"/>
              <a:t>Le petit Chef</a:t>
            </a:r>
            <a:endParaRPr lang="ko-KR" altLang="en-US" i="1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6517" y="1288345"/>
            <a:ext cx="8686800" cy="388639"/>
          </a:xfrm>
        </p:spPr>
        <p:txBody>
          <a:bodyPr/>
          <a:lstStyle/>
          <a:p>
            <a:pPr lvl="0"/>
            <a:r>
              <a:rPr lang="en-US" altLang="ko-KR" b="1" dirty="0">
                <a:solidFill>
                  <a:srgbClr val="70C1A5"/>
                </a:solidFill>
              </a:rPr>
              <a:t>Trend 4</a:t>
            </a:r>
            <a:r>
              <a:rPr lang="en-US" altLang="ko-KR" b="1" dirty="0"/>
              <a:t> 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Increasing Dimensionality, </a:t>
            </a:r>
            <a:r>
              <a:rPr lang="en-US" altLang="ko-KR" b="1" dirty="0">
                <a:solidFill>
                  <a:srgbClr val="70C1A5"/>
                </a:solidFill>
              </a:rPr>
              <a:t>Trend 9</a:t>
            </a:r>
            <a:r>
              <a:rPr lang="en-US" altLang="ko-KR" b="1" dirty="0"/>
              <a:t> 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Customer Expectation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2024841"/>
            <a:ext cx="4536504" cy="4392488"/>
          </a:xfrm>
        </p:spPr>
        <p:txBody>
          <a:bodyPr/>
          <a:lstStyle/>
          <a:p>
            <a:pPr marL="285750" indent="-285750" algn="just">
              <a:spcBef>
                <a:spcPts val="0"/>
              </a:spcBef>
              <a:buClr>
                <a:srgbClr val="70C1A5"/>
              </a:buClr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“Le petit chef – in the footstep of Marco Polo” brings visual mapping to the restaurant table, using 3D projection to bring food to life. </a:t>
            </a:r>
          </a:p>
          <a:p>
            <a:pPr marL="285750" indent="-285750" algn="just">
              <a:spcBef>
                <a:spcPts val="0"/>
              </a:spcBef>
              <a:buClr>
                <a:srgbClr val="70C1A5"/>
              </a:buClr>
              <a:buFont typeface="Wingdings" pitchFamily="2" charset="2"/>
              <a:buChar char="§"/>
            </a:pP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70C1A5"/>
              </a:buClr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two-hour dining show that tells the story of the world’s smallest chef who followed the rout of Marco Polo. </a:t>
            </a:r>
          </a:p>
          <a:p>
            <a:pPr marL="285750" indent="-285750" algn="just">
              <a:spcBef>
                <a:spcPts val="0"/>
              </a:spcBef>
              <a:buClr>
                <a:srgbClr val="70C1A5"/>
              </a:buClr>
              <a:buFont typeface="Wingdings" pitchFamily="2" charset="2"/>
              <a:buChar char="§"/>
            </a:pP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70C1A5"/>
              </a:buClr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It brings the 3D dimension on the table of th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restaurant with the augmented reality, involving customers during their waiting for the dishes</a:t>
            </a:r>
          </a:p>
          <a:p>
            <a:pPr marL="285750" indent="-285750" algn="just">
              <a:spcBef>
                <a:spcPts val="0"/>
              </a:spcBef>
              <a:buClr>
                <a:srgbClr val="70C1A5"/>
              </a:buClr>
              <a:buFont typeface="Wingdings" pitchFamily="2" charset="2"/>
              <a:buChar char="§"/>
            </a:pP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70C1A5"/>
              </a:buClr>
              <a:buFont typeface="Wingdings" pitchFamily="2" charset="2"/>
              <a:buChar char="§"/>
            </a:pP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culinary journey across the regions, a unique gastronomic experience full of fun and surprises.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B7D630-358C-D943-821C-1BF1113DA5C8}"/>
              </a:ext>
            </a:extLst>
          </p:cNvPr>
          <p:cNvSpPr txBox="1"/>
          <p:nvPr/>
        </p:nvSpPr>
        <p:spPr>
          <a:xfrm>
            <a:off x="6181373" y="6503746"/>
            <a:ext cx="1053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Click to watch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C04C67-F004-5F42-B3B8-2754FCF60C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248" y="1879037"/>
            <a:ext cx="3705548" cy="2464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>
            <a:hlinkClick r:id="rId3"/>
            <a:extLst>
              <a:ext uri="{FF2B5EF4-FFF2-40B4-BE49-F238E27FC236}">
                <a16:creationId xmlns:a16="http://schemas.microsoft.com/office/drawing/2014/main" id="{66C8DB4A-70CC-824F-A9DF-4FCA09854D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248" y="4419375"/>
            <a:ext cx="3705548" cy="2084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38FFF-4B59-564D-9F3C-E78DE5FC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Le petit Chef</a:t>
            </a:r>
          </a:p>
        </p:txBody>
      </p:sp>
    </p:spTree>
    <p:extLst>
      <p:ext uri="{BB962C8B-B14F-4D97-AF65-F5344CB8AC3E}">
        <p14:creationId xmlns:p14="http://schemas.microsoft.com/office/powerpoint/2010/main" val="134605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F3D74-C395-954E-AED1-7CDEEF03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Pizza Hut – Interactive table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F0240C-7D19-B34C-8049-C45FCD7C1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2355"/>
            <a:ext cx="8229600" cy="460648"/>
          </a:xfrm>
        </p:spPr>
        <p:txBody>
          <a:bodyPr/>
          <a:lstStyle/>
          <a:p>
            <a:r>
              <a:rPr lang="en-US" altLang="ko-KR" b="1">
                <a:solidFill>
                  <a:srgbClr val="70C1A5"/>
                </a:solidFill>
              </a:rPr>
              <a:t>Trend 5</a:t>
            </a:r>
            <a:r>
              <a:rPr lang="en-US" altLang="ko-KR" b="1"/>
              <a:t> </a:t>
            </a:r>
            <a:r>
              <a:rPr lang="en-US" altLang="ko-KR" b="1">
                <a:solidFill>
                  <a:schemeClr val="tx1">
                    <a:lumMod val="95000"/>
                    <a:lumOff val="5000"/>
                  </a:schemeClr>
                </a:solidFill>
              </a:rPr>
              <a:t>– Increasing Asymmetry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50FA19-FA71-314C-B5A4-0ED45EE082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307219" y="2802008"/>
            <a:ext cx="4435014" cy="2915886"/>
          </a:xfrm>
        </p:spPr>
        <p:txBody>
          <a:bodyPr/>
          <a:lstStyle/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Traditional pizzas such as a pepperoni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pizza, Hawaii or even meat lovers, to a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more customized way. Smart table shift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the notion of symmetrical to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asymmetrical.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Real time, as able to create their custom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pizza which various exciting features.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E.g. size, sauces, half or full toppings. 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algn="just">
              <a:buClr>
                <a:srgbClr val="70C1A5"/>
              </a:buClr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2ABE0C-2462-5C4C-8829-07E584540D6F}"/>
              </a:ext>
            </a:extLst>
          </p:cNvPr>
          <p:cNvSpPr txBox="1">
            <a:spLocks/>
          </p:cNvSpPr>
          <p:nvPr/>
        </p:nvSpPr>
        <p:spPr>
          <a:xfrm>
            <a:off x="238944" y="1211562"/>
            <a:ext cx="8686800" cy="38863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6" descr="A picture containing person, indoor, wall&#10;&#10;Description generated with very high confidence">
            <a:extLst>
              <a:ext uri="{FF2B5EF4-FFF2-40B4-BE49-F238E27FC236}">
                <a16:creationId xmlns:a16="http://schemas.microsoft.com/office/drawing/2014/main" id="{07B66864-7ED3-40AC-959A-43B3243362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091" y="2628718"/>
            <a:ext cx="4741653" cy="2851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037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F3D74-C395-954E-AED1-7CDEEF03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Hotel Aria – Virtual Tour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F0240C-7D19-B34C-8049-C45FCD7C1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2355"/>
            <a:ext cx="8229600" cy="460648"/>
          </a:xfrm>
        </p:spPr>
        <p:txBody>
          <a:bodyPr/>
          <a:lstStyle/>
          <a:p>
            <a:r>
              <a:rPr lang="en-US" altLang="ko-KR" b="1">
                <a:solidFill>
                  <a:srgbClr val="70C1A5"/>
                </a:solidFill>
              </a:rPr>
              <a:t>Trend 6</a:t>
            </a:r>
            <a:r>
              <a:rPr lang="en-US" altLang="ko-KR" b="1"/>
              <a:t> </a:t>
            </a:r>
            <a:r>
              <a:rPr lang="en-US" altLang="ko-KR" b="1">
                <a:solidFill>
                  <a:schemeClr val="tx1">
                    <a:lumMod val="95000"/>
                    <a:lumOff val="5000"/>
                  </a:schemeClr>
                </a:solidFill>
              </a:rPr>
              <a:t>– Increasing Transparency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50FA19-FA71-314C-B5A4-0ED45EE082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180528" y="3212976"/>
            <a:ext cx="4032448" cy="1872208"/>
          </a:xfrm>
        </p:spPr>
        <p:txBody>
          <a:bodyPr/>
          <a:lstStyle/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More transparency for the </a:t>
            </a:r>
            <a:b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customers on how the products and services of the hotel look like. </a:t>
            </a: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the simple photos to the </a:t>
            </a:r>
            <a:b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Virtual Tour at 360°.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2ABE0C-2462-5C4C-8829-07E584540D6F}"/>
              </a:ext>
            </a:extLst>
          </p:cNvPr>
          <p:cNvSpPr txBox="1">
            <a:spLocks/>
          </p:cNvSpPr>
          <p:nvPr/>
        </p:nvSpPr>
        <p:spPr>
          <a:xfrm>
            <a:off x="238944" y="1211562"/>
            <a:ext cx="8686800" cy="38863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Immagine 8">
            <a:hlinkClick r:id="rId2"/>
            <a:extLst>
              <a:ext uri="{FF2B5EF4-FFF2-40B4-BE49-F238E27FC236}">
                <a16:creationId xmlns:a16="http://schemas.microsoft.com/office/drawing/2014/main" id="{C49A4FEC-2589-4A4B-AD2A-89E703AA57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687" y="2442204"/>
            <a:ext cx="4964057" cy="36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C52E3E-0B33-FC4B-8FC8-CAA6A3488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28" y="1360739"/>
            <a:ext cx="8229600" cy="737637"/>
          </a:xfrm>
        </p:spPr>
        <p:txBody>
          <a:bodyPr/>
          <a:lstStyle/>
          <a:p>
            <a:r>
              <a:rPr lang="en-US" altLang="ko-KR" b="1" dirty="0">
                <a:solidFill>
                  <a:srgbClr val="70C1A5"/>
                </a:solidFill>
              </a:rPr>
              <a:t>Trend 7 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en-US" altLang="ko-KR" b="1" dirty="0">
                <a:solidFill>
                  <a:srgbClr val="0D0D0D"/>
                </a:solidFill>
              </a:rPr>
              <a:t>Trimming/Reducing Complexity,</a:t>
            </a:r>
            <a:br>
              <a:rPr lang="en-US" altLang="ko-KR" b="1" dirty="0">
                <a:solidFill>
                  <a:srgbClr val="0D0D0D"/>
                </a:solidFill>
              </a:rPr>
            </a:br>
            <a:r>
              <a:rPr lang="en-US" altLang="ko-KR" b="1" dirty="0">
                <a:solidFill>
                  <a:srgbClr val="70C1A5"/>
                </a:solidFill>
              </a:rPr>
              <a:t>Trend 16</a:t>
            </a:r>
            <a:r>
              <a:rPr lang="en-US" altLang="ko-KR" b="1" dirty="0"/>
              <a:t> 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Mono-Bi Poly (increasing difference) 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A104C9-CBE4-7746-BC92-F9446F91E2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159896" y="2245502"/>
            <a:ext cx="4627723" cy="4485177"/>
          </a:xfrm>
        </p:spPr>
        <p:txBody>
          <a:bodyPr/>
          <a:lstStyle/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1600" dirty="0">
                <a:solidFill>
                  <a:schemeClr val="tx1"/>
                </a:solidFill>
              </a:rPr>
              <a:t>Electric Mirror gives a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ccess</a:t>
            </a:r>
            <a:r>
              <a:rPr lang="en-GB" sz="1600" dirty="0">
                <a:solidFill>
                  <a:srgbClr val="0D0D0D"/>
                </a:solidFill>
              </a:rPr>
              <a:t> to all the </a:t>
            </a:r>
            <a:br>
              <a:rPr lang="en-GB" sz="1600" dirty="0">
                <a:solidFill>
                  <a:srgbClr val="0D0D0D"/>
                </a:solidFill>
              </a:rPr>
            </a:br>
            <a:r>
              <a:rPr lang="en-GB" sz="1600" dirty="0">
                <a:solidFill>
                  <a:srgbClr val="0D0D0D"/>
                </a:solidFill>
              </a:rPr>
              <a:t>room’s functions 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such as </a:t>
            </a:r>
            <a:r>
              <a:rPr lang="en-GB" sz="1600" dirty="0">
                <a:solidFill>
                  <a:srgbClr val="0D0D0D"/>
                </a:solidFill>
              </a:rPr>
              <a:t>lighting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b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dirty="0">
                <a:solidFill>
                  <a:srgbClr val="0D0D0D"/>
                </a:solidFill>
              </a:rPr>
              <a:t>temperature, room-service and more on </a:t>
            </a:r>
            <a:br>
              <a:rPr lang="en-GB" sz="1600" dirty="0">
                <a:solidFill>
                  <a:srgbClr val="0D0D0D"/>
                </a:solidFill>
              </a:rPr>
            </a:br>
            <a:r>
              <a:rPr lang="en-GB" sz="1600" dirty="0">
                <a:solidFill>
                  <a:srgbClr val="0D0D0D"/>
                </a:solidFill>
              </a:rPr>
              <a:t>one platform.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Apart from being mirrors to reflect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ourselves, they give the customer access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to the weather forecast, latest news, sport scores. </a:t>
            </a: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rgbClr val="0D0D0D"/>
                </a:solidFill>
              </a:rPr>
              <a:t>Saves time and reduces complexity on </a:t>
            </a:r>
            <a:br>
              <a:rPr lang="en-GB" sz="1600" dirty="0">
                <a:solidFill>
                  <a:srgbClr val="0D0D0D"/>
                </a:solidFill>
              </a:rPr>
            </a:br>
            <a:r>
              <a:rPr lang="en-GB" sz="1600" dirty="0">
                <a:solidFill>
                  <a:srgbClr val="0D0D0D"/>
                </a:solidFill>
              </a:rPr>
              <a:t>performing different hotel functions. </a:t>
            </a:r>
            <a:br>
              <a:rPr lang="en-GB" sz="1600" dirty="0">
                <a:solidFill>
                  <a:srgbClr val="0D0D0D"/>
                </a:solidFill>
              </a:rPr>
            </a:br>
            <a:r>
              <a:rPr lang="en-GB" sz="1600" dirty="0">
                <a:solidFill>
                  <a:srgbClr val="0D0D0D"/>
                </a:solidFill>
              </a:rPr>
              <a:t>Improves guest experience and </a:t>
            </a:r>
            <a:br>
              <a:rPr lang="en-GB" sz="1600" dirty="0">
                <a:solidFill>
                  <a:srgbClr val="0D0D0D"/>
                </a:solidFill>
              </a:rPr>
            </a:br>
            <a:r>
              <a:rPr lang="en-GB" sz="1600" dirty="0">
                <a:solidFill>
                  <a:srgbClr val="0D0D0D"/>
                </a:solidFill>
              </a:rPr>
              <a:t>efficiency.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70C1A5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Also possible to pair it via Bluetooth to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connect the phone and see Twitter feed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and other alerts. </a:t>
            </a:r>
          </a:p>
          <a:p>
            <a:pPr algn="just">
              <a:buClr>
                <a:srgbClr val="70C1A5"/>
              </a:buClr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7" name="Picture 7" descr="A person looking at the screen of a cell phone&#10;&#10;Description generated with very high confidence">
            <a:extLst>
              <a:ext uri="{FF2B5EF4-FFF2-40B4-BE49-F238E27FC236}">
                <a16:creationId xmlns:a16="http://schemas.microsoft.com/office/drawing/2014/main" id="{A68D83AE-7119-E740-945D-E40148E359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361" y="2916820"/>
            <a:ext cx="4424512" cy="246386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00C67EB4-5C9F-764B-9FFB-77CBDB47A222}"/>
              </a:ext>
            </a:extLst>
          </p:cNvPr>
          <p:cNvSpPr txBox="1">
            <a:spLocks/>
          </p:cNvSpPr>
          <p:nvPr/>
        </p:nvSpPr>
        <p:spPr>
          <a:xfrm>
            <a:off x="0" y="7538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i="1" dirty="0"/>
              <a:t>The Marriott –Smart Mirrors</a:t>
            </a:r>
          </a:p>
        </p:txBody>
      </p:sp>
    </p:spTree>
    <p:extLst>
      <p:ext uri="{BB962C8B-B14F-4D97-AF65-F5344CB8AC3E}">
        <p14:creationId xmlns:p14="http://schemas.microsoft.com/office/powerpoint/2010/main" val="234486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6BF1AB2A-4CFD-4F99-A72B-8ED649EE9D9B}"/>
              </a:ext>
            </a:extLst>
          </p:cNvPr>
          <p:cNvSpPr txBox="1">
            <a:spLocks/>
          </p:cNvSpPr>
          <p:nvPr/>
        </p:nvSpPr>
        <p:spPr>
          <a:xfrm>
            <a:off x="-3264" y="13102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i="1" dirty="0"/>
              <a:t>Introducing Henn </a:t>
            </a:r>
            <a:r>
              <a:rPr lang="en-GB" i="1" dirty="0" err="1">
                <a:solidFill>
                  <a:srgbClr val="FFFFFF"/>
                </a:solidFill>
              </a:rPr>
              <a:t>na</a:t>
            </a:r>
            <a:r>
              <a:rPr lang="en-GB" i="1" dirty="0">
                <a:solidFill>
                  <a:srgbClr val="FFFFFF"/>
                </a:solidFill>
              </a:rPr>
              <a:t> Hotel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Henn na Hotel.mp4">
            <a:hlinkClick r:id="" action="ppaction://media"/>
            <a:extLst>
              <a:ext uri="{FF2B5EF4-FFF2-40B4-BE49-F238E27FC236}">
                <a16:creationId xmlns:a16="http://schemas.microsoft.com/office/drawing/2014/main" id="{18AB7B47-C80E-1647-8ACA-79EA5E9789A9}"/>
              </a:ext>
            </a:extLst>
          </p:cNvPr>
          <p:cNvPicPr>
            <a:picLocks noGrp="1" noChangeAspect="1"/>
          </p:cNvPicPr>
          <p:nvPr>
            <p:ph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272" y="1707137"/>
            <a:ext cx="7919638" cy="4454796"/>
          </a:xfrm>
        </p:spPr>
      </p:pic>
    </p:spTree>
    <p:extLst>
      <p:ext uri="{BB962C8B-B14F-4D97-AF65-F5344CB8AC3E}">
        <p14:creationId xmlns:p14="http://schemas.microsoft.com/office/powerpoint/2010/main" val="12206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413</Words>
  <Application>Microsoft Office PowerPoint</Application>
  <PresentationFormat>On-screen Show (4:3)</PresentationFormat>
  <Paragraphs>95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Wingdings</vt:lpstr>
      <vt:lpstr>Office Theme</vt:lpstr>
      <vt:lpstr>Custom Design</vt:lpstr>
      <vt:lpstr>PowerPoint Presentation</vt:lpstr>
      <vt:lpstr>OPERA – Hotel Management System</vt:lpstr>
      <vt:lpstr>PowerPoint Presentation</vt:lpstr>
      <vt:lpstr> Le petit Chef</vt:lpstr>
      <vt:lpstr>Le petit Chef</vt:lpstr>
      <vt:lpstr>Pizza Hut – Interactive table</vt:lpstr>
      <vt:lpstr>Hotel Aria – Virtual Tour</vt:lpstr>
      <vt:lpstr>PowerPoint Presentation</vt:lpstr>
      <vt:lpstr>PowerPoint Presentation</vt:lpstr>
      <vt:lpstr>PowerPoint Presentation</vt:lpstr>
      <vt:lpstr>PowerPoint Presentation</vt:lpstr>
      <vt:lpstr>Marriott - Stay Well Room </vt:lpstr>
      <vt:lpstr>Marriott - Stay Well Room </vt:lpstr>
      <vt:lpstr>PowerPoint Presentation</vt:lpstr>
      <vt:lpstr>KabaQ – 3D Menu</vt:lpstr>
      <vt:lpstr>PowerPoint Presentation</vt:lpstr>
      <vt:lpstr>TripAdvisor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GOETHALS Frank</cp:lastModifiedBy>
  <cp:revision>70</cp:revision>
  <dcterms:modified xsi:type="dcterms:W3CDTF">2019-04-25T11:03:13Z</dcterms:modified>
</cp:coreProperties>
</file>