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60" r:id="rId4"/>
    <p:sldId id="263" r:id="rId5"/>
    <p:sldId id="259" r:id="rId6"/>
    <p:sldId id="271" r:id="rId7"/>
    <p:sldId id="272" r:id="rId8"/>
    <p:sldId id="273" r:id="rId9"/>
    <p:sldId id="274" r:id="rId10"/>
    <p:sldId id="268" r:id="rId11"/>
    <p:sldId id="270" r:id="rId12"/>
    <p:sldId id="258" r:id="rId13"/>
    <p:sldId id="262" r:id="rId14"/>
    <p:sldId id="261" r:id="rId15"/>
    <p:sldId id="264" r:id="rId16"/>
    <p:sldId id="267" r:id="rId17"/>
    <p:sldId id="26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3"/>
    <p:restoredTop sz="94669"/>
  </p:normalViewPr>
  <p:slideViewPr>
    <p:cSldViewPr snapToGrid="0" snapToObjects="1">
      <p:cViewPr varScale="1">
        <p:scale>
          <a:sx n="67" d="100"/>
          <a:sy n="67" d="100"/>
        </p:scale>
        <p:origin x="75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B5444-AE19-824B-970A-BD2BF42531F4}" type="datetimeFigureOut">
              <a:rPr lang="en-US" smtClean="0"/>
              <a:t>9/15/2016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B673B-9AB9-DB43-84D7-B37EE83C7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125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B5444-AE19-824B-970A-BD2BF42531F4}" type="datetimeFigureOut">
              <a:rPr lang="en-US" smtClean="0"/>
              <a:t>9/15/2016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B673B-9AB9-DB43-84D7-B37EE83C7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656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B5444-AE19-824B-970A-BD2BF42531F4}" type="datetimeFigureOut">
              <a:rPr lang="en-US" smtClean="0"/>
              <a:t>9/15/2016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B673B-9AB9-DB43-84D7-B37EE83C7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680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B5444-AE19-824B-970A-BD2BF42531F4}" type="datetimeFigureOut">
              <a:rPr lang="en-US" smtClean="0"/>
              <a:t>9/15/2016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B673B-9AB9-DB43-84D7-B37EE83C7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801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B5444-AE19-824B-970A-BD2BF42531F4}" type="datetimeFigureOut">
              <a:rPr lang="en-US" smtClean="0"/>
              <a:t>9/15/2016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B673B-9AB9-DB43-84D7-B37EE83C7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4306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B5444-AE19-824B-970A-BD2BF42531F4}" type="datetimeFigureOut">
              <a:rPr lang="en-US" smtClean="0"/>
              <a:t>9/15/2016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B673B-9AB9-DB43-84D7-B37EE83C7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649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B5444-AE19-824B-970A-BD2BF42531F4}" type="datetimeFigureOut">
              <a:rPr lang="en-US" smtClean="0"/>
              <a:t>9/15/2016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B673B-9AB9-DB43-84D7-B37EE83C7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923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B5444-AE19-824B-970A-BD2BF42531F4}" type="datetimeFigureOut">
              <a:rPr lang="en-US" smtClean="0"/>
              <a:t>9/15/2016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B673B-9AB9-DB43-84D7-B37EE83C7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810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B5444-AE19-824B-970A-BD2BF42531F4}" type="datetimeFigureOut">
              <a:rPr lang="en-US" smtClean="0"/>
              <a:t>9/15/2016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B673B-9AB9-DB43-84D7-B37EE83C7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610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B5444-AE19-824B-970A-BD2BF42531F4}" type="datetimeFigureOut">
              <a:rPr lang="en-US" smtClean="0"/>
              <a:t>9/15/2016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B673B-9AB9-DB43-84D7-B37EE83C7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269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B5444-AE19-824B-970A-BD2BF42531F4}" type="datetimeFigureOut">
              <a:rPr lang="en-US" smtClean="0"/>
              <a:t>9/15/2016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B673B-9AB9-DB43-84D7-B37EE83C7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759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F7B5444-AE19-824B-970A-BD2BF42531F4}" type="datetimeFigureOut">
              <a:rPr lang="en-US" smtClean="0"/>
              <a:t>9/15/2016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B96B673B-9AB9-DB43-84D7-B37EE83C7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113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5093" y="2524836"/>
            <a:ext cx="6673755" cy="1433705"/>
          </a:xfrm>
        </p:spPr>
        <p:txBody>
          <a:bodyPr>
            <a:normAutofit/>
          </a:bodyPr>
          <a:lstStyle/>
          <a:p>
            <a:r>
              <a:rPr lang="en-US" dirty="0" smtClean="0"/>
              <a:t>AIRLINES INDUSTRY</a:t>
            </a:r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7338" y="2107491"/>
            <a:ext cx="4494662" cy="2807322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910686" y="3959231"/>
            <a:ext cx="48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4"/>
                </a:solidFill>
              </a:rPr>
              <a:t>DIGITAL INNOVATIONS</a:t>
            </a:r>
            <a:endParaRPr lang="en-US" sz="32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1103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63773" y="1260315"/>
            <a:ext cx="3057098" cy="4601183"/>
          </a:xfrm>
        </p:spPr>
        <p:txBody>
          <a:bodyPr>
            <a:normAutofit/>
          </a:bodyPr>
          <a:lstStyle/>
          <a:p>
            <a:pPr algn="ctr"/>
            <a:r>
              <a:rPr lang="fr-FR" sz="4200" b="1" u="sng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FINNAIR- IN FLIGHT ENTERTAINMENT</a:t>
            </a:r>
            <a:br>
              <a:rPr lang="fr-FR" sz="4200" b="1" u="sng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fr-FR" sz="4200" b="1" u="sng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/>
            </a:r>
            <a:br>
              <a:rPr lang="fr-FR" sz="4200" b="1" u="sng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fr-FR" dirty="0" smtClean="0"/>
              <a:t>REVIVING DUTY FREE SALES </a:t>
            </a:r>
            <a:endParaRPr lang="fr-FR" b="1" u="sng" dirty="0">
              <a:solidFill>
                <a:schemeClr val="accent4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Image 4" descr="Capture d’écran 2016-09-14 à 10.53.5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153" y="2434381"/>
            <a:ext cx="6114351" cy="2246265"/>
          </a:xfrm>
          <a:prstGeom prst="rect">
            <a:avLst/>
          </a:prstGeom>
        </p:spPr>
      </p:pic>
      <p:sp>
        <p:nvSpPr>
          <p:cNvPr id="7" name="Sous-titre 2"/>
          <p:cNvSpPr txBox="1">
            <a:spLocks/>
          </p:cNvSpPr>
          <p:nvPr/>
        </p:nvSpPr>
        <p:spPr>
          <a:xfrm>
            <a:off x="3569049" y="3250538"/>
            <a:ext cx="7854128" cy="1430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fr-FR" dirty="0" smtClean="0">
              <a:latin typeface="Candara" panose="020E0502030303020204" pitchFamily="34" charset="0"/>
            </a:endParaRPr>
          </a:p>
          <a:p>
            <a:pPr algn="just"/>
            <a:endParaRPr lang="fr-FR" dirty="0">
              <a:latin typeface="Candara" panose="020E0502030303020204" pitchFamily="34" charset="0"/>
            </a:endParaRPr>
          </a:p>
          <a:p>
            <a:pPr algn="just"/>
            <a:endParaRPr lang="fr-FR" dirty="0" smtClean="0">
              <a:latin typeface="Candara" panose="020E0502030303020204" pitchFamily="34" charset="0"/>
            </a:endParaRPr>
          </a:p>
          <a:p>
            <a:pPr algn="just"/>
            <a:endParaRPr lang="fr-FR" dirty="0">
              <a:latin typeface="Candara" panose="020E0502030303020204" pitchFamily="34" charset="0"/>
            </a:endParaRPr>
          </a:p>
          <a:p>
            <a:pPr algn="just"/>
            <a:endParaRPr lang="fr-FR" dirty="0" smtClean="0">
              <a:latin typeface="Candara" panose="020E0502030303020204" pitchFamily="34" charset="0"/>
            </a:endParaRPr>
          </a:p>
          <a:p>
            <a:pPr algn="just"/>
            <a:endParaRPr lang="fr-FR" dirty="0">
              <a:latin typeface="Candara" panose="020E0502030303020204" pitchFamily="34" charset="0"/>
            </a:endParaRPr>
          </a:p>
          <a:p>
            <a:pPr algn="just"/>
            <a:endParaRPr lang="fr-FR" dirty="0" smtClean="0">
              <a:solidFill>
                <a:schemeClr val="accent6"/>
              </a:solidFill>
              <a:latin typeface="Candara" panose="020E0502030303020204" pitchFamily="34" charset="0"/>
            </a:endParaRPr>
          </a:p>
          <a:p>
            <a:pPr algn="just"/>
            <a:endParaRPr lang="fr-FR" dirty="0">
              <a:latin typeface="Candara" panose="020E0502030303020204" pitchFamily="34" charset="0"/>
            </a:endParaRPr>
          </a:p>
          <a:p>
            <a:pPr marL="0" indent="0" algn="just">
              <a:buNone/>
            </a:pPr>
            <a:r>
              <a:rPr lang="fr-FR" b="1" dirty="0" smtClean="0">
                <a:solidFill>
                  <a:schemeClr val="accent6"/>
                </a:solidFill>
                <a:latin typeface="Candara" panose="020E0502030303020204" pitchFamily="34" charset="0"/>
              </a:rPr>
              <a:t>Trends : </a:t>
            </a:r>
          </a:p>
          <a:p>
            <a:pPr algn="just"/>
            <a:r>
              <a:rPr lang="fr-FR" b="1" dirty="0" smtClean="0">
                <a:latin typeface="Candara" panose="020E0502030303020204" pitchFamily="34" charset="0"/>
              </a:rPr>
              <a:t>Mono-bi-poly </a:t>
            </a:r>
            <a:r>
              <a:rPr lang="fr-FR" dirty="0" smtClean="0">
                <a:latin typeface="Candara" panose="020E0502030303020204" pitchFamily="34" charset="0"/>
              </a:rPr>
              <a:t>: </a:t>
            </a:r>
            <a:r>
              <a:rPr lang="fr-FR" dirty="0" err="1">
                <a:latin typeface="Candara" panose="020E0502030303020204" pitchFamily="34" charset="0"/>
              </a:rPr>
              <a:t>offer</a:t>
            </a:r>
            <a:r>
              <a:rPr lang="fr-FR" dirty="0">
                <a:latin typeface="Candara" panose="020E0502030303020204" pitchFamily="34" charset="0"/>
              </a:rPr>
              <a:t> more and more </a:t>
            </a:r>
            <a:r>
              <a:rPr lang="fr-FR" dirty="0" err="1">
                <a:latin typeface="Candara" panose="020E0502030303020204" pitchFamily="34" charset="0"/>
              </a:rPr>
              <a:t>things</a:t>
            </a:r>
            <a:r>
              <a:rPr lang="fr-FR" dirty="0">
                <a:latin typeface="Candara" panose="020E0502030303020204" pitchFamily="34" charset="0"/>
              </a:rPr>
              <a:t> but </a:t>
            </a:r>
            <a:r>
              <a:rPr lang="fr-FR" dirty="0" err="1">
                <a:latin typeface="Candara" panose="020E0502030303020204" pitchFamily="34" charset="0"/>
              </a:rPr>
              <a:t>different</a:t>
            </a:r>
            <a:r>
              <a:rPr lang="fr-FR" dirty="0">
                <a:latin typeface="Candara" panose="020E0502030303020204" pitchFamily="34" charset="0"/>
              </a:rPr>
              <a:t> value proposition</a:t>
            </a:r>
          </a:p>
          <a:p>
            <a:pPr algn="just"/>
            <a:r>
              <a:rPr lang="fr-FR" b="1" dirty="0" smtClean="0">
                <a:latin typeface="Candara" panose="020E0502030303020204" pitchFamily="34" charset="0"/>
              </a:rPr>
              <a:t>Customer expectation </a:t>
            </a:r>
            <a:r>
              <a:rPr lang="fr-FR" dirty="0" smtClean="0">
                <a:latin typeface="Candara" panose="020E0502030303020204" pitchFamily="34" charset="0"/>
              </a:rPr>
              <a:t>: New </a:t>
            </a:r>
            <a:r>
              <a:rPr lang="fr-FR" dirty="0" err="1" smtClean="0">
                <a:latin typeface="Candara" panose="020E0502030303020204" pitchFamily="34" charset="0"/>
              </a:rPr>
              <a:t>experience</a:t>
            </a:r>
            <a:r>
              <a:rPr lang="fr-FR" dirty="0" smtClean="0">
                <a:latin typeface="Candara" panose="020E0502030303020204" pitchFamily="34" charset="0"/>
              </a:rPr>
              <a:t> </a:t>
            </a:r>
            <a:endParaRPr lang="fr-FR" dirty="0">
              <a:latin typeface="Candara" panose="020E0502030303020204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569049" y="1008346"/>
            <a:ext cx="822404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2880" lvl="0" indent="-182880" algn="just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</a:pP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WiFi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 portal 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into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 an </a:t>
            </a:r>
            <a:r>
              <a:rPr lang="fr-FR" sz="2000" b="1" dirty="0">
                <a:solidFill>
                  <a:schemeClr val="accent1"/>
                </a:solidFill>
                <a:latin typeface="Candara" panose="020E0502030303020204" pitchFamily="34" charset="0"/>
              </a:rPr>
              <a:t>E-commerce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 : « 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Nordic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Sky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 »</a:t>
            </a:r>
          </a:p>
          <a:p>
            <a:pPr marL="182880" lvl="0" indent="-182880" algn="just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</a:pP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Going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from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 : 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tired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 trolley 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product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 push -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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fr-FR" sz="2000" b="1" dirty="0">
                <a:solidFill>
                  <a:schemeClr val="accent4"/>
                </a:solidFill>
                <a:latin typeface="Candara" panose="020E0502030303020204" pitchFamily="34" charset="0"/>
              </a:rPr>
              <a:t>online </a:t>
            </a:r>
            <a:r>
              <a:rPr lang="fr-FR" sz="2000" b="1" dirty="0" err="1">
                <a:solidFill>
                  <a:schemeClr val="accent4"/>
                </a:solidFill>
                <a:latin typeface="Candara" panose="020E0502030303020204" pitchFamily="34" charset="0"/>
              </a:rPr>
              <a:t>platform</a:t>
            </a:r>
            <a:r>
              <a:rPr lang="fr-FR" sz="2000" b="1" dirty="0">
                <a:solidFill>
                  <a:schemeClr val="accent4"/>
                </a:solidFill>
                <a:latin typeface="Candara" panose="020E0502030303020204" pitchFamily="34" charset="0"/>
              </a:rPr>
              <a:t> 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for </a:t>
            </a:r>
            <a:r>
              <a:rPr lang="fr-FR" sz="2000" b="1" dirty="0" err="1">
                <a:solidFill>
                  <a:schemeClr val="accent4"/>
                </a:solidFill>
                <a:latin typeface="Candara" panose="020E0502030303020204" pitchFamily="34" charset="0"/>
              </a:rPr>
              <a:t>duty</a:t>
            </a:r>
            <a:r>
              <a:rPr lang="fr-FR" sz="2000" b="1" dirty="0">
                <a:solidFill>
                  <a:schemeClr val="accent4"/>
                </a:solidFill>
                <a:latin typeface="Candara" panose="020E0502030303020204" pitchFamily="34" charset="0"/>
              </a:rPr>
              <a:t> free</a:t>
            </a:r>
          </a:p>
        </p:txBody>
      </p:sp>
    </p:spTree>
    <p:extLst>
      <p:ext uri="{BB962C8B-B14F-4D97-AF65-F5344CB8AC3E}">
        <p14:creationId xmlns:p14="http://schemas.microsoft.com/office/powerpoint/2010/main" val="1586706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3254556" cy="4601183"/>
          </a:xfrm>
        </p:spPr>
        <p:txBody>
          <a:bodyPr>
            <a:normAutofit/>
          </a:bodyPr>
          <a:lstStyle/>
          <a:p>
            <a:pPr algn="ctr"/>
            <a:r>
              <a:rPr lang="fr-FR" sz="4200" b="1" u="sng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ARUBA HAPPY FLOW </a:t>
            </a:r>
            <a:r>
              <a:rPr lang="fr-FR" sz="2400" dirty="0"/>
              <a:t/>
            </a:r>
            <a:br>
              <a:rPr lang="fr-FR" sz="2400" dirty="0"/>
            </a:br>
            <a:r>
              <a:rPr lang="fr-FR" dirty="0" smtClean="0">
                <a:solidFill>
                  <a:schemeClr val="bg1"/>
                </a:solidFill>
              </a:rPr>
              <a:t>FACIAL RECOGNITION TECHNOLOGY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24121" y="709248"/>
            <a:ext cx="7540260" cy="41695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b="1" dirty="0" err="1">
                <a:solidFill>
                  <a:schemeClr val="accent1"/>
                </a:solidFill>
                <a:latin typeface="Candara" panose="020E0502030303020204" pitchFamily="34" charset="0"/>
              </a:rPr>
              <a:t>Functions</a:t>
            </a:r>
            <a:r>
              <a:rPr lang="fr-FR" b="1" dirty="0">
                <a:solidFill>
                  <a:schemeClr val="accent1"/>
                </a:solidFill>
                <a:latin typeface="Candara" panose="020E0502030303020204" pitchFamily="34" charset="0"/>
              </a:rPr>
              <a:t> :</a:t>
            </a:r>
          </a:p>
          <a:p>
            <a:r>
              <a:rPr lang="fr-FR" b="1" dirty="0" err="1">
                <a:latin typeface="Candara" panose="020E0502030303020204" pitchFamily="34" charset="0"/>
              </a:rPr>
              <a:t>Biometrics</a:t>
            </a:r>
            <a:r>
              <a:rPr lang="fr-FR" dirty="0">
                <a:latin typeface="Candara" panose="020E0502030303020204" pitchFamily="34" charset="0"/>
              </a:rPr>
              <a:t> to </a:t>
            </a:r>
            <a:r>
              <a:rPr lang="fr-FR" b="1" dirty="0" err="1">
                <a:latin typeface="Candara" panose="020E0502030303020204" pitchFamily="34" charset="0"/>
              </a:rPr>
              <a:t>identify</a:t>
            </a:r>
            <a:r>
              <a:rPr lang="fr-FR" dirty="0">
                <a:latin typeface="Candara" panose="020E0502030303020204" pitchFamily="34" charset="0"/>
              </a:rPr>
              <a:t> at </a:t>
            </a:r>
            <a:r>
              <a:rPr lang="fr-FR" b="1" dirty="0">
                <a:latin typeface="Candara" panose="020E0502030303020204" pitchFamily="34" charset="0"/>
              </a:rPr>
              <a:t>all checkpoints</a:t>
            </a:r>
            <a:r>
              <a:rPr lang="fr-FR" dirty="0">
                <a:latin typeface="Candara" panose="020E0502030303020204" pitchFamily="34" charset="0"/>
              </a:rPr>
              <a:t>. </a:t>
            </a:r>
          </a:p>
          <a:p>
            <a:r>
              <a:rPr lang="fr-FR" dirty="0">
                <a:latin typeface="Candara" panose="020E0502030303020204" pitchFamily="34" charset="0"/>
              </a:rPr>
              <a:t>No </a:t>
            </a:r>
            <a:r>
              <a:rPr lang="fr-FR" dirty="0" err="1">
                <a:latin typeface="Candara" panose="020E0502030303020204" pitchFamily="34" charset="0"/>
              </a:rPr>
              <a:t>need</a:t>
            </a:r>
            <a:r>
              <a:rPr lang="fr-FR" dirty="0">
                <a:latin typeface="Candara" panose="020E0502030303020204" pitchFamily="34" charset="0"/>
              </a:rPr>
              <a:t> to show </a:t>
            </a:r>
            <a:r>
              <a:rPr lang="fr-FR" dirty="0" smtClean="0">
                <a:latin typeface="Candara" panose="020E0502030303020204" pitchFamily="34" charset="0"/>
              </a:rPr>
              <a:t>passeport </a:t>
            </a:r>
            <a:r>
              <a:rPr lang="fr-FR" dirty="0">
                <a:latin typeface="Candara" panose="020E0502030303020204" pitchFamily="34" charset="0"/>
              </a:rPr>
              <a:t>or </a:t>
            </a:r>
            <a:r>
              <a:rPr lang="fr-FR" dirty="0" err="1">
                <a:latin typeface="Candara" panose="020E0502030303020204" pitchFamily="34" charset="0"/>
              </a:rPr>
              <a:t>boarding</a:t>
            </a:r>
            <a:r>
              <a:rPr lang="fr-FR" dirty="0">
                <a:latin typeface="Candara" panose="020E0502030303020204" pitchFamily="34" charset="0"/>
              </a:rPr>
              <a:t> </a:t>
            </a:r>
            <a:r>
              <a:rPr lang="fr-FR" dirty="0" err="1">
                <a:latin typeface="Candara" panose="020E0502030303020204" pitchFamily="34" charset="0"/>
              </a:rPr>
              <a:t>pass</a:t>
            </a:r>
            <a:r>
              <a:rPr lang="fr-FR" dirty="0">
                <a:latin typeface="Candara" panose="020E0502030303020204" pitchFamily="34" charset="0"/>
              </a:rPr>
              <a:t>. </a:t>
            </a:r>
          </a:p>
          <a:p>
            <a:pPr marL="0" indent="0">
              <a:buNone/>
            </a:pPr>
            <a:r>
              <a:rPr lang="fr-FR" b="1" dirty="0" smtClean="0">
                <a:solidFill>
                  <a:schemeClr val="accent4"/>
                </a:solidFill>
                <a:latin typeface="Candara" panose="020E0502030303020204" pitchFamily="34" charset="0"/>
              </a:rPr>
              <a:t>Objective :</a:t>
            </a:r>
          </a:p>
          <a:p>
            <a:r>
              <a:rPr lang="fr-FR" b="1" dirty="0" smtClean="0">
                <a:latin typeface="Candara" panose="020E0502030303020204" pitchFamily="34" charset="0"/>
              </a:rPr>
              <a:t>Secure</a:t>
            </a:r>
            <a:r>
              <a:rPr lang="fr-FR" dirty="0" smtClean="0">
                <a:latin typeface="Candara" panose="020E0502030303020204" pitchFamily="34" charset="0"/>
              </a:rPr>
              <a:t> </a:t>
            </a:r>
            <a:r>
              <a:rPr lang="fr-FR" dirty="0">
                <a:latin typeface="Candara" panose="020E0502030303020204" pitchFamily="34" charset="0"/>
              </a:rPr>
              <a:t>and </a:t>
            </a:r>
            <a:r>
              <a:rPr lang="fr-FR" b="1" dirty="0" err="1">
                <a:latin typeface="Candara" panose="020E0502030303020204" pitchFamily="34" charset="0"/>
              </a:rPr>
              <a:t>streamline</a:t>
            </a:r>
            <a:r>
              <a:rPr lang="fr-FR" b="1" dirty="0">
                <a:latin typeface="Candara" panose="020E0502030303020204" pitchFamily="34" charset="0"/>
              </a:rPr>
              <a:t> </a:t>
            </a:r>
            <a:r>
              <a:rPr lang="fr-FR" b="1" dirty="0" err="1">
                <a:latin typeface="Candara" panose="020E0502030303020204" pitchFamily="34" charset="0"/>
              </a:rPr>
              <a:t>passengers</a:t>
            </a:r>
            <a:r>
              <a:rPr lang="fr-FR" dirty="0">
                <a:latin typeface="Candara" panose="020E0502030303020204" pitchFamily="34" charset="0"/>
              </a:rPr>
              <a:t>’ </a:t>
            </a:r>
            <a:r>
              <a:rPr lang="fr-FR" b="1" dirty="0" err="1">
                <a:latin typeface="Candara" panose="020E0502030303020204" pitchFamily="34" charset="0"/>
              </a:rPr>
              <a:t>journeys</a:t>
            </a:r>
            <a:r>
              <a:rPr lang="fr-FR" dirty="0">
                <a:latin typeface="Candara" panose="020E0502030303020204" pitchFamily="34" charset="0"/>
              </a:rPr>
              <a:t> </a:t>
            </a:r>
            <a:r>
              <a:rPr lang="fr-FR" dirty="0" err="1">
                <a:latin typeface="Candara" panose="020E0502030303020204" pitchFamily="34" charset="0"/>
              </a:rPr>
              <a:t>through</a:t>
            </a:r>
            <a:r>
              <a:rPr lang="fr-FR" dirty="0">
                <a:latin typeface="Candara" panose="020E0502030303020204" pitchFamily="34" charset="0"/>
              </a:rPr>
              <a:t> the </a:t>
            </a:r>
            <a:r>
              <a:rPr lang="fr-FR" dirty="0" err="1">
                <a:latin typeface="Candara" panose="020E0502030303020204" pitchFamily="34" charset="0"/>
              </a:rPr>
              <a:t>airport</a:t>
            </a:r>
            <a:r>
              <a:rPr lang="fr-FR" dirty="0">
                <a:latin typeface="Candara" panose="020E0502030303020204" pitchFamily="34" charset="0"/>
              </a:rPr>
              <a:t> </a:t>
            </a:r>
            <a:endParaRPr lang="fr-FR" dirty="0" smtClean="0">
              <a:latin typeface="Candara" panose="020E0502030303020204" pitchFamily="34" charset="0"/>
            </a:endParaRPr>
          </a:p>
          <a:p>
            <a:r>
              <a:rPr lang="fr-FR" i="1" dirty="0" err="1" smtClean="0">
                <a:latin typeface="Candara" panose="020E0502030303020204" pitchFamily="34" charset="0"/>
              </a:rPr>
              <a:t>Easier</a:t>
            </a:r>
            <a:r>
              <a:rPr lang="fr-FR" i="1" dirty="0">
                <a:latin typeface="Candara" panose="020E0502030303020204" pitchFamily="34" charset="0"/>
              </a:rPr>
              <a:t>, </a:t>
            </a:r>
            <a:r>
              <a:rPr lang="fr-FR" i="1" dirty="0" err="1">
                <a:latin typeface="Candara" panose="020E0502030303020204" pitchFamily="34" charset="0"/>
              </a:rPr>
              <a:t>Faster</a:t>
            </a:r>
            <a:r>
              <a:rPr lang="fr-FR" i="1" dirty="0">
                <a:latin typeface="Candara" panose="020E0502030303020204" pitchFamily="34" charset="0"/>
              </a:rPr>
              <a:t> &amp; </a:t>
            </a:r>
            <a:r>
              <a:rPr lang="fr-FR" i="1" dirty="0" err="1" smtClean="0">
                <a:latin typeface="Candara" panose="020E0502030303020204" pitchFamily="34" charset="0"/>
              </a:rPr>
              <a:t>Safer</a:t>
            </a:r>
            <a:endParaRPr lang="fr-FR" i="1" dirty="0">
              <a:latin typeface="Candara" panose="020E0502030303020204" pitchFamily="34" charset="0"/>
            </a:endParaRPr>
          </a:p>
          <a:p>
            <a:pPr marL="0" indent="0">
              <a:buNone/>
            </a:pPr>
            <a:r>
              <a:rPr lang="fr-FR" b="1" dirty="0" smtClean="0">
                <a:solidFill>
                  <a:schemeClr val="accent6"/>
                </a:solidFill>
                <a:latin typeface="Candara" panose="020E0502030303020204" pitchFamily="34" charset="0"/>
              </a:rPr>
              <a:t>Trends : </a:t>
            </a:r>
          </a:p>
          <a:p>
            <a:r>
              <a:rPr lang="fr-FR" b="1" dirty="0" err="1" smtClean="0">
                <a:latin typeface="Candara" panose="020E0502030303020204" pitchFamily="34" charset="0"/>
              </a:rPr>
              <a:t>Boundary</a:t>
            </a:r>
            <a:r>
              <a:rPr lang="fr-FR" b="1" dirty="0" smtClean="0">
                <a:latin typeface="Candara" panose="020E0502030303020204" pitchFamily="34" charset="0"/>
              </a:rPr>
              <a:t> breakdown </a:t>
            </a:r>
            <a:r>
              <a:rPr lang="fr-FR" dirty="0" smtClean="0">
                <a:latin typeface="Candara" panose="020E0502030303020204" pitchFamily="34" charset="0"/>
              </a:rPr>
              <a:t>: </a:t>
            </a:r>
            <a:r>
              <a:rPr lang="fr-FR" dirty="0" err="1" smtClean="0">
                <a:latin typeface="Candara" panose="020E0502030303020204" pitchFamily="34" charset="0"/>
              </a:rPr>
              <a:t>between</a:t>
            </a:r>
            <a:r>
              <a:rPr lang="fr-FR" dirty="0" smtClean="0">
                <a:latin typeface="Candara" panose="020E0502030303020204" pitchFamily="34" charset="0"/>
              </a:rPr>
              <a:t> </a:t>
            </a:r>
            <a:r>
              <a:rPr lang="fr-FR" dirty="0" err="1" smtClean="0">
                <a:latin typeface="Candara" panose="020E0502030303020204" pitchFamily="34" charset="0"/>
              </a:rPr>
              <a:t>employees</a:t>
            </a:r>
            <a:r>
              <a:rPr lang="fr-FR" dirty="0" smtClean="0">
                <a:latin typeface="Candara" panose="020E0502030303020204" pitchFamily="34" charset="0"/>
              </a:rPr>
              <a:t> </a:t>
            </a:r>
            <a:r>
              <a:rPr lang="fr-FR" dirty="0">
                <a:latin typeface="Candara" panose="020E0502030303020204" pitchFamily="34" charset="0"/>
              </a:rPr>
              <a:t>and </a:t>
            </a:r>
            <a:r>
              <a:rPr lang="fr-FR" dirty="0" err="1" smtClean="0">
                <a:latin typeface="Candara" panose="020E0502030303020204" pitchFamily="34" charset="0"/>
              </a:rPr>
              <a:t>customers</a:t>
            </a:r>
            <a:endParaRPr lang="fr-FR" dirty="0" smtClean="0">
              <a:latin typeface="Candara" panose="020E0502030303020204" pitchFamily="34" charset="0"/>
            </a:endParaRPr>
          </a:p>
          <a:p>
            <a:r>
              <a:rPr lang="fr-FR" b="1" dirty="0" err="1" smtClean="0">
                <a:latin typeface="Candara" panose="020E0502030303020204" pitchFamily="34" charset="0"/>
              </a:rPr>
              <a:t>Trimming</a:t>
            </a:r>
            <a:r>
              <a:rPr lang="fr-FR" b="1" dirty="0" smtClean="0">
                <a:latin typeface="Candara" panose="020E0502030303020204" pitchFamily="34" charset="0"/>
              </a:rPr>
              <a:t> and </a:t>
            </a:r>
            <a:r>
              <a:rPr lang="fr-FR" b="1" dirty="0" err="1" smtClean="0">
                <a:latin typeface="Candara" panose="020E0502030303020204" pitchFamily="34" charset="0"/>
              </a:rPr>
              <a:t>reducing</a:t>
            </a:r>
            <a:r>
              <a:rPr lang="fr-FR" b="1" dirty="0" smtClean="0">
                <a:latin typeface="Candara" panose="020E0502030303020204" pitchFamily="34" charset="0"/>
              </a:rPr>
              <a:t> </a:t>
            </a:r>
            <a:r>
              <a:rPr lang="fr-FR" b="1" dirty="0" err="1" smtClean="0">
                <a:latin typeface="Candara" panose="020E0502030303020204" pitchFamily="34" charset="0"/>
              </a:rPr>
              <a:t>complexity</a:t>
            </a:r>
            <a:r>
              <a:rPr lang="fr-FR" b="1" dirty="0" smtClean="0">
                <a:latin typeface="Candara" panose="020E0502030303020204" pitchFamily="34" charset="0"/>
              </a:rPr>
              <a:t> </a:t>
            </a:r>
            <a:r>
              <a:rPr lang="fr-FR" dirty="0" smtClean="0">
                <a:latin typeface="Candara" panose="020E0502030303020204" pitchFamily="34" charset="0"/>
              </a:rPr>
              <a:t>: </a:t>
            </a:r>
            <a:r>
              <a:rPr lang="fr-FR" dirty="0">
                <a:latin typeface="Candara" panose="020E0502030303020204" pitchFamily="34" charset="0"/>
              </a:rPr>
              <a:t>short </a:t>
            </a:r>
            <a:r>
              <a:rPr lang="fr-FR" dirty="0" err="1">
                <a:latin typeface="Candara" panose="020E0502030303020204" pitchFamily="34" charset="0"/>
              </a:rPr>
              <a:t>cut</a:t>
            </a:r>
            <a:r>
              <a:rPr lang="fr-FR" dirty="0">
                <a:latin typeface="Candara" panose="020E0502030303020204" pitchFamily="34" charset="0"/>
              </a:rPr>
              <a:t> </a:t>
            </a:r>
          </a:p>
        </p:txBody>
      </p:sp>
      <p:pic>
        <p:nvPicPr>
          <p:cNvPr id="6" name="Image 5" descr="imgres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593" y="4865196"/>
            <a:ext cx="4191317" cy="1992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431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4200" b="1" u="sng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ARUBA HAPPY FLOW</a:t>
            </a:r>
            <a:endParaRPr lang="en-US" sz="4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829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5534" y="2950280"/>
            <a:ext cx="3589361" cy="1325563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PREDIX </a:t>
            </a:r>
            <a:br>
              <a:rPr lang="en-US" sz="4200" b="1" u="sng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en-US" sz="4200" b="1" u="sng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/>
            </a:r>
            <a:br>
              <a:rPr lang="en-US" sz="4200" b="1" u="sng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en-US" dirty="0"/>
              <a:t>GE’S PREDICTIVITY SOFTWARE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3827" y="2446308"/>
            <a:ext cx="3629996" cy="3659070"/>
          </a:xfrm>
        </p:spPr>
        <p:txBody>
          <a:bodyPr>
            <a:normAutofit/>
          </a:bodyPr>
          <a:lstStyle/>
          <a:p>
            <a:pPr algn="just"/>
            <a:r>
              <a:rPr lang="en-US" dirty="0">
                <a:latin typeface="Candara" panose="020E0502030303020204" pitchFamily="34" charset="0"/>
              </a:rPr>
              <a:t>Using data and analytics to identify ways to </a:t>
            </a:r>
            <a:r>
              <a:rPr lang="en-US" b="1" dirty="0">
                <a:solidFill>
                  <a:schemeClr val="accent1"/>
                </a:solidFill>
                <a:latin typeface="Candara" panose="020E0502030303020204" pitchFamily="34" charset="0"/>
              </a:rPr>
              <a:t>reduce operating costs</a:t>
            </a:r>
            <a:r>
              <a:rPr lang="en-US" dirty="0">
                <a:latin typeface="Candara" panose="020E0502030303020204" pitchFamily="34" charset="0"/>
              </a:rPr>
              <a:t>, </a:t>
            </a:r>
            <a:r>
              <a:rPr lang="en-US" b="1" dirty="0">
                <a:latin typeface="Candara" panose="020E0502030303020204" pitchFamily="34" charset="0"/>
              </a:rPr>
              <a:t>increase aircraft utilization</a:t>
            </a:r>
            <a:r>
              <a:rPr lang="en-US" dirty="0">
                <a:latin typeface="Candara" panose="020E0502030303020204" pitchFamily="34" charset="0"/>
              </a:rPr>
              <a:t> and </a:t>
            </a:r>
            <a:r>
              <a:rPr lang="en-US" b="1" dirty="0">
                <a:solidFill>
                  <a:schemeClr val="accent4"/>
                </a:solidFill>
                <a:latin typeface="Candara" panose="020E0502030303020204" pitchFamily="34" charset="0"/>
              </a:rPr>
              <a:t>improve the way we fly</a:t>
            </a:r>
          </a:p>
          <a:p>
            <a:pPr algn="just"/>
            <a:r>
              <a:rPr lang="en-US" dirty="0">
                <a:latin typeface="Candara" panose="020E0502030303020204" pitchFamily="34" charset="0"/>
              </a:rPr>
              <a:t>Investing in </a:t>
            </a:r>
            <a:r>
              <a:rPr lang="en-US" b="1" dirty="0">
                <a:solidFill>
                  <a:schemeClr val="accent6"/>
                </a:solidFill>
                <a:latin typeface="Candara" panose="020E0502030303020204" pitchFamily="34" charset="0"/>
              </a:rPr>
              <a:t>"big data" </a:t>
            </a:r>
            <a:r>
              <a:rPr lang="en-US" dirty="0">
                <a:latin typeface="Candara" panose="020E0502030303020204" pitchFamily="34" charset="0"/>
              </a:rPr>
              <a:t>technology </a:t>
            </a:r>
          </a:p>
          <a:p>
            <a:pPr marL="0" indent="0" algn="just">
              <a:buNone/>
            </a:pPr>
            <a:endParaRPr lang="en-US" sz="16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9327" y="844061"/>
            <a:ext cx="3934496" cy="219718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7615855" y="844061"/>
            <a:ext cx="389151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</a:pPr>
            <a:r>
              <a:rPr lang="en-US" sz="20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GE’s recovery solution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: </a:t>
            </a:r>
          </a:p>
          <a:p>
            <a:pPr algn="just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</a:pPr>
            <a:r>
              <a:rPr lang="en-US" sz="2000" b="1" dirty="0">
                <a:solidFill>
                  <a:schemeClr val="accent1"/>
                </a:solidFill>
                <a:latin typeface="Candara" panose="020E0502030303020204" pitchFamily="34" charset="0"/>
              </a:rPr>
              <a:t>Functions: </a:t>
            </a:r>
            <a:endParaRPr lang="en-US" sz="2000" b="1" dirty="0" smtClean="0">
              <a:solidFill>
                <a:schemeClr val="accent1"/>
              </a:solidFill>
              <a:latin typeface="Candara" panose="020E0502030303020204" pitchFamily="34" charset="0"/>
            </a:endParaRPr>
          </a:p>
          <a:p>
            <a:pPr marL="182880" indent="-182880" algn="just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Uniting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analytics and physics with 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software solutions</a:t>
            </a:r>
          </a:p>
          <a:p>
            <a:pPr algn="just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</a:pPr>
            <a:r>
              <a:rPr lang="en-US" sz="2000" b="1" dirty="0">
                <a:solidFill>
                  <a:schemeClr val="accent4"/>
                </a:solidFill>
                <a:latin typeface="Candara" panose="020E0502030303020204" pitchFamily="34" charset="0"/>
              </a:rPr>
              <a:t>Objective: </a:t>
            </a:r>
            <a:endParaRPr lang="en-US" sz="2000" b="1" dirty="0" smtClean="0">
              <a:solidFill>
                <a:schemeClr val="accent4"/>
              </a:solidFill>
              <a:latin typeface="Candara" panose="020E0502030303020204" pitchFamily="34" charset="0"/>
            </a:endParaRPr>
          </a:p>
          <a:p>
            <a:pPr marL="342900" indent="-342900" algn="just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Identify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potential 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disruptions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 </a:t>
            </a:r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Candara" panose="020E0502030303020204" pitchFamily="34" charset="0"/>
            </a:endParaRPr>
          </a:p>
          <a:p>
            <a:pPr marL="342900" indent="-342900" algn="just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Provide 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decision support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to quickly recover the schedule, the crew </a:t>
            </a:r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Candara" panose="020E0502030303020204" pitchFamily="34" charset="0"/>
            </a:endParaRPr>
          </a:p>
          <a:p>
            <a:pPr marL="342900" indent="-342900" algn="just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Minimize 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the impact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on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 the airline’s 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customers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.</a:t>
            </a:r>
            <a:r>
              <a:rPr lang="en-US" sz="2000" b="1" dirty="0">
                <a:solidFill>
                  <a:schemeClr val="accent6"/>
                </a:solidFill>
                <a:latin typeface="Candara" panose="020E0502030303020204" pitchFamily="34" charset="0"/>
              </a:rPr>
              <a:t> </a:t>
            </a:r>
            <a:endParaRPr lang="en-US" sz="2000" b="1" dirty="0" smtClean="0">
              <a:solidFill>
                <a:schemeClr val="accent6"/>
              </a:solidFill>
              <a:latin typeface="Candara" panose="020E0502030303020204" pitchFamily="34" charset="0"/>
            </a:endParaRPr>
          </a:p>
          <a:p>
            <a:pPr algn="just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</a:pPr>
            <a:r>
              <a:rPr lang="en-US" sz="2000" b="1" dirty="0" smtClean="0">
                <a:solidFill>
                  <a:schemeClr val="accent6"/>
                </a:solidFill>
                <a:latin typeface="Candara" panose="020E0502030303020204" pitchFamily="34" charset="0"/>
              </a:rPr>
              <a:t>Trends</a:t>
            </a:r>
            <a:r>
              <a:rPr lang="en-US" sz="2000" dirty="0">
                <a:solidFill>
                  <a:schemeClr val="accent6"/>
                </a:solidFill>
                <a:latin typeface="Candara" panose="020E0502030303020204" pitchFamily="34" charset="0"/>
              </a:rPr>
              <a:t>: </a:t>
            </a:r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Candara" panose="020E0502030303020204" pitchFamily="34" charset="0"/>
            </a:endParaRPr>
          </a:p>
          <a:p>
            <a:pPr marL="342900" indent="-342900" algn="just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Action 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co-ordination</a:t>
            </a:r>
          </a:p>
          <a:p>
            <a:pPr marL="342900" indent="-342900" algn="just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Design point</a:t>
            </a:r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Candara" panose="020E0502030303020204" pitchFamily="34" charset="0"/>
            </a:endParaRPr>
          </a:p>
          <a:p>
            <a:endParaRPr lang="en-US" dirty="0"/>
          </a:p>
        </p:txBody>
      </p:sp>
      <p:cxnSp>
        <p:nvCxnSpPr>
          <p:cNvPr id="7" name="Connecteur droit 6"/>
          <p:cNvCxnSpPr/>
          <p:nvPr/>
        </p:nvCxnSpPr>
        <p:spPr>
          <a:xfrm>
            <a:off x="7383439" y="844061"/>
            <a:ext cx="0" cy="5160954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16552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uture of Air Travel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68738" y="1366838"/>
            <a:ext cx="7315200" cy="4114800"/>
          </a:xfr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95534" y="3424238"/>
            <a:ext cx="3589361" cy="1325563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PREDIX</a:t>
            </a:r>
            <a:br>
              <a:rPr lang="en-US" sz="4200" b="1" u="sng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en-US" sz="4200" b="1" u="sng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/>
            </a:r>
            <a:br>
              <a:rPr lang="en-US" sz="4200" b="1" u="sng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</a:br>
            <a:endParaRPr lang="en-US" b="1" u="sng" dirty="0">
              <a:solidFill>
                <a:schemeClr val="accent4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7622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us-titre 2"/>
          <p:cNvSpPr>
            <a:spLocks noGrp="1"/>
          </p:cNvSpPr>
          <p:nvPr>
            <p:ph idx="1"/>
          </p:nvPr>
        </p:nvSpPr>
        <p:spPr>
          <a:xfrm>
            <a:off x="3551028" y="2292823"/>
            <a:ext cx="4279652" cy="468684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b="1" dirty="0" err="1" smtClean="0">
                <a:solidFill>
                  <a:schemeClr val="accent1"/>
                </a:solidFill>
                <a:latin typeface="Candara" panose="020E0502030303020204" pitchFamily="34" charset="0"/>
              </a:rPr>
              <a:t>Functions</a:t>
            </a:r>
            <a:r>
              <a:rPr lang="fr-FR" b="1" dirty="0" smtClean="0">
                <a:solidFill>
                  <a:schemeClr val="accent1"/>
                </a:solidFill>
                <a:latin typeface="Candara" panose="020E0502030303020204" pitchFamily="34" charset="0"/>
              </a:rPr>
              <a:t>: </a:t>
            </a:r>
            <a:endParaRPr lang="fr-FR" b="1" dirty="0">
              <a:solidFill>
                <a:schemeClr val="accent1"/>
              </a:solidFill>
              <a:latin typeface="Candara" panose="020E0502030303020204" pitchFamily="34" charset="0"/>
            </a:endParaRPr>
          </a:p>
          <a:p>
            <a:r>
              <a:rPr lang="fr-FR" b="1" dirty="0" err="1" smtClean="0">
                <a:latin typeface="Candara" panose="020E0502030303020204" pitchFamily="34" charset="0"/>
              </a:rPr>
              <a:t>Wayfinding</a:t>
            </a:r>
            <a:endParaRPr lang="fr-FR" b="1" dirty="0" smtClean="0">
              <a:latin typeface="Candara" panose="020E0502030303020204" pitchFamily="34" charset="0"/>
            </a:endParaRPr>
          </a:p>
          <a:p>
            <a:r>
              <a:rPr lang="fr-FR" dirty="0" smtClean="0">
                <a:latin typeface="Candara" panose="020E0502030303020204" pitchFamily="34" charset="0"/>
              </a:rPr>
              <a:t>Flight </a:t>
            </a:r>
            <a:r>
              <a:rPr lang="fr-FR" b="1" dirty="0" smtClean="0">
                <a:latin typeface="Candara" panose="020E0502030303020204" pitchFamily="34" charset="0"/>
              </a:rPr>
              <a:t>information</a:t>
            </a:r>
          </a:p>
          <a:p>
            <a:r>
              <a:rPr lang="fr-FR" dirty="0" err="1" smtClean="0">
                <a:latin typeface="Candara" panose="020E0502030303020204" pitchFamily="34" charset="0"/>
              </a:rPr>
              <a:t>Baggage</a:t>
            </a:r>
            <a:r>
              <a:rPr lang="fr-FR" dirty="0" smtClean="0">
                <a:latin typeface="Candara" panose="020E0502030303020204" pitchFamily="34" charset="0"/>
              </a:rPr>
              <a:t> collection 	</a:t>
            </a:r>
          </a:p>
          <a:p>
            <a:r>
              <a:rPr lang="fr-FR" dirty="0" err="1">
                <a:latin typeface="Candara" panose="020E0502030303020204" pitchFamily="34" charset="0"/>
              </a:rPr>
              <a:t>M</a:t>
            </a:r>
            <a:r>
              <a:rPr lang="fr-FR" dirty="0" err="1" smtClean="0">
                <a:latin typeface="Candara" panose="020E0502030303020204" pitchFamily="34" charset="0"/>
              </a:rPr>
              <a:t>easuring</a:t>
            </a:r>
            <a:r>
              <a:rPr lang="fr-FR" dirty="0" smtClean="0">
                <a:latin typeface="Candara" panose="020E0502030303020204" pitchFamily="34" charset="0"/>
              </a:rPr>
              <a:t> the distance to the </a:t>
            </a:r>
            <a:r>
              <a:rPr lang="fr-FR" dirty="0" err="1" smtClean="0">
                <a:latin typeface="Candara" panose="020E0502030303020204" pitchFamily="34" charset="0"/>
              </a:rPr>
              <a:t>gate</a:t>
            </a:r>
            <a:endParaRPr lang="fr-FR" dirty="0" smtClean="0">
              <a:latin typeface="Candara" panose="020E0502030303020204" pitchFamily="34" charset="0"/>
            </a:endParaRPr>
          </a:p>
          <a:p>
            <a:r>
              <a:rPr lang="fr-FR" dirty="0" err="1" smtClean="0">
                <a:latin typeface="Candara" panose="020E0502030303020204" pitchFamily="34" charset="0"/>
              </a:rPr>
              <a:t>Offering</a:t>
            </a:r>
            <a:r>
              <a:rPr lang="fr-FR" dirty="0" smtClean="0">
                <a:latin typeface="Candara" panose="020E0502030303020204" pitchFamily="34" charset="0"/>
              </a:rPr>
              <a:t> </a:t>
            </a:r>
            <a:r>
              <a:rPr lang="fr-FR" b="1" dirty="0" err="1" smtClean="0">
                <a:latin typeface="Candara" panose="020E0502030303020204" pitchFamily="34" charset="0"/>
              </a:rPr>
              <a:t>loyalty</a:t>
            </a:r>
            <a:r>
              <a:rPr lang="fr-FR" b="1" dirty="0" smtClean="0">
                <a:latin typeface="Candara" panose="020E0502030303020204" pitchFamily="34" charset="0"/>
              </a:rPr>
              <a:t> programs</a:t>
            </a:r>
          </a:p>
          <a:p>
            <a:r>
              <a:rPr lang="fr-FR" dirty="0" err="1" smtClean="0">
                <a:latin typeface="Candara" panose="020E0502030303020204" pitchFamily="34" charset="0"/>
              </a:rPr>
              <a:t>Coveying</a:t>
            </a:r>
            <a:r>
              <a:rPr lang="fr-FR" dirty="0" smtClean="0">
                <a:latin typeface="Candara" panose="020E0502030303020204" pitchFamily="34" charset="0"/>
              </a:rPr>
              <a:t> </a:t>
            </a:r>
            <a:r>
              <a:rPr lang="fr-FR" dirty="0" err="1" smtClean="0">
                <a:latin typeface="Candara" panose="020E0502030303020204" pitchFamily="34" charset="0"/>
              </a:rPr>
              <a:t>duty</a:t>
            </a:r>
            <a:r>
              <a:rPr lang="fr-FR" dirty="0" smtClean="0">
                <a:latin typeface="Candara" panose="020E0502030303020204" pitchFamily="34" charset="0"/>
              </a:rPr>
              <a:t>-free promotions </a:t>
            </a:r>
          </a:p>
          <a:p>
            <a:r>
              <a:rPr lang="fr-FR" dirty="0" err="1" smtClean="0">
                <a:latin typeface="Candara" panose="020E0502030303020204" pitchFamily="34" charset="0"/>
              </a:rPr>
              <a:t>Find</a:t>
            </a:r>
            <a:r>
              <a:rPr lang="fr-FR" dirty="0" smtClean="0">
                <a:latin typeface="Candara" panose="020E0502030303020204" pitchFamily="34" charset="0"/>
              </a:rPr>
              <a:t> places close (restaurants, ATM...)</a:t>
            </a:r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4200" b="1" u="sng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i</a:t>
            </a:r>
            <a:r>
              <a:rPr lang="fr-FR" sz="4200" b="1" u="sng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BEACONS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sz="3600" dirty="0" smtClean="0"/>
              <a:t>WAY FINDING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5054" y="230720"/>
            <a:ext cx="3354518" cy="245998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8085054" y="3079332"/>
            <a:ext cx="3611077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Bef>
                <a:spcPts val="1200"/>
              </a:spcBef>
              <a:buClr>
                <a:srgbClr val="5B9BD5"/>
              </a:buClr>
            </a:pPr>
            <a:r>
              <a:rPr lang="fr-FR" sz="2000" b="1" dirty="0">
                <a:solidFill>
                  <a:srgbClr val="FFC000"/>
                </a:solidFill>
                <a:latin typeface="Candara" panose="020E0502030303020204" pitchFamily="34" charset="0"/>
              </a:rPr>
              <a:t>Objectives :</a:t>
            </a:r>
          </a:p>
          <a:p>
            <a:pPr marL="182880" lvl="0" indent="-182880">
              <a:lnSpc>
                <a:spcPct val="90000"/>
              </a:lnSpc>
              <a:spcBef>
                <a:spcPts val="1200"/>
              </a:spcBef>
              <a:buClr>
                <a:srgbClr val="5B9BD5"/>
              </a:buClr>
              <a:buFont typeface="Wingdings 2" pitchFamily="18" charset="2"/>
              <a:buChar char=""/>
            </a:pPr>
            <a:r>
              <a:rPr lang="fr-FR" sz="2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ndara" panose="020E0502030303020204" pitchFamily="34" charset="0"/>
              </a:rPr>
              <a:t>Create</a:t>
            </a:r>
            <a:r>
              <a:rPr lang="fr-FR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andara" panose="020E0502030303020204" pitchFamily="34" charset="0"/>
              </a:rPr>
              <a:t> </a:t>
            </a:r>
            <a:r>
              <a:rPr lang="fr-FR" sz="20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ndara" panose="020E0502030303020204" pitchFamily="34" charset="0"/>
              </a:rPr>
              <a:t>enhanced</a:t>
            </a:r>
            <a:r>
              <a:rPr lang="fr-FR" sz="20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ndara" panose="020E0502030303020204" pitchFamily="34" charset="0"/>
              </a:rPr>
              <a:t> </a:t>
            </a:r>
            <a:r>
              <a:rPr lang="fr-FR" sz="20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ndara" panose="020E0502030303020204" pitchFamily="34" charset="0"/>
              </a:rPr>
              <a:t>experiences</a:t>
            </a:r>
            <a:r>
              <a:rPr lang="fr-FR" sz="20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ndara" panose="020E0502030303020204" pitchFamily="34" charset="0"/>
              </a:rPr>
              <a:t> </a:t>
            </a:r>
            <a:r>
              <a:rPr lang="fr-FR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andara" panose="020E0502030303020204" pitchFamily="34" charset="0"/>
              </a:rPr>
              <a:t>at </a:t>
            </a:r>
            <a:r>
              <a:rPr lang="fr-FR" sz="2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ndara" panose="020E0502030303020204" pitchFamily="34" charset="0"/>
              </a:rPr>
              <a:t>airports</a:t>
            </a:r>
            <a:r>
              <a:rPr lang="fr-FR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andara" panose="020E0502030303020204" pitchFamily="34" charset="0"/>
              </a:rPr>
              <a:t>, </a:t>
            </a:r>
            <a:r>
              <a:rPr lang="fr-FR" sz="2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ndara" panose="020E0502030303020204" pitchFamily="34" charset="0"/>
              </a:rPr>
              <a:t>through</a:t>
            </a:r>
            <a:r>
              <a:rPr lang="fr-FR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andara" panose="020E0502030303020204" pitchFamily="34" charset="0"/>
              </a:rPr>
              <a:t> </a:t>
            </a:r>
            <a:r>
              <a:rPr lang="fr-FR" sz="2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ndara" panose="020E0502030303020204" pitchFamily="34" charset="0"/>
              </a:rPr>
              <a:t>passengers</a:t>
            </a:r>
            <a:r>
              <a:rPr lang="fr-FR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andara" panose="020E0502030303020204" pitchFamily="34" charset="0"/>
              </a:rPr>
              <a:t> smartphones</a:t>
            </a:r>
          </a:p>
          <a:p>
            <a:pPr marL="182880" lvl="0" indent="-182880">
              <a:lnSpc>
                <a:spcPct val="90000"/>
              </a:lnSpc>
              <a:spcBef>
                <a:spcPts val="1200"/>
              </a:spcBef>
              <a:buClr>
                <a:srgbClr val="5B9BD5"/>
              </a:buClr>
              <a:buFont typeface="Wingdings 2" pitchFamily="18" charset="2"/>
              <a:buChar char=""/>
            </a:pPr>
            <a:r>
              <a:rPr lang="fr-FR" sz="20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ndara" panose="020E0502030303020204" pitchFamily="34" charset="0"/>
              </a:rPr>
              <a:t>Social help</a:t>
            </a:r>
            <a:r>
              <a:rPr lang="fr-FR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andara" panose="020E0502030303020204" pitchFamily="34" charset="0"/>
              </a:rPr>
              <a:t> </a:t>
            </a:r>
            <a:r>
              <a:rPr lang="fr-FR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</a:t>
            </a:r>
            <a:r>
              <a:rPr lang="fr-FR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andara" panose="020E0502030303020204" pitchFamily="34" charset="0"/>
              </a:rPr>
              <a:t> In San Francisco for </a:t>
            </a:r>
            <a:r>
              <a:rPr lang="fr-FR" sz="2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ndara" panose="020E0502030303020204" pitchFamily="34" charset="0"/>
              </a:rPr>
              <a:t>blind</a:t>
            </a:r>
            <a:r>
              <a:rPr lang="fr-FR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andara" panose="020E0502030303020204" pitchFamily="34" charset="0"/>
              </a:rPr>
              <a:t> people</a:t>
            </a:r>
          </a:p>
          <a:p>
            <a:pPr lvl="0">
              <a:lnSpc>
                <a:spcPct val="90000"/>
              </a:lnSpc>
              <a:spcBef>
                <a:spcPts val="1200"/>
              </a:spcBef>
              <a:buClr>
                <a:srgbClr val="5B9BD5"/>
              </a:buClr>
            </a:pPr>
            <a:endParaRPr lang="fr-FR" sz="2000" dirty="0">
              <a:solidFill>
                <a:prstClr val="black">
                  <a:lumMod val="65000"/>
                  <a:lumOff val="35000"/>
                </a:prstClr>
              </a:solidFill>
              <a:latin typeface="Candara" panose="020E0502030303020204" pitchFamily="34" charset="0"/>
            </a:endParaRPr>
          </a:p>
          <a:p>
            <a:pPr lvl="0">
              <a:lnSpc>
                <a:spcPct val="90000"/>
              </a:lnSpc>
              <a:spcBef>
                <a:spcPts val="1200"/>
              </a:spcBef>
              <a:buClr>
                <a:srgbClr val="5B9BD5"/>
              </a:buClr>
            </a:pPr>
            <a:r>
              <a:rPr lang="fr-FR" sz="2000" b="1" dirty="0">
                <a:solidFill>
                  <a:srgbClr val="70AD47"/>
                </a:solidFill>
                <a:latin typeface="Candara" panose="020E0502030303020204" pitchFamily="34" charset="0"/>
              </a:rPr>
              <a:t>Trends :</a:t>
            </a:r>
          </a:p>
          <a:p>
            <a:pPr marL="182880" lvl="0" indent="-182880">
              <a:lnSpc>
                <a:spcPct val="90000"/>
              </a:lnSpc>
              <a:spcBef>
                <a:spcPts val="1200"/>
              </a:spcBef>
              <a:buClr>
                <a:srgbClr val="5B9BD5"/>
              </a:buClr>
              <a:buFont typeface="Wingdings 2" pitchFamily="18" charset="2"/>
              <a:buChar char=""/>
            </a:pPr>
            <a:r>
              <a:rPr lang="fr-FR" sz="20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ndara" panose="020E0502030303020204" pitchFamily="34" charset="0"/>
              </a:rPr>
              <a:t>Increasing</a:t>
            </a:r>
            <a:r>
              <a:rPr lang="fr-FR" sz="20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ndara" panose="020E0502030303020204" pitchFamily="34" charset="0"/>
              </a:rPr>
              <a:t> </a:t>
            </a:r>
            <a:r>
              <a:rPr lang="fr-FR" sz="20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ndara" panose="020E0502030303020204" pitchFamily="34" charset="0"/>
              </a:rPr>
              <a:t>asymmetry</a:t>
            </a:r>
            <a:r>
              <a:rPr lang="fr-FR" sz="20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ndara" panose="020E0502030303020204" pitchFamily="34" charset="0"/>
              </a:rPr>
              <a:t> 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454774" y="395785"/>
            <a:ext cx="437590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lvl="0" indent="-182880">
              <a:lnSpc>
                <a:spcPct val="90000"/>
              </a:lnSpc>
              <a:spcBef>
                <a:spcPts val="1200"/>
              </a:spcBef>
              <a:buClr>
                <a:srgbClr val="5B9BD5"/>
              </a:buClr>
              <a:buFont typeface="Wingdings 2" pitchFamily="18" charset="2"/>
              <a:buChar char=""/>
            </a:pPr>
            <a:r>
              <a:rPr lang="fr-FR" sz="2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ndara" panose="020E0502030303020204" pitchFamily="34" charset="0"/>
              </a:rPr>
              <a:t>Technology</a:t>
            </a:r>
            <a:r>
              <a:rPr lang="fr-FR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andara" panose="020E0502030303020204" pitchFamily="34" charset="0"/>
              </a:rPr>
              <a:t> </a:t>
            </a:r>
            <a:r>
              <a:rPr lang="fr-FR" sz="2000" b="1" dirty="0">
                <a:solidFill>
                  <a:schemeClr val="accent6"/>
                </a:solidFill>
                <a:latin typeface="Candara" panose="020E0502030303020204" pitchFamily="34" charset="0"/>
              </a:rPr>
              <a:t>Apple</a:t>
            </a:r>
            <a:r>
              <a:rPr lang="fr-FR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andara" panose="020E0502030303020204" pitchFamily="34" charset="0"/>
              </a:rPr>
              <a:t> </a:t>
            </a:r>
            <a:endParaRPr lang="fr-FR" sz="2000" dirty="0" smtClean="0">
              <a:solidFill>
                <a:prstClr val="black">
                  <a:lumMod val="65000"/>
                  <a:lumOff val="35000"/>
                </a:prstClr>
              </a:solidFill>
              <a:latin typeface="Candara" panose="020E0502030303020204" pitchFamily="34" charset="0"/>
            </a:endParaRPr>
          </a:p>
          <a:p>
            <a:pPr marL="182880" lvl="0" indent="-182880">
              <a:lnSpc>
                <a:spcPct val="90000"/>
              </a:lnSpc>
              <a:spcBef>
                <a:spcPts val="1200"/>
              </a:spcBef>
              <a:buClr>
                <a:srgbClr val="5B9BD5"/>
              </a:buClr>
              <a:buFont typeface="Wingdings 2" pitchFamily="18" charset="2"/>
              <a:buChar char=""/>
            </a:pPr>
            <a:r>
              <a:rPr lang="fr-FR" sz="2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ndara" panose="020E0502030303020204" pitchFamily="34" charset="0"/>
              </a:rPr>
              <a:t>U</a:t>
            </a:r>
            <a:r>
              <a:rPr lang="fr-FR" sz="20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Candara" panose="020E0502030303020204" pitchFamily="34" charset="0"/>
              </a:rPr>
              <a:t>sing</a:t>
            </a:r>
            <a:r>
              <a:rPr lang="fr-FR" sz="20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ndara" panose="020E0502030303020204" pitchFamily="34" charset="0"/>
              </a:rPr>
              <a:t> </a:t>
            </a:r>
            <a:r>
              <a:rPr lang="fr-FR" sz="2000" b="1" dirty="0">
                <a:solidFill>
                  <a:schemeClr val="accent4"/>
                </a:solidFill>
                <a:latin typeface="Candara" panose="020E0502030303020204" pitchFamily="34" charset="0"/>
              </a:rPr>
              <a:t>Bluetooth</a:t>
            </a:r>
            <a:r>
              <a:rPr lang="fr-FR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andara" panose="020E0502030303020204" pitchFamily="34" charset="0"/>
              </a:rPr>
              <a:t> and </a:t>
            </a:r>
            <a:r>
              <a:rPr lang="fr-FR" sz="2000" b="1" dirty="0" err="1" smtClean="0">
                <a:solidFill>
                  <a:srgbClr val="5B9BD5"/>
                </a:solidFill>
                <a:latin typeface="Candara" panose="020E0502030303020204" pitchFamily="34" charset="0"/>
              </a:rPr>
              <a:t>geofencing</a:t>
            </a:r>
            <a:endParaRPr lang="fr-FR" sz="2000" b="1" dirty="0" smtClean="0">
              <a:solidFill>
                <a:srgbClr val="5B9BD5"/>
              </a:solidFill>
              <a:latin typeface="Candara" panose="020E0502030303020204" pitchFamily="34" charset="0"/>
            </a:endParaRPr>
          </a:p>
          <a:p>
            <a:pPr marL="342900" lvl="0" indent="-342900">
              <a:lnSpc>
                <a:spcPct val="90000"/>
              </a:lnSpc>
              <a:spcBef>
                <a:spcPts val="1200"/>
              </a:spcBef>
              <a:buClr>
                <a:srgbClr val="5B9BD5"/>
              </a:buClr>
              <a:buFont typeface="Arial" panose="020B0604020202020204" pitchFamily="34" charset="0"/>
              <a:buChar char="•"/>
            </a:pPr>
            <a:r>
              <a:rPr lang="fr-FR" sz="20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ndara" panose="020E0502030303020204" pitchFamily="34" charset="0"/>
              </a:rPr>
              <a:t>Trigger </a:t>
            </a:r>
            <a:r>
              <a:rPr lang="fr-FR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andara" panose="020E0502030303020204" pitchFamily="34" charset="0"/>
              </a:rPr>
              <a:t>the display of </a:t>
            </a:r>
            <a:r>
              <a:rPr lang="fr-FR" sz="2000" b="1" i="1" dirty="0">
                <a:solidFill>
                  <a:prstClr val="black">
                    <a:lumMod val="65000"/>
                    <a:lumOff val="35000"/>
                  </a:prstClr>
                </a:solidFill>
                <a:latin typeface="Candara" panose="020E0502030303020204" pitchFamily="34" charset="0"/>
              </a:rPr>
              <a:t>location-relevant </a:t>
            </a:r>
            <a:r>
              <a:rPr lang="fr-FR" sz="2000" b="1" i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ndara" panose="020E0502030303020204" pitchFamily="34" charset="0"/>
              </a:rPr>
              <a:t>information </a:t>
            </a:r>
            <a:r>
              <a:rPr lang="fr-FR" sz="2000" b="1" i="1" dirty="0">
                <a:solidFill>
                  <a:prstClr val="black">
                    <a:lumMod val="65000"/>
                    <a:lumOff val="35000"/>
                  </a:prstClr>
                </a:solidFill>
                <a:latin typeface="Candara" panose="020E0502030303020204" pitchFamily="34" charset="0"/>
              </a:rPr>
              <a:t>on </a:t>
            </a:r>
            <a:r>
              <a:rPr lang="fr-FR" sz="2000" b="1" i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ndara" panose="020E0502030303020204" pitchFamily="34" charset="0"/>
              </a:rPr>
              <a:t>devices</a:t>
            </a:r>
            <a:r>
              <a:rPr lang="fr-FR" sz="2000" b="1" i="1" dirty="0">
                <a:solidFill>
                  <a:prstClr val="black">
                    <a:lumMod val="65000"/>
                    <a:lumOff val="35000"/>
                  </a:prstClr>
                </a:solidFill>
                <a:latin typeface="Candara" panose="020E0502030303020204" pitchFamily="34" charset="0"/>
              </a:rPr>
              <a:t> at the right time and in the right situation</a:t>
            </a:r>
          </a:p>
        </p:txBody>
      </p:sp>
      <p:cxnSp>
        <p:nvCxnSpPr>
          <p:cNvPr id="10" name="Connecteur droit 9"/>
          <p:cNvCxnSpPr/>
          <p:nvPr/>
        </p:nvCxnSpPr>
        <p:spPr>
          <a:xfrm>
            <a:off x="7830680" y="395785"/>
            <a:ext cx="0" cy="603831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71516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4200" b="1" u="sng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iBEACONS</a:t>
            </a:r>
            <a:endParaRPr lang="en-US" sz="4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806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200" b="1" u="sng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TAXIBOT</a:t>
            </a:r>
            <a:endParaRPr lang="fr-FR" sz="4200" b="1" u="sng" dirty="0">
              <a:solidFill>
                <a:schemeClr val="accent4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21123" y="-274067"/>
            <a:ext cx="8233093" cy="6864823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endParaRPr lang="fr-FR" sz="2400" b="1" dirty="0" smtClean="0">
              <a:solidFill>
                <a:schemeClr val="accent4"/>
              </a:solidFill>
              <a:latin typeface="Candara" panose="020E0502030303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fr-FR" sz="2400" b="1" dirty="0" smtClean="0">
              <a:solidFill>
                <a:schemeClr val="accent4"/>
              </a:solidFill>
              <a:latin typeface="Candara" panose="020E0502030303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fr-FR" sz="2400" b="1" dirty="0">
              <a:solidFill>
                <a:schemeClr val="accent4"/>
              </a:solidFill>
              <a:latin typeface="Candara" panose="020E0502030303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fr-FR" b="1" dirty="0" smtClean="0">
              <a:solidFill>
                <a:schemeClr val="accent4"/>
              </a:solidFill>
              <a:latin typeface="Candara" panose="020E0502030303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fr-FR" b="1" dirty="0">
              <a:solidFill>
                <a:schemeClr val="accent4"/>
              </a:solidFill>
              <a:latin typeface="Candara" panose="020E0502030303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fr-FR" b="1" dirty="0">
              <a:solidFill>
                <a:schemeClr val="accent4"/>
              </a:solidFill>
              <a:latin typeface="Candara" panose="020E0502030303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fr-FR" b="1" dirty="0" smtClean="0">
              <a:solidFill>
                <a:schemeClr val="accent4"/>
              </a:solidFill>
              <a:latin typeface="Candara" panose="020E0502030303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fr-FR" b="1" dirty="0" smtClean="0">
                <a:solidFill>
                  <a:schemeClr val="accent4"/>
                </a:solidFill>
                <a:latin typeface="Candara" panose="020E0502030303020204" pitchFamily="34" charset="0"/>
              </a:rPr>
              <a:t>Objectives :</a:t>
            </a:r>
            <a:endParaRPr lang="fr-FR" b="1" dirty="0">
              <a:solidFill>
                <a:schemeClr val="accent4"/>
              </a:solidFill>
              <a:latin typeface="Candara" panose="020E0502030303020204" pitchFamily="34" charset="0"/>
            </a:endParaRPr>
          </a:p>
          <a:p>
            <a:pPr>
              <a:lnSpc>
                <a:spcPct val="100000"/>
              </a:lnSpc>
            </a:pPr>
            <a:r>
              <a:rPr lang="fr-FR" dirty="0" smtClean="0">
                <a:latin typeface="Candara" panose="020E0502030303020204" pitchFamily="34" charset="0"/>
              </a:rPr>
              <a:t>Fuel </a:t>
            </a:r>
            <a:r>
              <a:rPr lang="fr-FR" dirty="0" err="1">
                <a:latin typeface="Candara" panose="020E0502030303020204" pitchFamily="34" charset="0"/>
              </a:rPr>
              <a:t>c</a:t>
            </a:r>
            <a:r>
              <a:rPr lang="fr-FR" dirty="0" err="1" smtClean="0">
                <a:latin typeface="Candara" panose="020E0502030303020204" pitchFamily="34" charset="0"/>
              </a:rPr>
              <a:t>osts</a:t>
            </a:r>
            <a:r>
              <a:rPr lang="fr-FR" dirty="0" smtClean="0">
                <a:latin typeface="Candara" panose="020E0502030303020204" pitchFamily="34" charset="0"/>
              </a:rPr>
              <a:t> </a:t>
            </a:r>
            <a:r>
              <a:rPr lang="fr-FR" b="1" dirty="0" err="1" smtClean="0">
                <a:latin typeface="Candara" panose="020E0502030303020204" pitchFamily="34" charset="0"/>
              </a:rPr>
              <a:t>savings</a:t>
            </a:r>
            <a:r>
              <a:rPr lang="fr-FR" dirty="0" smtClean="0">
                <a:latin typeface="Candara" panose="020E0502030303020204" pitchFamily="34" charset="0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fr-FR" b="1" dirty="0" err="1" smtClean="0">
                <a:latin typeface="Candara" panose="020E0502030303020204" pitchFamily="34" charset="0"/>
              </a:rPr>
              <a:t>Reduce</a:t>
            </a:r>
            <a:r>
              <a:rPr lang="fr-FR" b="1" dirty="0" smtClean="0">
                <a:latin typeface="Candara" panose="020E0502030303020204" pitchFamily="34" charset="0"/>
              </a:rPr>
              <a:t> </a:t>
            </a:r>
            <a:r>
              <a:rPr lang="fr-FR" b="1" dirty="0">
                <a:latin typeface="Candara" panose="020E0502030303020204" pitchFamily="34" charset="0"/>
              </a:rPr>
              <a:t>noise </a:t>
            </a:r>
            <a:r>
              <a:rPr lang="fr-FR" dirty="0">
                <a:latin typeface="Candara" panose="020E0502030303020204" pitchFamily="34" charset="0"/>
              </a:rPr>
              <a:t>and </a:t>
            </a:r>
            <a:r>
              <a:rPr lang="fr-FR" b="1" dirty="0">
                <a:latin typeface="Candara" panose="020E0502030303020204" pitchFamily="34" charset="0"/>
              </a:rPr>
              <a:t>air pollution </a:t>
            </a:r>
            <a:r>
              <a:rPr lang="fr-FR" dirty="0" err="1">
                <a:latin typeface="Candara" panose="020E0502030303020204" pitchFamily="34" charset="0"/>
              </a:rPr>
              <a:t>without</a:t>
            </a:r>
            <a:r>
              <a:rPr lang="fr-FR" dirty="0">
                <a:latin typeface="Candara" panose="020E0502030303020204" pitchFamily="34" charset="0"/>
              </a:rPr>
              <a:t> </a:t>
            </a:r>
            <a:r>
              <a:rPr lang="fr-FR" dirty="0" err="1">
                <a:latin typeface="Candara" panose="020E0502030303020204" pitchFamily="34" charset="0"/>
              </a:rPr>
              <a:t>affecting</a:t>
            </a:r>
            <a:r>
              <a:rPr lang="fr-FR" dirty="0">
                <a:latin typeface="Candara" panose="020E0502030303020204" pitchFamily="34" charset="0"/>
              </a:rPr>
              <a:t> </a:t>
            </a:r>
            <a:r>
              <a:rPr lang="fr-FR" dirty="0" err="1">
                <a:latin typeface="Candara" panose="020E0502030303020204" pitchFamily="34" charset="0"/>
              </a:rPr>
              <a:t>airport</a:t>
            </a:r>
            <a:r>
              <a:rPr lang="fr-FR" dirty="0">
                <a:latin typeface="Candara" panose="020E0502030303020204" pitchFamily="34" charset="0"/>
              </a:rPr>
              <a:t> </a:t>
            </a:r>
            <a:r>
              <a:rPr lang="fr-FR" dirty="0" err="1">
                <a:latin typeface="Candara" panose="020E0502030303020204" pitchFamily="34" charset="0"/>
              </a:rPr>
              <a:t>safety</a:t>
            </a:r>
            <a:r>
              <a:rPr lang="fr-FR" dirty="0">
                <a:latin typeface="Candara" panose="020E0502030303020204" pitchFamily="34" charset="0"/>
              </a:rPr>
              <a:t> and </a:t>
            </a:r>
            <a:r>
              <a:rPr lang="fr-FR" dirty="0" err="1">
                <a:latin typeface="Candara" panose="020E0502030303020204" pitchFamily="34" charset="0"/>
              </a:rPr>
              <a:t>efficiency</a:t>
            </a:r>
            <a:endParaRPr lang="fr-FR" dirty="0">
              <a:latin typeface="Candara" panose="020E0502030303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fr-FR" b="1" dirty="0" smtClean="0">
                <a:solidFill>
                  <a:schemeClr val="accent6"/>
                </a:solidFill>
                <a:latin typeface="Candara" panose="020E0502030303020204" pitchFamily="34" charset="0"/>
              </a:rPr>
              <a:t>Trends :</a:t>
            </a:r>
            <a:endParaRPr lang="fr-FR" b="1" dirty="0">
              <a:solidFill>
                <a:schemeClr val="accent6"/>
              </a:solidFill>
              <a:latin typeface="Candara" panose="020E0502030303020204" pitchFamily="34" charset="0"/>
            </a:endParaRPr>
          </a:p>
          <a:p>
            <a:pPr>
              <a:lnSpc>
                <a:spcPct val="100000"/>
              </a:lnSpc>
            </a:pPr>
            <a:r>
              <a:rPr lang="fr-FR" b="1" dirty="0" err="1">
                <a:latin typeface="Candara" panose="020E0502030303020204" pitchFamily="34" charset="0"/>
              </a:rPr>
              <a:t>Decrease</a:t>
            </a:r>
            <a:r>
              <a:rPr lang="fr-FR" b="1" dirty="0">
                <a:latin typeface="Candara" panose="020E0502030303020204" pitchFamily="34" charset="0"/>
              </a:rPr>
              <a:t> </a:t>
            </a:r>
            <a:r>
              <a:rPr lang="fr-FR" b="1" dirty="0" err="1">
                <a:latin typeface="Candara" panose="020E0502030303020204" pitchFamily="34" charset="0"/>
              </a:rPr>
              <a:t>human</a:t>
            </a:r>
            <a:r>
              <a:rPr lang="fr-FR" b="1" dirty="0">
                <a:latin typeface="Candara" panose="020E0502030303020204" pitchFamily="34" charset="0"/>
              </a:rPr>
              <a:t> </a:t>
            </a:r>
            <a:r>
              <a:rPr lang="fr-FR" b="1" dirty="0" err="1" smtClean="0">
                <a:latin typeface="Candara" panose="020E0502030303020204" pitchFamily="34" charset="0"/>
              </a:rPr>
              <a:t>involvement</a:t>
            </a:r>
            <a:endParaRPr lang="fr-FR" b="1" dirty="0">
              <a:latin typeface="Candara" panose="020E0502030303020204" pitchFamily="34" charset="0"/>
            </a:endParaRPr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7669" y="933635"/>
            <a:ext cx="4116019" cy="2315261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492690" y="1121770"/>
            <a:ext cx="39851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1200"/>
              </a:spcBef>
              <a:buClr>
                <a:srgbClr val="5B9BD5"/>
              </a:buClr>
            </a:pPr>
            <a:r>
              <a:rPr lang="fr-FR" sz="2000" b="1" dirty="0" err="1">
                <a:solidFill>
                  <a:srgbClr val="5B9BD5"/>
                </a:solidFill>
                <a:latin typeface="Candara" panose="020E0502030303020204" pitchFamily="34" charset="0"/>
              </a:rPr>
              <a:t>Functions</a:t>
            </a:r>
            <a:r>
              <a:rPr lang="fr-FR" sz="2000" b="1" dirty="0">
                <a:solidFill>
                  <a:srgbClr val="5B9BD5"/>
                </a:solidFill>
                <a:latin typeface="Candara" panose="020E0502030303020204" pitchFamily="34" charset="0"/>
              </a:rPr>
              <a:t> :</a:t>
            </a:r>
          </a:p>
          <a:p>
            <a:pPr marL="182880" lvl="0" indent="-182880">
              <a:spcBef>
                <a:spcPts val="1200"/>
              </a:spcBef>
              <a:buClr>
                <a:srgbClr val="5B9BD5"/>
              </a:buClr>
              <a:buFont typeface="Wingdings 2" pitchFamily="18" charset="2"/>
              <a:buChar char=""/>
            </a:pPr>
            <a:r>
              <a:rPr lang="fr-FR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andara" panose="020E0502030303020204" pitchFamily="34" charset="0"/>
              </a:rPr>
              <a:t>Semi-</a:t>
            </a:r>
            <a:r>
              <a:rPr lang="fr-FR" sz="2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ndara" panose="020E0502030303020204" pitchFamily="34" charset="0"/>
              </a:rPr>
              <a:t>autonomous</a:t>
            </a:r>
            <a:r>
              <a:rPr lang="fr-FR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andara" panose="020E0502030303020204" pitchFamily="34" charset="0"/>
              </a:rPr>
              <a:t> </a:t>
            </a:r>
            <a:r>
              <a:rPr lang="fr-FR" sz="2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ndara" panose="020E0502030303020204" pitchFamily="34" charset="0"/>
              </a:rPr>
              <a:t>vehicle</a:t>
            </a:r>
            <a:r>
              <a:rPr lang="fr-FR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andara" panose="020E0502030303020204" pitchFamily="34" charset="0"/>
              </a:rPr>
              <a:t> </a:t>
            </a:r>
          </a:p>
          <a:p>
            <a:pPr marL="182880" lvl="0" indent="-182880">
              <a:spcBef>
                <a:spcPts val="1200"/>
              </a:spcBef>
              <a:buClr>
                <a:srgbClr val="5B9BD5"/>
              </a:buClr>
              <a:buFont typeface="Wingdings 2" pitchFamily="18" charset="2"/>
              <a:buChar char=""/>
            </a:pPr>
            <a:r>
              <a:rPr lang="fr-FR" sz="2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ndara" panose="020E0502030303020204" pitchFamily="34" charset="0"/>
              </a:rPr>
              <a:t>Provides</a:t>
            </a:r>
            <a:r>
              <a:rPr lang="fr-FR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andara" panose="020E0502030303020204" pitchFamily="34" charset="0"/>
              </a:rPr>
              <a:t> </a:t>
            </a:r>
            <a:r>
              <a:rPr lang="fr-FR" sz="20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ndara" panose="020E0502030303020204" pitchFamily="34" charset="0"/>
              </a:rPr>
              <a:t>pilot </a:t>
            </a:r>
            <a:r>
              <a:rPr lang="fr-FR" sz="20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ndara" panose="020E0502030303020204" pitchFamily="34" charset="0"/>
              </a:rPr>
              <a:t>steering</a:t>
            </a:r>
            <a:r>
              <a:rPr lang="fr-FR" sz="20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ndara" panose="020E0502030303020204" pitchFamily="34" charset="0"/>
              </a:rPr>
              <a:t> </a:t>
            </a:r>
            <a:r>
              <a:rPr lang="fr-FR" sz="20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ndara" panose="020E0502030303020204" pitchFamily="34" charset="0"/>
              </a:rPr>
              <a:t>capability</a:t>
            </a:r>
            <a:r>
              <a:rPr lang="fr-FR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andara" panose="020E0502030303020204" pitchFamily="34" charset="0"/>
              </a:rPr>
              <a:t>, </a:t>
            </a:r>
            <a:r>
              <a:rPr lang="fr-FR" sz="2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ndara" panose="020E0502030303020204" pitchFamily="34" charset="0"/>
              </a:rPr>
              <a:t>using</a:t>
            </a:r>
            <a:r>
              <a:rPr lang="fr-FR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andara" panose="020E0502030303020204" pitchFamily="34" charset="0"/>
              </a:rPr>
              <a:t> the </a:t>
            </a:r>
            <a:r>
              <a:rPr lang="fr-FR" sz="2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ndara" panose="020E0502030303020204" pitchFamily="34" charset="0"/>
              </a:rPr>
              <a:t>airplane’s</a:t>
            </a:r>
            <a:r>
              <a:rPr lang="fr-FR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andara" panose="020E0502030303020204" pitchFamily="34" charset="0"/>
              </a:rPr>
              <a:t> </a:t>
            </a:r>
            <a:r>
              <a:rPr lang="fr-FR" sz="2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ndara" panose="020E0502030303020204" pitchFamily="34" charset="0"/>
              </a:rPr>
              <a:t>existing</a:t>
            </a:r>
            <a:r>
              <a:rPr lang="fr-FR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andara" panose="020E0502030303020204" pitchFamily="34" charset="0"/>
              </a:rPr>
              <a:t> </a:t>
            </a:r>
            <a:r>
              <a:rPr lang="fr-FR" sz="2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ndara" panose="020E0502030303020204" pitchFamily="34" charset="0"/>
              </a:rPr>
              <a:t>controls</a:t>
            </a:r>
            <a:r>
              <a:rPr lang="fr-FR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andara" panose="020E0502030303020204" pitchFamily="34" charset="0"/>
              </a:rPr>
              <a:t> in the cockpit.</a:t>
            </a:r>
          </a:p>
        </p:txBody>
      </p:sp>
    </p:spTree>
    <p:extLst>
      <p:ext uri="{BB962C8B-B14F-4D97-AF65-F5344CB8AC3E}">
        <p14:creationId xmlns:p14="http://schemas.microsoft.com/office/powerpoint/2010/main" val="16677723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10510"/>
            <a:ext cx="3384645" cy="4065742"/>
          </a:xfrm>
        </p:spPr>
        <p:txBody>
          <a:bodyPr>
            <a:normAutofit/>
          </a:bodyPr>
          <a:lstStyle/>
          <a:p>
            <a:pPr algn="ctr"/>
            <a:r>
              <a:rPr lang="en-US" sz="4400" b="1" u="sng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SPENCER PROJECT</a:t>
            </a:r>
            <a:br>
              <a:rPr lang="en-US" sz="4400" b="1" u="sng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en-US" sz="4400" b="1" u="sng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/>
            </a:r>
            <a:br>
              <a:rPr lang="en-US" sz="4400" b="1" u="sng" dirty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en-US" sz="4400" dirty="0" smtClean="0"/>
              <a:t> </a:t>
            </a:r>
            <a:r>
              <a:rPr lang="en-US" dirty="0" smtClean="0"/>
              <a:t>ROBOTICS AND COGNITIVE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91452" y="910526"/>
            <a:ext cx="4388024" cy="5145118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dirty="0" smtClean="0">
              <a:latin typeface="Candara" panose="020E0502030303020204" pitchFamily="34" charset="0"/>
            </a:endParaRPr>
          </a:p>
          <a:p>
            <a:pPr marL="0" indent="0">
              <a:buNone/>
            </a:pPr>
            <a:r>
              <a:rPr lang="en-US" i="1" dirty="0" smtClean="0">
                <a:latin typeface="Candara" panose="020E0502030303020204" pitchFamily="34" charset="0"/>
              </a:rPr>
              <a:t>“Social </a:t>
            </a:r>
            <a:r>
              <a:rPr lang="en-US" i="1" dirty="0">
                <a:latin typeface="Candara" panose="020E0502030303020204" pitchFamily="34" charset="0"/>
              </a:rPr>
              <a:t>situation-aware perception and action for cognitive </a:t>
            </a:r>
            <a:r>
              <a:rPr lang="en-US" i="1" dirty="0" smtClean="0">
                <a:latin typeface="Candara" panose="020E0502030303020204" pitchFamily="34" charset="0"/>
              </a:rPr>
              <a:t>robots”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chemeClr val="accent1"/>
                </a:solidFill>
                <a:latin typeface="Candara" panose="020E0502030303020204" pitchFamily="34" charset="0"/>
              </a:rPr>
              <a:t>Functions</a:t>
            </a:r>
            <a:r>
              <a:rPr lang="en-US" dirty="0" smtClean="0">
                <a:solidFill>
                  <a:schemeClr val="accent1"/>
                </a:solidFill>
                <a:latin typeface="Candara" panose="020E0502030303020204" pitchFamily="34" charset="0"/>
              </a:rPr>
              <a:t>: </a:t>
            </a:r>
          </a:p>
          <a:p>
            <a:r>
              <a:rPr lang="en-US" b="1" dirty="0" smtClean="0">
                <a:latin typeface="Candara" panose="020E0502030303020204" pitchFamily="34" charset="0"/>
              </a:rPr>
              <a:t>Scans</a:t>
            </a:r>
            <a:r>
              <a:rPr lang="en-US" dirty="0" smtClean="0">
                <a:latin typeface="Candara" panose="020E0502030303020204" pitchFamily="34" charset="0"/>
              </a:rPr>
              <a:t> passenger’s boarding passes</a:t>
            </a:r>
          </a:p>
          <a:p>
            <a:r>
              <a:rPr lang="en-US" b="1" dirty="0" smtClean="0">
                <a:latin typeface="Candara" panose="020E0502030303020204" pitchFamily="34" charset="0"/>
              </a:rPr>
              <a:t>Guides</a:t>
            </a:r>
            <a:r>
              <a:rPr lang="en-US" dirty="0" smtClean="0">
                <a:latin typeface="Candara" panose="020E0502030303020204" pitchFamily="34" charset="0"/>
              </a:rPr>
              <a:t> them to their departure gates. 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chemeClr val="accent4"/>
                </a:solidFill>
                <a:latin typeface="Candara" panose="020E0502030303020204" pitchFamily="34" charset="0"/>
              </a:rPr>
              <a:t>Objective</a:t>
            </a:r>
            <a:r>
              <a:rPr lang="en-US" dirty="0" smtClean="0">
                <a:solidFill>
                  <a:schemeClr val="accent4"/>
                </a:solidFill>
                <a:latin typeface="Candara" panose="020E0502030303020204" pitchFamily="34" charset="0"/>
              </a:rPr>
              <a:t>: </a:t>
            </a:r>
          </a:p>
          <a:p>
            <a:r>
              <a:rPr lang="en-US" dirty="0" smtClean="0">
                <a:latin typeface="Candara" panose="020E0502030303020204" pitchFamily="34" charset="0"/>
              </a:rPr>
              <a:t>Perform simple, time-consuming tasks</a:t>
            </a:r>
          </a:p>
          <a:p>
            <a:r>
              <a:rPr lang="en-US" dirty="0" smtClean="0">
                <a:latin typeface="Candara" panose="020E0502030303020204" pitchFamily="34" charset="0"/>
              </a:rPr>
              <a:t>KLM completed testing phases in Amsterdam Airport </a:t>
            </a:r>
            <a:r>
              <a:rPr lang="en-US" dirty="0" err="1" smtClean="0">
                <a:latin typeface="Candara" panose="020E0502030303020204" pitchFamily="34" charset="0"/>
              </a:rPr>
              <a:t>Schilphol</a:t>
            </a:r>
            <a:r>
              <a:rPr lang="en-US" dirty="0" smtClean="0">
                <a:latin typeface="Candara" panose="020E0502030303020204" pitchFamily="34" charset="0"/>
              </a:rPr>
              <a:t> 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chemeClr val="accent6"/>
                </a:solidFill>
                <a:latin typeface="Candara" panose="020E0502030303020204" pitchFamily="34" charset="0"/>
              </a:rPr>
              <a:t>Trends</a:t>
            </a:r>
            <a:r>
              <a:rPr lang="en-US" dirty="0" smtClean="0">
                <a:solidFill>
                  <a:schemeClr val="accent6"/>
                </a:solidFill>
                <a:latin typeface="Candara" panose="020E0502030303020204" pitchFamily="34" charset="0"/>
              </a:rPr>
              <a:t>: </a:t>
            </a:r>
          </a:p>
          <a:p>
            <a:r>
              <a:rPr lang="en-US" b="1" dirty="0" smtClean="0">
                <a:latin typeface="Candara" panose="020E0502030303020204" pitchFamily="34" charset="0"/>
              </a:rPr>
              <a:t>Decrease human involvement</a:t>
            </a:r>
            <a:endParaRPr lang="en-US" dirty="0">
              <a:latin typeface="Candara" panose="020E0502030303020204" pitchFamily="34" charset="0"/>
            </a:endParaRPr>
          </a:p>
          <a:p>
            <a:r>
              <a:rPr lang="en-US" b="1" dirty="0" smtClean="0">
                <a:latin typeface="Candara" panose="020E0502030303020204" pitchFamily="34" charset="0"/>
              </a:rPr>
              <a:t>Customer expectation </a:t>
            </a:r>
          </a:p>
          <a:p>
            <a:pPr marL="0" indent="0">
              <a:buNone/>
            </a:pPr>
            <a:endParaRPr lang="en-US" dirty="0">
              <a:latin typeface="Candara" panose="020E0502030303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3343" t="7224" r="34944" b="4999"/>
          <a:stretch/>
        </p:blipFill>
        <p:spPr>
          <a:xfrm>
            <a:off x="8079476" y="910525"/>
            <a:ext cx="3612259" cy="506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36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63774" y="2731739"/>
            <a:ext cx="3152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u="sng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SPENCER PROJECT</a:t>
            </a:r>
            <a:endParaRPr lang="en-US" sz="42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535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2919" y="1374638"/>
            <a:ext cx="2947482" cy="4601183"/>
          </a:xfrm>
        </p:spPr>
        <p:txBody>
          <a:bodyPr/>
          <a:lstStyle/>
          <a:p>
            <a:pPr algn="ctr"/>
            <a:r>
              <a:rPr lang="en-US" sz="4200" b="1" u="sng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LEO </a:t>
            </a:r>
            <a:r>
              <a:rPr lang="en-US" sz="4200" b="1" u="sng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SITA</a:t>
            </a:r>
            <a:br>
              <a:rPr lang="en-US" sz="4200" b="1" u="sng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en-US" sz="4200" b="1" u="sng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/>
            </a:r>
            <a:br>
              <a:rPr lang="en-US" sz="4200" b="1" u="sng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en-US" dirty="0"/>
              <a:t>THE BAGGAGE ROBOT</a:t>
            </a:r>
            <a:br>
              <a:rPr lang="en-US" dirty="0"/>
            </a:br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3526493" y="600501"/>
            <a:ext cx="5467382" cy="6619166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andara" panose="020E0502030303020204" pitchFamily="34" charset="0"/>
              </a:rPr>
              <a:t>Geneva’s airport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chemeClr val="accent4"/>
                </a:solidFill>
                <a:latin typeface="Candara" panose="020E0502030303020204" pitchFamily="34" charset="0"/>
              </a:rPr>
              <a:t>Objective :</a:t>
            </a:r>
          </a:p>
          <a:p>
            <a:r>
              <a:rPr lang="en-US" b="1" dirty="0" smtClean="0">
                <a:latin typeface="Candara" panose="020E0502030303020204" pitchFamily="34" charset="0"/>
              </a:rPr>
              <a:t>Limit</a:t>
            </a:r>
            <a:r>
              <a:rPr lang="en-US" dirty="0" smtClean="0">
                <a:latin typeface="Candara" panose="020E0502030303020204" pitchFamily="34" charset="0"/>
              </a:rPr>
              <a:t> the number of </a:t>
            </a:r>
            <a:r>
              <a:rPr lang="en-US" b="1" dirty="0" smtClean="0">
                <a:latin typeface="Candara" panose="020E0502030303020204" pitchFamily="34" charset="0"/>
              </a:rPr>
              <a:t>bags</a:t>
            </a:r>
            <a:r>
              <a:rPr lang="en-US" dirty="0" smtClean="0">
                <a:latin typeface="Candara" panose="020E0502030303020204" pitchFamily="34" charset="0"/>
              </a:rPr>
              <a:t> in the airport</a:t>
            </a:r>
          </a:p>
          <a:p>
            <a:r>
              <a:rPr lang="en-US" dirty="0" smtClean="0">
                <a:latin typeface="Candara" panose="020E0502030303020204" pitchFamily="34" charset="0"/>
              </a:rPr>
              <a:t>Enable passengers to </a:t>
            </a:r>
            <a:r>
              <a:rPr lang="en-US" b="1" dirty="0" smtClean="0">
                <a:latin typeface="Candara" panose="020E0502030303020204" pitchFamily="34" charset="0"/>
              </a:rPr>
              <a:t>gain time</a:t>
            </a:r>
          </a:p>
          <a:p>
            <a:r>
              <a:rPr lang="en-US" dirty="0" smtClean="0">
                <a:latin typeface="Candara" panose="020E0502030303020204" pitchFamily="34" charset="0"/>
              </a:rPr>
              <a:t>Makes the airport </a:t>
            </a:r>
            <a:r>
              <a:rPr lang="en-US" b="1" dirty="0" smtClean="0">
                <a:latin typeface="Candara" panose="020E0502030303020204" pitchFamily="34" charset="0"/>
              </a:rPr>
              <a:t>navigation easier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chemeClr val="accent5"/>
                </a:solidFill>
                <a:latin typeface="Candara" panose="020E0502030303020204" pitchFamily="34" charset="0"/>
              </a:rPr>
              <a:t>Functions :</a:t>
            </a:r>
          </a:p>
          <a:p>
            <a:r>
              <a:rPr lang="en-US" dirty="0" smtClean="0">
                <a:latin typeface="Candara" panose="020E0502030303020204" pitchFamily="34" charset="0"/>
              </a:rPr>
              <a:t>Check in, prints tags, transports suitcases</a:t>
            </a:r>
          </a:p>
          <a:p>
            <a:r>
              <a:rPr lang="en-US" dirty="0" smtClean="0">
                <a:latin typeface="Candara" panose="020E0502030303020204" pitchFamily="34" charset="0"/>
              </a:rPr>
              <a:t>Load onto the </a:t>
            </a:r>
            <a:r>
              <a:rPr lang="en-US" b="1" dirty="0" smtClean="0">
                <a:latin typeface="Candara" panose="020E0502030303020204" pitchFamily="34" charset="0"/>
              </a:rPr>
              <a:t>correct flight</a:t>
            </a:r>
          </a:p>
          <a:p>
            <a:r>
              <a:rPr lang="en-US" dirty="0" smtClean="0">
                <a:latin typeface="Candara" panose="020E0502030303020204" pitchFamily="34" charset="0"/>
              </a:rPr>
              <a:t>Has an </a:t>
            </a:r>
            <a:r>
              <a:rPr lang="en-US" b="1" dirty="0" smtClean="0">
                <a:latin typeface="Candara" panose="020E0502030303020204" pitchFamily="34" charset="0"/>
              </a:rPr>
              <a:t>obstacle avoidance </a:t>
            </a:r>
            <a:r>
              <a:rPr lang="en-US" dirty="0" smtClean="0">
                <a:latin typeface="Candara" panose="020E0502030303020204" pitchFamily="34" charset="0"/>
              </a:rPr>
              <a:t>capability</a:t>
            </a:r>
            <a:endParaRPr lang="en-US" b="1" dirty="0">
              <a:solidFill>
                <a:schemeClr val="accent5"/>
              </a:solidFill>
              <a:latin typeface="Candara" panose="020E0502030303020204" pitchFamily="34" charset="0"/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accent6"/>
                </a:solidFill>
                <a:latin typeface="Candara" panose="020E0502030303020204" pitchFamily="34" charset="0"/>
              </a:rPr>
              <a:t>Trends :</a:t>
            </a:r>
          </a:p>
          <a:p>
            <a:r>
              <a:rPr lang="en-US" b="1" dirty="0">
                <a:latin typeface="Candara" panose="020E0502030303020204" pitchFamily="34" charset="0"/>
              </a:rPr>
              <a:t>Decrease of human </a:t>
            </a:r>
            <a:r>
              <a:rPr lang="en-US" b="1" dirty="0" smtClean="0">
                <a:latin typeface="Candara" panose="020E0502030303020204" pitchFamily="34" charset="0"/>
              </a:rPr>
              <a:t>involvement</a:t>
            </a:r>
          </a:p>
          <a:p>
            <a:r>
              <a:rPr lang="en-US" b="1" dirty="0" smtClean="0">
                <a:latin typeface="Candara" panose="020E0502030303020204" pitchFamily="34" charset="0"/>
              </a:rPr>
              <a:t>Timing/Reducing complexity</a:t>
            </a:r>
          </a:p>
          <a:p>
            <a:endParaRPr lang="en-US" b="1" dirty="0">
              <a:latin typeface="Candara" panose="020E0502030303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8120" y="830030"/>
            <a:ext cx="1892897" cy="2080107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8125" y="4083456"/>
            <a:ext cx="1962892" cy="1962892"/>
          </a:xfrm>
          <a:prstGeom prst="rect">
            <a:avLst/>
          </a:prstGeom>
        </p:spPr>
      </p:pic>
      <p:sp>
        <p:nvSpPr>
          <p:cNvPr id="11" name="Flèche vers le bas 10"/>
          <p:cNvSpPr/>
          <p:nvPr/>
        </p:nvSpPr>
        <p:spPr>
          <a:xfrm>
            <a:off x="9935570" y="3057099"/>
            <a:ext cx="559558" cy="887104"/>
          </a:xfrm>
          <a:prstGeom prst="downArrow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5171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200" b="1" u="sng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LEO SITA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398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114910"/>
            <a:ext cx="3534770" cy="4601183"/>
          </a:xfrm>
        </p:spPr>
        <p:txBody>
          <a:bodyPr>
            <a:normAutofit/>
          </a:bodyPr>
          <a:lstStyle/>
          <a:p>
            <a:pPr algn="ctr"/>
            <a:r>
              <a:rPr lang="en-GB" sz="4100" b="1" u="sng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SMARTWATCH-BASED BOARDING PASS</a:t>
            </a:r>
            <a:r>
              <a:rPr lang="fr-FR" sz="4100" b="1" u="sng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/>
            </a:r>
            <a:br>
              <a:rPr lang="fr-FR" sz="4100" b="1" u="sng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</a:br>
            <a:endParaRPr lang="en-US" sz="4100" b="1" u="sng" dirty="0">
              <a:solidFill>
                <a:schemeClr val="accent4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34770" y="1879819"/>
            <a:ext cx="8657230" cy="3687204"/>
          </a:xfrm>
        </p:spPr>
        <p:txBody>
          <a:bodyPr numCol="2">
            <a:normAutofit/>
          </a:bodyPr>
          <a:lstStyle/>
          <a:p>
            <a:pPr marL="0" indent="0" fontAlgn="base">
              <a:buNone/>
            </a:pPr>
            <a:r>
              <a:rPr lang="en-GB" b="1" dirty="0" smtClean="0">
                <a:solidFill>
                  <a:schemeClr val="accent1"/>
                </a:solidFill>
              </a:rPr>
              <a:t>Functions </a:t>
            </a:r>
            <a:r>
              <a:rPr lang="en-GB" b="1" dirty="0">
                <a:solidFill>
                  <a:schemeClr val="accent1"/>
                </a:solidFill>
              </a:rPr>
              <a:t>:</a:t>
            </a:r>
            <a:endParaRPr lang="fr-FR" b="1" dirty="0">
              <a:solidFill>
                <a:schemeClr val="accent1"/>
              </a:solidFill>
            </a:endParaRPr>
          </a:p>
          <a:p>
            <a:pPr fontAlgn="base"/>
            <a:r>
              <a:rPr lang="en-GB" dirty="0"/>
              <a:t>S</a:t>
            </a:r>
            <a:r>
              <a:rPr lang="en-GB" dirty="0" smtClean="0"/>
              <a:t>tore </a:t>
            </a:r>
            <a:r>
              <a:rPr lang="en-GB" dirty="0"/>
              <a:t>boarding pass on smartwatch and present it at airport checkpoints.</a:t>
            </a:r>
            <a:endParaRPr lang="fr-FR" dirty="0"/>
          </a:p>
          <a:p>
            <a:r>
              <a:rPr lang="en-GB" b="1" dirty="0" smtClean="0"/>
              <a:t> </a:t>
            </a:r>
            <a:r>
              <a:rPr lang="en-GB" b="1" dirty="0"/>
              <a:t>Wearable </a:t>
            </a:r>
            <a:r>
              <a:rPr lang="en-GB" dirty="0"/>
              <a:t>technology </a:t>
            </a:r>
            <a:endParaRPr lang="fr-FR" dirty="0"/>
          </a:p>
          <a:p>
            <a:r>
              <a:rPr lang="en-GB" b="1" dirty="0"/>
              <a:t>Near Field Communication</a:t>
            </a:r>
            <a:endParaRPr lang="en-US" b="1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pPr marL="0" indent="0" fontAlgn="base">
              <a:buNone/>
            </a:pPr>
            <a:r>
              <a:rPr lang="en-GB" b="1" dirty="0" smtClean="0">
                <a:solidFill>
                  <a:schemeClr val="accent4"/>
                </a:solidFill>
              </a:rPr>
              <a:t>Objectives :</a:t>
            </a:r>
            <a:endParaRPr lang="fr-FR" b="1" dirty="0">
              <a:solidFill>
                <a:schemeClr val="accent4"/>
              </a:solidFill>
            </a:endParaRPr>
          </a:p>
          <a:p>
            <a:pPr fontAlgn="base"/>
            <a:r>
              <a:rPr lang="en-GB" b="1" dirty="0"/>
              <a:t>S</a:t>
            </a:r>
            <a:r>
              <a:rPr lang="en-GB" b="1" dirty="0" smtClean="0"/>
              <a:t>implify</a:t>
            </a:r>
            <a:r>
              <a:rPr lang="en-GB" dirty="0" smtClean="0"/>
              <a:t> </a:t>
            </a:r>
            <a:r>
              <a:rPr lang="en-GB" dirty="0"/>
              <a:t>the airport </a:t>
            </a:r>
            <a:r>
              <a:rPr lang="en-GB" b="1" dirty="0"/>
              <a:t>experience for passengers</a:t>
            </a:r>
            <a:r>
              <a:rPr lang="en-GB" dirty="0" smtClean="0"/>
              <a:t>.</a:t>
            </a:r>
          </a:p>
          <a:p>
            <a:pPr fontAlgn="base"/>
            <a:r>
              <a:rPr lang="en-GB" b="1" dirty="0" err="1" smtClean="0"/>
              <a:t>Airberlin</a:t>
            </a:r>
            <a:r>
              <a:rPr lang="en-GB" b="1" dirty="0" smtClean="0"/>
              <a:t> </a:t>
            </a:r>
            <a:r>
              <a:rPr lang="en-GB" b="1" dirty="0"/>
              <a:t>x Pebble</a:t>
            </a:r>
            <a:endParaRPr lang="fr-FR" dirty="0"/>
          </a:p>
          <a:p>
            <a:pPr fontAlgn="base"/>
            <a:r>
              <a:rPr lang="en-GB" b="1" dirty="0"/>
              <a:t>Iberia x </a:t>
            </a:r>
            <a:r>
              <a:rPr lang="en-GB" b="1" dirty="0" smtClean="0"/>
              <a:t>Samsung</a:t>
            </a:r>
          </a:p>
          <a:p>
            <a:pPr marL="0" indent="0" fontAlgn="base">
              <a:buNone/>
            </a:pPr>
            <a:r>
              <a:rPr lang="en-GB" b="1" dirty="0" smtClean="0">
                <a:solidFill>
                  <a:schemeClr val="accent6"/>
                </a:solidFill>
              </a:rPr>
              <a:t>Trends :</a:t>
            </a:r>
            <a:endParaRPr lang="fr-FR" dirty="0">
              <a:solidFill>
                <a:schemeClr val="accent6"/>
              </a:solidFill>
            </a:endParaRPr>
          </a:p>
          <a:p>
            <a:r>
              <a:rPr lang="en-GB" dirty="0"/>
              <a:t>Mono-Bi-Poly (Various): </a:t>
            </a:r>
            <a:endParaRPr lang="fr-FR" dirty="0"/>
          </a:p>
          <a:p>
            <a:r>
              <a:rPr lang="en-GB" dirty="0"/>
              <a:t>Customer </a:t>
            </a:r>
            <a:r>
              <a:rPr lang="en-GB" dirty="0" smtClean="0"/>
              <a:t>Expectation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3646260" y="1027604"/>
            <a:ext cx="84342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90000"/>
              </a:lnSpc>
              <a:spcBef>
                <a:spcPts val="1200"/>
              </a:spcBef>
              <a:buClr>
                <a:srgbClr val="5B9BD5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prstClr val="black">
                    <a:lumMod val="65000"/>
                    <a:lumOff val="35000"/>
                  </a:prstClr>
                </a:solidFill>
              </a:rPr>
              <a:t>First launched by </a:t>
            </a:r>
            <a:r>
              <a:rPr lang="en-GB" sz="20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Sony for </a:t>
            </a:r>
            <a:r>
              <a:rPr lang="en-GB" sz="20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Vueling</a:t>
            </a:r>
            <a:r>
              <a:rPr lang="en-GB" sz="20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GB" sz="2000" dirty="0">
                <a:solidFill>
                  <a:prstClr val="black">
                    <a:lumMod val="65000"/>
                    <a:lumOff val="35000"/>
                  </a:prstClr>
                </a:solidFill>
              </a:rPr>
              <a:t>and followed by </a:t>
            </a:r>
            <a:r>
              <a:rPr lang="en-GB" sz="20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Pebble for </a:t>
            </a:r>
            <a:r>
              <a:rPr lang="en-GB" sz="20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Airberlin</a:t>
            </a:r>
            <a:r>
              <a:rPr lang="en-GB" sz="20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GB" sz="2000" dirty="0">
                <a:solidFill>
                  <a:prstClr val="black">
                    <a:lumMod val="65000"/>
                    <a:lumOff val="35000"/>
                  </a:prstClr>
                </a:solidFill>
              </a:rPr>
              <a:t>and </a:t>
            </a:r>
            <a:r>
              <a:rPr lang="en-GB" sz="20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Samsung for Iberia</a:t>
            </a:r>
          </a:p>
          <a:p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6260" y="3882682"/>
            <a:ext cx="3743763" cy="218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6119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12541" y="872197"/>
            <a:ext cx="3587261" cy="4965895"/>
          </a:xfrm>
        </p:spPr>
        <p:txBody>
          <a:bodyPr>
            <a:normAutofit/>
          </a:bodyPr>
          <a:lstStyle/>
          <a:p>
            <a:pPr algn="ctr"/>
            <a:r>
              <a:rPr lang="en-GB" sz="4100" b="1" u="sng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SMARTWATCH-BASED BOARDING PASS</a:t>
            </a:r>
            <a:endParaRPr lang="en-US" sz="4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301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4200" b="1" u="sng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ETAG AND ETRACK</a:t>
            </a:r>
            <a:r>
              <a:rPr lang="fr-FR" dirty="0"/>
              <a:t/>
            </a:r>
            <a:br>
              <a:rPr lang="fr-FR" dirty="0"/>
            </a:b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47716" y="678238"/>
            <a:ext cx="4482191" cy="5492379"/>
          </a:xfrm>
        </p:spPr>
        <p:txBody>
          <a:bodyPr>
            <a:normAutofit/>
          </a:bodyPr>
          <a:lstStyle/>
          <a:p>
            <a:pPr fontAlgn="base"/>
            <a:r>
              <a:rPr lang="en-GB" sz="2200" dirty="0">
                <a:latin typeface="Candara" panose="020E0502030303020204" pitchFamily="34" charset="0"/>
              </a:rPr>
              <a:t>By </a:t>
            </a:r>
            <a:r>
              <a:rPr lang="en-GB" sz="2200" b="1" dirty="0">
                <a:latin typeface="Candara" panose="020E0502030303020204" pitchFamily="34" charset="0"/>
              </a:rPr>
              <a:t>Air France </a:t>
            </a:r>
            <a:r>
              <a:rPr lang="en-GB" sz="2200" dirty="0">
                <a:latin typeface="Candara" panose="020E0502030303020204" pitchFamily="34" charset="0"/>
              </a:rPr>
              <a:t>and </a:t>
            </a:r>
            <a:r>
              <a:rPr lang="en-GB" sz="2200" b="1" dirty="0">
                <a:latin typeface="Candara" panose="020E0502030303020204" pitchFamily="34" charset="0"/>
              </a:rPr>
              <a:t>KLM</a:t>
            </a:r>
            <a:endParaRPr lang="fr-FR" sz="2200" b="1" dirty="0">
              <a:latin typeface="Candara" panose="020E0502030303020204" pitchFamily="34" charset="0"/>
            </a:endParaRPr>
          </a:p>
          <a:p>
            <a:pPr marL="0" indent="0" fontAlgn="base">
              <a:buNone/>
            </a:pPr>
            <a:r>
              <a:rPr lang="fr-FR" sz="2200" b="1" dirty="0" smtClean="0">
                <a:solidFill>
                  <a:schemeClr val="accent4"/>
                </a:solidFill>
                <a:latin typeface="Candara" panose="020E0502030303020204" pitchFamily="34" charset="0"/>
              </a:rPr>
              <a:t>Objective :</a:t>
            </a:r>
          </a:p>
          <a:p>
            <a:pPr fontAlgn="base"/>
            <a:r>
              <a:rPr lang="en-GB" sz="2200" b="1" dirty="0">
                <a:latin typeface="Candara" panose="020E0502030303020204" pitchFamily="34" charset="0"/>
              </a:rPr>
              <a:t>T</a:t>
            </a:r>
            <a:r>
              <a:rPr lang="en-GB" sz="2200" b="1" dirty="0" smtClean="0">
                <a:latin typeface="Candara" panose="020E0502030303020204" pitchFamily="34" charset="0"/>
              </a:rPr>
              <a:t>racking</a:t>
            </a:r>
            <a:r>
              <a:rPr lang="en-GB" sz="2200" dirty="0" smtClean="0">
                <a:latin typeface="Candara" panose="020E0502030303020204" pitchFamily="34" charset="0"/>
              </a:rPr>
              <a:t> </a:t>
            </a:r>
            <a:r>
              <a:rPr lang="en-GB" sz="2200" dirty="0">
                <a:latin typeface="Candara" panose="020E0502030303020204" pitchFamily="34" charset="0"/>
              </a:rPr>
              <a:t>purpose</a:t>
            </a:r>
            <a:endParaRPr lang="fr-FR" sz="2200" b="1" dirty="0" smtClean="0">
              <a:solidFill>
                <a:schemeClr val="accent4"/>
              </a:solidFill>
              <a:latin typeface="Candara" panose="020E0502030303020204" pitchFamily="34" charset="0"/>
            </a:endParaRPr>
          </a:p>
          <a:p>
            <a:pPr marL="0" indent="0" fontAlgn="base">
              <a:buNone/>
            </a:pPr>
            <a:r>
              <a:rPr lang="fr-FR" sz="2200" b="1" dirty="0" err="1" smtClean="0">
                <a:solidFill>
                  <a:schemeClr val="accent5"/>
                </a:solidFill>
                <a:latin typeface="Candara" panose="020E0502030303020204" pitchFamily="34" charset="0"/>
              </a:rPr>
              <a:t>Functions</a:t>
            </a:r>
            <a:r>
              <a:rPr lang="fr-FR" sz="2200" b="1" dirty="0" smtClean="0">
                <a:solidFill>
                  <a:schemeClr val="accent5"/>
                </a:solidFill>
                <a:latin typeface="Candara" panose="020E0502030303020204" pitchFamily="34" charset="0"/>
              </a:rPr>
              <a:t> :</a:t>
            </a:r>
            <a:endParaRPr lang="fr-FR" sz="2200" dirty="0">
              <a:solidFill>
                <a:schemeClr val="accent5"/>
              </a:solidFill>
              <a:latin typeface="Candara" panose="020E0502030303020204" pitchFamily="34" charset="0"/>
            </a:endParaRPr>
          </a:p>
          <a:p>
            <a:r>
              <a:rPr lang="en-GB" sz="2200" dirty="0">
                <a:latin typeface="Candara" panose="020E0502030303020204" pitchFamily="34" charset="0"/>
              </a:rPr>
              <a:t>Uses </a:t>
            </a:r>
            <a:r>
              <a:rPr lang="en-GB" sz="2200" b="1" dirty="0">
                <a:latin typeface="Candara" panose="020E0502030303020204" pitchFamily="34" charset="0"/>
              </a:rPr>
              <a:t>RFID</a:t>
            </a:r>
            <a:r>
              <a:rPr lang="en-GB" sz="2200" dirty="0">
                <a:latin typeface="Candara" panose="020E0502030303020204" pitchFamily="34" charset="0"/>
              </a:rPr>
              <a:t> technology</a:t>
            </a:r>
          </a:p>
          <a:p>
            <a:r>
              <a:rPr lang="en-GB" sz="2200" dirty="0" smtClean="0">
                <a:latin typeface="Candara" panose="020E0502030303020204" pitchFamily="34" charset="0"/>
              </a:rPr>
              <a:t>Electronic </a:t>
            </a:r>
            <a:r>
              <a:rPr lang="en-GB" sz="2200" dirty="0">
                <a:latin typeface="Candara" panose="020E0502030303020204" pitchFamily="34" charset="0"/>
              </a:rPr>
              <a:t>baggage label </a:t>
            </a:r>
            <a:endParaRPr lang="fr-FR" sz="2200" dirty="0">
              <a:latin typeface="Candara" panose="020E0502030303020204" pitchFamily="34" charset="0"/>
            </a:endParaRPr>
          </a:p>
          <a:p>
            <a:r>
              <a:rPr lang="en-GB" sz="2200" dirty="0">
                <a:latin typeface="Candara" panose="020E0502030303020204" pitchFamily="34" charset="0"/>
              </a:rPr>
              <a:t>D</a:t>
            </a:r>
            <a:r>
              <a:rPr lang="en-GB" sz="2200" dirty="0" smtClean="0">
                <a:latin typeface="Candara" panose="020E0502030303020204" pitchFamily="34" charset="0"/>
              </a:rPr>
              <a:t>rop </a:t>
            </a:r>
            <a:r>
              <a:rPr lang="en-GB" sz="2200" dirty="0">
                <a:latin typeface="Candara" panose="020E0502030303020204" pitchFamily="34" charset="0"/>
              </a:rPr>
              <a:t>off luggage without having to re label </a:t>
            </a:r>
            <a:endParaRPr lang="fr-FR" sz="2200" dirty="0">
              <a:latin typeface="Candara" panose="020E0502030303020204" pitchFamily="34" charset="0"/>
            </a:endParaRPr>
          </a:p>
          <a:p>
            <a:r>
              <a:rPr lang="en-GB" sz="2200" b="1" dirty="0" smtClean="0">
                <a:latin typeface="Candara" panose="020E0502030303020204" pitchFamily="34" charset="0"/>
              </a:rPr>
              <a:t>Traces </a:t>
            </a:r>
            <a:r>
              <a:rPr lang="en-GB" sz="2200" b="1" dirty="0" err="1">
                <a:latin typeface="Candara" panose="020E0502030303020204" pitchFamily="34" charset="0"/>
              </a:rPr>
              <a:t>luggages</a:t>
            </a:r>
            <a:r>
              <a:rPr lang="en-GB" sz="2200" b="1" dirty="0">
                <a:latin typeface="Candara" panose="020E0502030303020204" pitchFamily="34" charset="0"/>
              </a:rPr>
              <a:t> </a:t>
            </a:r>
            <a:r>
              <a:rPr lang="en-GB" sz="2200" dirty="0">
                <a:latin typeface="Candara" panose="020E0502030303020204" pitchFamily="34" charset="0"/>
              </a:rPr>
              <a:t>everywhere in the world</a:t>
            </a:r>
            <a:endParaRPr lang="fr-FR" sz="2200" dirty="0">
              <a:latin typeface="Candara" panose="020E0502030303020204" pitchFamily="34" charset="0"/>
            </a:endParaRPr>
          </a:p>
          <a:p>
            <a:r>
              <a:rPr lang="en-GB" sz="2200" dirty="0">
                <a:latin typeface="Candara" panose="020E0502030303020204" pitchFamily="34" charset="0"/>
              </a:rPr>
              <a:t>U</a:t>
            </a:r>
            <a:r>
              <a:rPr lang="en-GB" sz="2200" dirty="0" smtClean="0">
                <a:latin typeface="Candara" panose="020E0502030303020204" pitchFamily="34" charset="0"/>
              </a:rPr>
              <a:t>se </a:t>
            </a:r>
            <a:r>
              <a:rPr lang="en-GB" sz="2200" dirty="0">
                <a:latin typeface="Candara" panose="020E0502030303020204" pitchFamily="34" charset="0"/>
              </a:rPr>
              <a:t>of </a:t>
            </a:r>
            <a:r>
              <a:rPr lang="en-GB" sz="2200" b="1" dirty="0">
                <a:latin typeface="Candara" panose="020E0502030303020204" pitchFamily="34" charset="0"/>
              </a:rPr>
              <a:t>GSM</a:t>
            </a:r>
            <a:r>
              <a:rPr lang="en-GB" sz="2200" dirty="0">
                <a:latin typeface="Candara" panose="020E0502030303020204" pitchFamily="34" charset="0"/>
              </a:rPr>
              <a:t>, </a:t>
            </a:r>
            <a:r>
              <a:rPr lang="en-GB" sz="2200" b="1" dirty="0">
                <a:latin typeface="Candara" panose="020E0502030303020204" pitchFamily="34" charset="0"/>
              </a:rPr>
              <a:t>GPS</a:t>
            </a:r>
            <a:r>
              <a:rPr lang="en-GB" sz="2200" dirty="0">
                <a:latin typeface="Candara" panose="020E0502030303020204" pitchFamily="34" charset="0"/>
              </a:rPr>
              <a:t> </a:t>
            </a:r>
            <a:r>
              <a:rPr lang="fr-FR" sz="2200" dirty="0" smtClean="0">
                <a:latin typeface="Candara" panose="020E0502030303020204" pitchFamily="34" charset="0"/>
              </a:rPr>
              <a:t>and </a:t>
            </a:r>
            <a:r>
              <a:rPr lang="fr-FR" sz="2200" b="1" dirty="0" smtClean="0">
                <a:latin typeface="Candara" panose="020E0502030303020204" pitchFamily="34" charset="0"/>
              </a:rPr>
              <a:t>b</a:t>
            </a:r>
            <a:r>
              <a:rPr lang="en-GB" sz="2200" b="1" dirty="0" err="1" smtClean="0">
                <a:latin typeface="Candara" panose="020E0502030303020204" pitchFamily="34" charset="0"/>
              </a:rPr>
              <a:t>luetooth</a:t>
            </a:r>
            <a:r>
              <a:rPr lang="en-GB" sz="2200" b="1" dirty="0" smtClean="0">
                <a:latin typeface="Candara" panose="020E0502030303020204" pitchFamily="34" charset="0"/>
              </a:rPr>
              <a:t> </a:t>
            </a:r>
            <a:endParaRPr lang="fr-FR" sz="2200" b="1" dirty="0">
              <a:latin typeface="Candara" panose="020E0502030303020204" pitchFamily="34" charset="0"/>
            </a:endParaRPr>
          </a:p>
        </p:txBody>
      </p:sp>
      <p:pic>
        <p:nvPicPr>
          <p:cNvPr id="4" name="Imag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592" y="1123837"/>
            <a:ext cx="3683245" cy="184064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oneTexte 5"/>
          <p:cNvSpPr txBox="1"/>
          <p:nvPr/>
        </p:nvSpPr>
        <p:spPr>
          <a:xfrm>
            <a:off x="8029907" y="3727938"/>
            <a:ext cx="3677930" cy="159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>
              <a:lnSpc>
                <a:spcPct val="90000"/>
              </a:lnSpc>
              <a:spcBef>
                <a:spcPts val="1200"/>
              </a:spcBef>
              <a:buClr>
                <a:srgbClr val="5B9BD5"/>
              </a:buClr>
            </a:pPr>
            <a:r>
              <a:rPr lang="en-GB" sz="2200" b="1" dirty="0">
                <a:solidFill>
                  <a:srgbClr val="70AD47"/>
                </a:solidFill>
                <a:latin typeface="Candara" panose="020E0502030303020204" pitchFamily="34" charset="0"/>
              </a:rPr>
              <a:t>Trends : </a:t>
            </a:r>
            <a:endParaRPr lang="fr-FR" sz="2200" b="1" dirty="0">
              <a:solidFill>
                <a:srgbClr val="70AD47"/>
              </a:solidFill>
              <a:latin typeface="Candara" panose="020E0502030303020204" pitchFamily="34" charset="0"/>
            </a:endParaRPr>
          </a:p>
          <a:p>
            <a:pPr marL="182880" lvl="0" indent="-182880" fontAlgn="base">
              <a:lnSpc>
                <a:spcPct val="90000"/>
              </a:lnSpc>
              <a:spcBef>
                <a:spcPts val="1200"/>
              </a:spcBef>
              <a:buClr>
                <a:srgbClr val="5B9BD5"/>
              </a:buClr>
              <a:buFont typeface="Wingdings 2" pitchFamily="18" charset="2"/>
              <a:buChar char=""/>
            </a:pPr>
            <a:r>
              <a:rPr lang="en-GB" sz="22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ndara" panose="020E0502030303020204" pitchFamily="34" charset="0"/>
              </a:rPr>
              <a:t>Customer Buying Hierarchy</a:t>
            </a:r>
            <a:endParaRPr lang="fr-FR" sz="2200" b="1" dirty="0">
              <a:solidFill>
                <a:prstClr val="black">
                  <a:lumMod val="65000"/>
                  <a:lumOff val="35000"/>
                </a:prstClr>
              </a:solidFill>
              <a:latin typeface="Candara" panose="020E0502030303020204" pitchFamily="34" charset="0"/>
            </a:endParaRPr>
          </a:p>
          <a:p>
            <a:pPr marL="182880" lvl="0" indent="-182880">
              <a:lnSpc>
                <a:spcPct val="90000"/>
              </a:lnSpc>
              <a:spcBef>
                <a:spcPts val="1200"/>
              </a:spcBef>
              <a:buClr>
                <a:srgbClr val="5B9BD5"/>
              </a:buClr>
              <a:buFont typeface="Wingdings 2" pitchFamily="18" charset="2"/>
              <a:buChar char=""/>
            </a:pPr>
            <a:r>
              <a:rPr lang="en-GB" sz="22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ndara" panose="020E0502030303020204" pitchFamily="34" charset="0"/>
              </a:rPr>
              <a:t>Customer expectation</a:t>
            </a:r>
            <a:endParaRPr lang="fr-FR" sz="2200" b="1" dirty="0">
              <a:solidFill>
                <a:prstClr val="black">
                  <a:lumMod val="65000"/>
                  <a:lumOff val="35000"/>
                </a:prstClr>
              </a:solidFill>
              <a:latin typeface="Candara" panose="020E0502030303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5737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400" b="1" u="sng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ETAG AND ETRACK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478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ad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dr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Cad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Cadre</Template>
  <TotalTime>333</TotalTime>
  <Words>472</Words>
  <Application>Microsoft Office PowerPoint</Application>
  <PresentationFormat>Widescreen</PresentationFormat>
  <Paragraphs>135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Candara</vt:lpstr>
      <vt:lpstr>Corbel</vt:lpstr>
      <vt:lpstr>Wingdings</vt:lpstr>
      <vt:lpstr>Wingdings 2</vt:lpstr>
      <vt:lpstr>Cadre</vt:lpstr>
      <vt:lpstr>AIRLINES INDUSTRY</vt:lpstr>
      <vt:lpstr>SPENCER PROJECT   ROBOTICS AND COGNITIVE SYSTEM</vt:lpstr>
      <vt:lpstr>PowerPoint Presentation</vt:lpstr>
      <vt:lpstr>LEO SITA  THE BAGGAGE ROBOT </vt:lpstr>
      <vt:lpstr>LEO SITA  </vt:lpstr>
      <vt:lpstr>SMARTWATCH-BASED BOARDING PASS </vt:lpstr>
      <vt:lpstr>SMARTWATCH-BASED BOARDING PASS</vt:lpstr>
      <vt:lpstr>ETAG AND ETRACK </vt:lpstr>
      <vt:lpstr>ETAG AND ETRACK</vt:lpstr>
      <vt:lpstr>FINNAIR- IN FLIGHT ENTERTAINMENT  REVIVING DUTY FREE SALES </vt:lpstr>
      <vt:lpstr>ARUBA HAPPY FLOW  FACIAL RECOGNITION TECHNOLOGY</vt:lpstr>
      <vt:lpstr>ARUBA HAPPY FLOW</vt:lpstr>
      <vt:lpstr>PREDIX   GE’S PREDICTIVITY SOFTWARE </vt:lpstr>
      <vt:lpstr>PREDIX  </vt:lpstr>
      <vt:lpstr>iBEACONS WAY FINDING </vt:lpstr>
      <vt:lpstr>iBEACONS</vt:lpstr>
      <vt:lpstr>TAXIBOT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GOETHALS Frank</cp:lastModifiedBy>
  <cp:revision>41</cp:revision>
  <dcterms:created xsi:type="dcterms:W3CDTF">2016-09-14T14:09:45Z</dcterms:created>
  <dcterms:modified xsi:type="dcterms:W3CDTF">2016-09-15T11:04:28Z</dcterms:modified>
</cp:coreProperties>
</file>