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4" r:id="rId3"/>
    <p:sldId id="257" r:id="rId4"/>
    <p:sldId id="259" r:id="rId5"/>
    <p:sldId id="258" r:id="rId6"/>
    <p:sldId id="260" r:id="rId7"/>
    <p:sldId id="261" r:id="rId8"/>
    <p:sldId id="263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32" autoAdjust="0"/>
    <p:restoredTop sz="86097" autoAdjust="0"/>
  </p:normalViewPr>
  <p:slideViewPr>
    <p:cSldViewPr snapToGrid="0">
      <p:cViewPr>
        <p:scale>
          <a:sx n="94" d="100"/>
          <a:sy n="94" d="100"/>
        </p:scale>
        <p:origin x="96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4/25/2019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4/25/2019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agrobot.com/" TargetMode="External"/><Relationship Id="rId2" Type="http://schemas.openxmlformats.org/officeDocument/2006/relationships/hyperlink" Target="https://www.theaquaponicsource.com/what-is-aquaponics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du7wJX6hEP4" TargetMode="External"/><Relationship Id="rId5" Type="http://schemas.openxmlformats.org/officeDocument/2006/relationships/hyperlink" Target="https://farm.bot/2017/12/01/farmbot-genesis-xl/" TargetMode="External"/><Relationship Id="rId4" Type="http://schemas.openxmlformats.org/officeDocument/2006/relationships/hyperlink" Target="http://octinion.com/products/harvesting-series/strawberry-picking-robot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7F7699-DC2F-4382-9B7D-3F3B93CC95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Trends in Digital Innovations for Agriculture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821ACBB-2F4F-4C41-BEA1-E589939DF14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Maria Eduarda</a:t>
            </a:r>
          </a:p>
          <a:p>
            <a:r>
              <a:rPr lang="pt-BR" dirty="0" err="1"/>
              <a:t>Sridhar</a:t>
            </a:r>
            <a:r>
              <a:rPr lang="pt-BR" dirty="0"/>
              <a:t> </a:t>
            </a:r>
            <a:r>
              <a:rPr lang="pt-BR" dirty="0" err="1"/>
              <a:t>Karunakaran</a:t>
            </a:r>
            <a:endParaRPr lang="pt-BR" dirty="0"/>
          </a:p>
          <a:p>
            <a:r>
              <a:rPr lang="sv-SE" dirty="0"/>
              <a:t>Rajeshwari Chandrasekaran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2504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BE86A-402F-4675-A816-E8D47373B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95417"/>
          </a:xfrm>
        </p:spPr>
        <p:txBody>
          <a:bodyPr/>
          <a:lstStyle/>
          <a:p>
            <a:r>
              <a:rPr lang="en-IN" dirty="0"/>
              <a:t>TRENDS RELATED TO FARMBOT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F9519-4D35-4030-A876-3748F84794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97981"/>
            <a:ext cx="8596668" cy="5078027"/>
          </a:xfrm>
        </p:spPr>
        <p:txBody>
          <a:bodyPr/>
          <a:lstStyle/>
          <a:p>
            <a:r>
              <a:rPr lang="en-IN" dirty="0"/>
              <a:t>Trend 1 : Boundary Breakdown</a:t>
            </a:r>
          </a:p>
          <a:p>
            <a:r>
              <a:rPr lang="en-IN" dirty="0"/>
              <a:t>Trend 2 : Customer buying hierarchy </a:t>
            </a:r>
          </a:p>
          <a:p>
            <a:r>
              <a:rPr lang="en-IN" dirty="0"/>
              <a:t>Trend 4 : Increasing Dimensionality </a:t>
            </a:r>
          </a:p>
          <a:p>
            <a:r>
              <a:rPr lang="en-IN" dirty="0"/>
              <a:t>Trend 8 : Decreasing human involvement </a:t>
            </a:r>
          </a:p>
          <a:p>
            <a:r>
              <a:rPr lang="en-IN" dirty="0"/>
              <a:t>Trend 6 : Increasing transparency </a:t>
            </a:r>
          </a:p>
          <a:p>
            <a:r>
              <a:rPr lang="en-IN" dirty="0"/>
              <a:t>Trend 7 : Trimming/reducing complexity </a:t>
            </a:r>
          </a:p>
          <a:p>
            <a:r>
              <a:rPr lang="en-IN" dirty="0"/>
              <a:t>Trend 9 : Customer expectation </a:t>
            </a:r>
          </a:p>
          <a:p>
            <a:r>
              <a:rPr lang="en-IN" dirty="0"/>
              <a:t>Trend 11 : Segmentation </a:t>
            </a:r>
          </a:p>
          <a:p>
            <a:r>
              <a:rPr lang="en-IN" dirty="0"/>
              <a:t>Trend 14 : Mono-Bi-Poly </a:t>
            </a:r>
          </a:p>
          <a:p>
            <a:r>
              <a:rPr lang="en-IN" dirty="0"/>
              <a:t>Trend 15 : Mono-Bi-Poly (Similar)</a:t>
            </a:r>
          </a:p>
          <a:p>
            <a:r>
              <a:rPr lang="en-IN" dirty="0"/>
              <a:t>Trend 18 : Degree of freedom 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584456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80E20D4-E5D4-4A05-8CC1-B664EE0774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9136" y="10"/>
            <a:ext cx="3517876" cy="2282808"/>
          </a:xfrm>
          <a:custGeom>
            <a:avLst/>
            <a:gdLst>
              <a:gd name="connsiteX0" fmla="*/ 339471 w 3517876"/>
              <a:gd name="connsiteY0" fmla="*/ 0 h 2282818"/>
              <a:gd name="connsiteX1" fmla="*/ 3517876 w 3517876"/>
              <a:gd name="connsiteY1" fmla="*/ 0 h 2282818"/>
              <a:gd name="connsiteX2" fmla="*/ 3471247 w 3517876"/>
              <a:gd name="connsiteY2" fmla="*/ 312174 h 2282818"/>
              <a:gd name="connsiteX3" fmla="*/ 3471133 w 3517876"/>
              <a:gd name="connsiteY3" fmla="*/ 312174 h 2282818"/>
              <a:gd name="connsiteX4" fmla="*/ 3176778 w 3517876"/>
              <a:gd name="connsiteY4" fmla="*/ 2282818 h 2282818"/>
              <a:gd name="connsiteX5" fmla="*/ 0 w 3517876"/>
              <a:gd name="connsiteY5" fmla="*/ 2282818 h 2282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17876" h="2282818">
                <a:moveTo>
                  <a:pt x="339471" y="0"/>
                </a:moveTo>
                <a:lnTo>
                  <a:pt x="3517876" y="0"/>
                </a:lnTo>
                <a:lnTo>
                  <a:pt x="3471247" y="312174"/>
                </a:lnTo>
                <a:lnTo>
                  <a:pt x="3471133" y="312174"/>
                </a:lnTo>
                <a:lnTo>
                  <a:pt x="3176778" y="2282818"/>
                </a:lnTo>
                <a:lnTo>
                  <a:pt x="0" y="2282818"/>
                </a:lnTo>
                <a:close/>
              </a:path>
            </a:pathLst>
          </a:cu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9D95DC0-BC48-4049-B923-3225C12F538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"/>
          <a:stretch/>
        </p:blipFill>
        <p:spPr>
          <a:xfrm>
            <a:off x="169666" y="2289183"/>
            <a:ext cx="3514822" cy="2273270"/>
          </a:xfrm>
          <a:custGeom>
            <a:avLst/>
            <a:gdLst>
              <a:gd name="connsiteX0" fmla="*/ 338051 w 3514822"/>
              <a:gd name="connsiteY0" fmla="*/ 0 h 2273270"/>
              <a:gd name="connsiteX1" fmla="*/ 3514822 w 3514822"/>
              <a:gd name="connsiteY1" fmla="*/ 0 h 2273270"/>
              <a:gd name="connsiteX2" fmla="*/ 3175264 w 3514822"/>
              <a:gd name="connsiteY2" fmla="*/ 2273270 h 2273270"/>
              <a:gd name="connsiteX3" fmla="*/ 0 w 3514822"/>
              <a:gd name="connsiteY3" fmla="*/ 2273270 h 2273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14822" h="2273270">
                <a:moveTo>
                  <a:pt x="338051" y="0"/>
                </a:moveTo>
                <a:lnTo>
                  <a:pt x="3514822" y="0"/>
                </a:lnTo>
                <a:lnTo>
                  <a:pt x="3175264" y="2273270"/>
                </a:lnTo>
                <a:lnTo>
                  <a:pt x="0" y="2273270"/>
                </a:lnTo>
                <a:close/>
              </a:path>
            </a:pathLst>
          </a:cu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D70D597-4F11-40E4-8052-B4340E57135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"/>
          <a:stretch/>
        </p:blipFill>
        <p:spPr>
          <a:xfrm>
            <a:off x="-10633" y="4565636"/>
            <a:ext cx="3355563" cy="2292364"/>
          </a:xfrm>
          <a:custGeom>
            <a:avLst/>
            <a:gdLst>
              <a:gd name="connsiteX0" fmla="*/ 180299 w 3355563"/>
              <a:gd name="connsiteY0" fmla="*/ 0 h 2292364"/>
              <a:gd name="connsiteX1" fmla="*/ 3355563 w 3355563"/>
              <a:gd name="connsiteY1" fmla="*/ 0 h 2292364"/>
              <a:gd name="connsiteX2" fmla="*/ 3013153 w 3355563"/>
              <a:gd name="connsiteY2" fmla="*/ 2292364 h 2292364"/>
              <a:gd name="connsiteX3" fmla="*/ 0 w 3355563"/>
              <a:gd name="connsiteY3" fmla="*/ 2292364 h 2292364"/>
              <a:gd name="connsiteX4" fmla="*/ 0 w 3355563"/>
              <a:gd name="connsiteY4" fmla="*/ 1212444 h 2292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5563" h="2292364">
                <a:moveTo>
                  <a:pt x="180299" y="0"/>
                </a:moveTo>
                <a:lnTo>
                  <a:pt x="3355563" y="0"/>
                </a:lnTo>
                <a:lnTo>
                  <a:pt x="3013153" y="2292364"/>
                </a:lnTo>
                <a:lnTo>
                  <a:pt x="0" y="2292364"/>
                </a:lnTo>
                <a:lnTo>
                  <a:pt x="0" y="1212444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2E19D26-8C01-4225-9AE7-A2AF1CC96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9225" y="609600"/>
            <a:ext cx="5114776" cy="1320800"/>
          </a:xfrm>
        </p:spPr>
        <p:txBody>
          <a:bodyPr>
            <a:normAutofit/>
          </a:bodyPr>
          <a:lstStyle/>
          <a:p>
            <a:r>
              <a:rPr lang="en-IN" dirty="0"/>
              <a:t>AGROBOT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2506F3-0983-4696-821C-E8DAC528F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9225" y="2160589"/>
            <a:ext cx="5114776" cy="3880773"/>
          </a:xfrm>
        </p:spPr>
        <p:txBody>
          <a:bodyPr>
            <a:normAutofit/>
          </a:bodyPr>
          <a:lstStyle/>
          <a:p>
            <a:r>
              <a:rPr lang="en-IN" dirty="0"/>
              <a:t>Robotic Harvesters </a:t>
            </a:r>
          </a:p>
          <a:p>
            <a:r>
              <a:rPr lang="en-IN" dirty="0"/>
              <a:t>Strawberry and apple picking by Real-time AI, 3D sensing, 24/7, and LiDAR-based autonomous navigation </a:t>
            </a:r>
          </a:p>
          <a:p>
            <a:r>
              <a:rPr lang="en-US" dirty="0"/>
              <a:t>Harvester does not contact fruit. The robotic arms grip and cut the stem and then place into field container for later packing in consumer container.</a:t>
            </a:r>
          </a:p>
          <a:p>
            <a:r>
              <a:rPr lang="en-US" dirty="0"/>
              <a:t>Adaptable Configuration : 24 robotic arms working wirelessly as a team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055989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EA11C-AC6B-4CA4-B3C1-E27717D38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TRENDS RELATED TO AGROBOT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69CBAF-7F42-47C6-A5E7-B71E842256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Trend 4 : Increasing Dimensionality </a:t>
            </a:r>
          </a:p>
          <a:p>
            <a:r>
              <a:rPr lang="en-IN" dirty="0"/>
              <a:t>Trend 5 : Increasing Asymmetry </a:t>
            </a:r>
          </a:p>
          <a:p>
            <a:r>
              <a:rPr lang="en-IN" dirty="0"/>
              <a:t>Trend 7 : Trimming/Reducing complexity </a:t>
            </a:r>
          </a:p>
          <a:p>
            <a:r>
              <a:rPr lang="en-IN" dirty="0"/>
              <a:t>Trend 9 : Customer Expectation </a:t>
            </a:r>
          </a:p>
          <a:p>
            <a:r>
              <a:rPr lang="en-IN" dirty="0"/>
              <a:t>Trend 10 : Rhythm co-ordination </a:t>
            </a:r>
          </a:p>
          <a:p>
            <a:r>
              <a:rPr lang="en-IN" dirty="0"/>
              <a:t>Trend 12 : Increasing use of senses</a:t>
            </a:r>
          </a:p>
          <a:p>
            <a:r>
              <a:rPr lang="en-IN" dirty="0"/>
              <a:t>Trend 17 : Design point </a:t>
            </a:r>
          </a:p>
          <a:p>
            <a:r>
              <a:rPr lang="en-IN" dirty="0"/>
              <a:t>Trend 20 : Listening/Communication 	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561284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5F84BC99-77EF-4669-9BD0-7BDE35F1CCB8}"/>
              </a:ext>
            </a:extLst>
          </p:cNvPr>
          <p:cNvSpPr/>
          <p:nvPr/>
        </p:nvSpPr>
        <p:spPr>
          <a:xfrm>
            <a:off x="772160" y="2679115"/>
            <a:ext cx="734568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https://www.theaquaponicsource.com/what-is-aquaponics/</a:t>
            </a:r>
            <a:endParaRPr lang="en-US" dirty="0"/>
          </a:p>
          <a:p>
            <a:r>
              <a:rPr lang="en-US" dirty="0">
                <a:hlinkClick r:id="rId3"/>
              </a:rPr>
              <a:t>http://agrobot.com/</a:t>
            </a:r>
            <a:endParaRPr lang="en-US" dirty="0"/>
          </a:p>
          <a:p>
            <a:r>
              <a:rPr lang="en-US" dirty="0">
                <a:hlinkClick r:id="rId4"/>
              </a:rPr>
              <a:t>http://octinion.com/products/harvesting-series/strawberry-picking-robot</a:t>
            </a:r>
            <a:endParaRPr lang="en-US" dirty="0"/>
          </a:p>
          <a:p>
            <a:r>
              <a:rPr lang="en-US" dirty="0">
                <a:hlinkClick r:id="rId5"/>
              </a:rPr>
              <a:t>https://farm.bot/2017/12/01/farmbot-genesis-xl/</a:t>
            </a:r>
            <a:endParaRPr lang="en-US" dirty="0"/>
          </a:p>
          <a:p>
            <a:r>
              <a:rPr lang="en-US" dirty="0">
                <a:hlinkClick r:id="rId6"/>
              </a:rPr>
              <a:t>https://www.youtube.com/watch?v=du7wJX6hEP4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707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6CEF9B3F-F50C-458F-BCAB-4D11011B9A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051" y="721360"/>
            <a:ext cx="5626079" cy="565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643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m para Ebee">
            <a:extLst>
              <a:ext uri="{FF2B5EF4-FFF2-40B4-BE49-F238E27FC236}">
                <a16:creationId xmlns:a16="http://schemas.microsoft.com/office/drawing/2014/main" id="{B0281C98-0294-49A7-B991-2A85346654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1559891"/>
            <a:ext cx="5283289" cy="2258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DEABF00-DCE3-4985-B0F6-FB56691BD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/>
          </a:bodyPr>
          <a:lstStyle/>
          <a:p>
            <a:r>
              <a:rPr lang="pt-BR" dirty="0" err="1"/>
              <a:t>Ebee</a:t>
            </a:r>
            <a:endParaRPr lang="en-US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12A0330-2495-42D6-9997-13E315809B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9799" y="2204719"/>
            <a:ext cx="4099561" cy="3596641"/>
          </a:xfrm>
        </p:spPr>
        <p:txBody>
          <a:bodyPr>
            <a:normAutofit/>
          </a:bodyPr>
          <a:lstStyle/>
          <a:p>
            <a:r>
              <a:rPr lang="en-US" dirty="0"/>
              <a:t>Is a complete precision agriculture solution. It includes: </a:t>
            </a:r>
          </a:p>
          <a:p>
            <a:pPr lvl="1"/>
            <a:r>
              <a:rPr lang="en-US" dirty="0"/>
              <a:t>Drone with infra-red camera</a:t>
            </a:r>
          </a:p>
          <a:p>
            <a:pPr lvl="1"/>
            <a:r>
              <a:rPr lang="en-US" dirty="0"/>
              <a:t>Flight planning software (emotion) </a:t>
            </a:r>
          </a:p>
          <a:p>
            <a:pPr lvl="1"/>
            <a:r>
              <a:rPr lang="en-US" dirty="0"/>
              <a:t>Image processing/ index calculation software post flight (Post fight terra 3D)</a:t>
            </a:r>
          </a:p>
          <a:p>
            <a:pPr lvl="1"/>
            <a:r>
              <a:rPr lang="en-US" dirty="0"/>
              <a:t>Compatible with self-driving tractors software </a:t>
            </a:r>
          </a:p>
          <a:p>
            <a:pPr lvl="1"/>
            <a:r>
              <a:rPr lang="en-US" dirty="0"/>
              <a:t>Keeps data confidential (no cloud) </a:t>
            </a:r>
          </a:p>
          <a:p>
            <a:endParaRPr lang="en-US" sz="1500" dirty="0"/>
          </a:p>
        </p:txBody>
      </p:sp>
      <p:pic>
        <p:nvPicPr>
          <p:cNvPr id="1028" name="Picture 4" descr="Resultado de imagem para Ebee">
            <a:extLst>
              <a:ext uri="{FF2B5EF4-FFF2-40B4-BE49-F238E27FC236}">
                <a16:creationId xmlns:a16="http://schemas.microsoft.com/office/drawing/2014/main" id="{F25D5306-2C13-4333-A2C1-0B5B3DD2E6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04" y="3741622"/>
            <a:ext cx="5501519" cy="310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9378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ço Reservado para Conteúdo 3">
            <a:extLst>
              <a:ext uri="{FF2B5EF4-FFF2-40B4-BE49-F238E27FC236}">
                <a16:creationId xmlns:a16="http://schemas.microsoft.com/office/drawing/2014/main" id="{A0076E8C-5AE0-4DE0-ABEA-C67924A937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7334" y="1906588"/>
            <a:ext cx="4668876" cy="2340291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74548D6-B7FA-47F6-AD40-6DAA194AA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/>
          </a:bodyPr>
          <a:lstStyle/>
          <a:p>
            <a:r>
              <a:rPr lang="en-US" dirty="0" err="1"/>
              <a:t>Ebee</a:t>
            </a:r>
            <a:br>
              <a:rPr lang="en-US" dirty="0"/>
            </a:br>
            <a:r>
              <a:rPr lang="en-US" dirty="0"/>
              <a:t>Explaining this technology 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E2E4CE1-7C0C-490D-805E-BEE716789F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6287" y="2160589"/>
            <a:ext cx="2934714" cy="3880773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AE66901-054A-492A-BFAD-99189130712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7335" y="4351681"/>
            <a:ext cx="4668876" cy="2370862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56BDAEC1-9161-4242-B8DF-87C569515F5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99945" y="1777248"/>
            <a:ext cx="4802295" cy="2450419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0BA307FC-2F3E-4940-9D91-0DFA1A4ED93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22888" y="4351681"/>
            <a:ext cx="4756408" cy="237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446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5F7E3B-C5F1-40E0-A491-558BAFBC1127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241804" y="1460500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FE45F028-BAB9-4D5B-B1E8-8DE1F7F51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816638"/>
            <a:ext cx="3367359" cy="5224724"/>
          </a:xfrm>
        </p:spPr>
        <p:txBody>
          <a:bodyPr anchor="ctr">
            <a:normAutofit/>
          </a:bodyPr>
          <a:lstStyle/>
          <a:p>
            <a:r>
              <a:rPr lang="en-US" dirty="0"/>
              <a:t>Which trends match with </a:t>
            </a:r>
            <a:r>
              <a:rPr lang="en-US" dirty="0" err="1"/>
              <a:t>Ebee</a:t>
            </a:r>
            <a:r>
              <a:rPr lang="en-US" dirty="0"/>
              <a:t> technology?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8EC2886-DE72-4FD3-B348-1C1078E9D5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5" y="816638"/>
            <a:ext cx="4619706" cy="5224724"/>
          </a:xfrm>
        </p:spPr>
        <p:txBody>
          <a:bodyPr anchor="ctr">
            <a:normAutofit/>
          </a:bodyPr>
          <a:lstStyle/>
          <a:p>
            <a:r>
              <a:rPr lang="en-US" dirty="0"/>
              <a:t>Trend 3: dynamization</a:t>
            </a:r>
          </a:p>
          <a:p>
            <a:pPr lvl="1"/>
            <a:r>
              <a:rPr lang="en-US" dirty="0"/>
              <a:t>aerial photography of lands are sent to a software where they are analyzed and processed.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pt-BR" dirty="0"/>
              <a:t>T</a:t>
            </a:r>
            <a:r>
              <a:rPr lang="en-US" dirty="0"/>
              <a:t>rend 4: Increasing Dimensionality:</a:t>
            </a:r>
          </a:p>
          <a:p>
            <a:pPr lvl="1"/>
            <a:r>
              <a:rPr lang="en-US" dirty="0"/>
              <a:t>Panoramic view of landscape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pt-BR" dirty="0"/>
              <a:t>T</a:t>
            </a:r>
            <a:r>
              <a:rPr lang="en-US" dirty="0"/>
              <a:t>rend 7: Trimming/reducing complexity</a:t>
            </a:r>
          </a:p>
          <a:p>
            <a:pPr lvl="1"/>
            <a:r>
              <a:rPr lang="en-US" dirty="0"/>
              <a:t>Automation of the process, time efficiency.</a:t>
            </a:r>
            <a:endParaRPr lang="pt-BR" dirty="0"/>
          </a:p>
          <a:p>
            <a:pPr marL="457200" lvl="1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07321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B882591-427A-46D6-BDCB-3B02494E8A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200" y="614593"/>
            <a:ext cx="8596668" cy="5371428"/>
          </a:xfrm>
        </p:spPr>
        <p:txBody>
          <a:bodyPr>
            <a:normAutofit/>
          </a:bodyPr>
          <a:lstStyle/>
          <a:p>
            <a:r>
              <a:rPr lang="en-US" dirty="0"/>
              <a:t>Trend 8: Decrease human involvement</a:t>
            </a:r>
          </a:p>
          <a:p>
            <a:pPr lvl="1"/>
            <a:r>
              <a:rPr lang="en-US" dirty="0"/>
              <a:t>Less human interference </a:t>
            </a:r>
          </a:p>
          <a:p>
            <a:pPr lvl="1"/>
            <a:endParaRPr lang="pt-BR" dirty="0"/>
          </a:p>
          <a:p>
            <a:r>
              <a:rPr lang="en-US" dirty="0"/>
              <a:t>Trend 12: Increasing use of senses</a:t>
            </a:r>
          </a:p>
          <a:p>
            <a:pPr lvl="1"/>
            <a:r>
              <a:rPr lang="en-US" dirty="0"/>
              <a:t>Panoramic views and infra-red imagens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Trend 17: Design point</a:t>
            </a:r>
          </a:p>
          <a:p>
            <a:pPr lvl="1"/>
            <a:r>
              <a:rPr lang="en-US" dirty="0"/>
              <a:t>Adapting different parts of the soil to different needs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Trend 18: Degrees of freedom</a:t>
            </a:r>
          </a:p>
          <a:p>
            <a:pPr lvl="1"/>
            <a:r>
              <a:rPr lang="en-US" dirty="0"/>
              <a:t>Working with only pieces of land in your property that are important.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Trend 19: Nesting (UP)</a:t>
            </a:r>
          </a:p>
          <a:p>
            <a:pPr lvl="1"/>
            <a:r>
              <a:rPr lang="en-US" dirty="0"/>
              <a:t>Completely integrated into higher level system </a:t>
            </a:r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206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esultado de imagem para Aquaponics">
            <a:extLst>
              <a:ext uri="{FF2B5EF4-FFF2-40B4-BE49-F238E27FC236}">
                <a16:creationId xmlns:a16="http://schemas.microsoft.com/office/drawing/2014/main" id="{6418A480-F395-4532-85F1-5E051FC598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588755" y="1270000"/>
            <a:ext cx="4602747" cy="398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F6F79A6-8B45-423A-9ED8-E4278C44C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746" y="609600"/>
            <a:ext cx="3729076" cy="1320800"/>
          </a:xfrm>
        </p:spPr>
        <p:txBody>
          <a:bodyPr anchor="ctr">
            <a:normAutofit/>
          </a:bodyPr>
          <a:lstStyle/>
          <a:p>
            <a:r>
              <a:rPr lang="en-US" dirty="0"/>
              <a:t>Aquaponics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368F010-7476-4CE1-9741-934C99A495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166" y="2160589"/>
            <a:ext cx="4821553" cy="3560733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“</a:t>
            </a:r>
            <a:r>
              <a:rPr lang="en-US" b="1" dirty="0"/>
              <a:t>is the combination of aquaculture (raising fish) and hydroponics (the soil-less growing of plants)</a:t>
            </a:r>
            <a:r>
              <a:rPr lang="en-US" dirty="0"/>
              <a:t> that grows </a:t>
            </a:r>
            <a:r>
              <a:rPr lang="en-US" b="1" dirty="0"/>
              <a:t>fish</a:t>
            </a:r>
            <a:r>
              <a:rPr lang="en-US" dirty="0"/>
              <a:t> and </a:t>
            </a:r>
            <a:r>
              <a:rPr lang="en-US" b="1" dirty="0"/>
              <a:t>plants</a:t>
            </a:r>
            <a:r>
              <a:rPr lang="en-US" dirty="0"/>
              <a:t> together in one integrated system. </a:t>
            </a:r>
          </a:p>
          <a:p>
            <a:pPr algn="just"/>
            <a:r>
              <a:rPr lang="en-US" dirty="0"/>
              <a:t>The fish waste provides an organic food source for the plants, and the plants naturally filter the water for the fish.”</a:t>
            </a:r>
          </a:p>
        </p:txBody>
      </p:sp>
    </p:spTree>
    <p:extLst>
      <p:ext uri="{BB962C8B-B14F-4D97-AF65-F5344CB8AC3E}">
        <p14:creationId xmlns:p14="http://schemas.microsoft.com/office/powerpoint/2010/main" val="39766172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45F028-BAB9-4D5B-B1E8-8DE1F7F51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308" y="816638"/>
            <a:ext cx="2703049" cy="4660335"/>
          </a:xfrm>
        </p:spPr>
        <p:txBody>
          <a:bodyPr anchor="ctr">
            <a:normAutofit/>
          </a:bodyPr>
          <a:lstStyle/>
          <a:p>
            <a:r>
              <a:rPr lang="en-US" dirty="0"/>
              <a:t>Which trends match with Aquaponics technology?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8EC2886-DE72-4FD3-B348-1C1078E9D5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4" y="816638"/>
            <a:ext cx="5818885" cy="5224724"/>
          </a:xfrm>
        </p:spPr>
        <p:txBody>
          <a:bodyPr anchor="ctr">
            <a:normAutofit/>
          </a:bodyPr>
          <a:lstStyle/>
          <a:p>
            <a:r>
              <a:rPr lang="en-US" dirty="0"/>
              <a:t>Trend 13: Action Coordination</a:t>
            </a:r>
          </a:p>
          <a:p>
            <a:pPr lvl="1"/>
            <a:r>
              <a:rPr lang="en-US" dirty="0"/>
              <a:t>Increase system efficiency</a:t>
            </a:r>
          </a:p>
          <a:p>
            <a:pPr lvl="1"/>
            <a:r>
              <a:rPr lang="en-US" dirty="0"/>
              <a:t>Improve response to external changes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Trend 16: Mono-bi-poly (Increasing differences)</a:t>
            </a:r>
          </a:p>
          <a:p>
            <a:pPr lvl="1"/>
            <a:r>
              <a:rPr lang="en-US" dirty="0"/>
              <a:t>Fish and plants within the same system.</a:t>
            </a:r>
          </a:p>
        </p:txBody>
      </p:sp>
    </p:spTree>
    <p:extLst>
      <p:ext uri="{BB962C8B-B14F-4D97-AF65-F5344CB8AC3E}">
        <p14:creationId xmlns:p14="http://schemas.microsoft.com/office/powerpoint/2010/main" val="40131870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B0290E4-9D87-4F5D-9BA1-5D54C308B4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"/>
          <a:stretch/>
        </p:blipFill>
        <p:spPr>
          <a:xfrm>
            <a:off x="593649" y="10"/>
            <a:ext cx="3433363" cy="1714490"/>
          </a:xfrm>
          <a:custGeom>
            <a:avLst/>
            <a:gdLst>
              <a:gd name="connsiteX0" fmla="*/ 254958 w 3433363"/>
              <a:gd name="connsiteY0" fmla="*/ 0 h 1714500"/>
              <a:gd name="connsiteX1" fmla="*/ 3433363 w 3433363"/>
              <a:gd name="connsiteY1" fmla="*/ 0 h 1714500"/>
              <a:gd name="connsiteX2" fmla="*/ 3386734 w 3433363"/>
              <a:gd name="connsiteY2" fmla="*/ 312174 h 1714500"/>
              <a:gd name="connsiteX3" fmla="*/ 3386620 w 3433363"/>
              <a:gd name="connsiteY3" fmla="*/ 312174 h 1714500"/>
              <a:gd name="connsiteX4" fmla="*/ 3177155 w 3433363"/>
              <a:gd name="connsiteY4" fmla="*/ 1714500 h 1714500"/>
              <a:gd name="connsiteX5" fmla="*/ 0 w 3433363"/>
              <a:gd name="connsiteY5" fmla="*/ 1714500 h 171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33363" h="1714500">
                <a:moveTo>
                  <a:pt x="254958" y="0"/>
                </a:moveTo>
                <a:lnTo>
                  <a:pt x="3433363" y="0"/>
                </a:lnTo>
                <a:lnTo>
                  <a:pt x="3386734" y="312174"/>
                </a:lnTo>
                <a:lnTo>
                  <a:pt x="3386620" y="312174"/>
                </a:lnTo>
                <a:lnTo>
                  <a:pt x="3177155" y="1714500"/>
                </a:lnTo>
                <a:lnTo>
                  <a:pt x="0" y="1714500"/>
                </a:lnTo>
                <a:close/>
              </a:path>
            </a:pathLst>
          </a:cu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3FA57BB-63DD-46FE-86E0-5DCF607F158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/>
          <a:stretch/>
        </p:blipFill>
        <p:spPr>
          <a:xfrm>
            <a:off x="338691" y="1714500"/>
            <a:ext cx="3432113" cy="1714500"/>
          </a:xfrm>
          <a:custGeom>
            <a:avLst/>
            <a:gdLst>
              <a:gd name="connsiteX0" fmla="*/ 254958 w 3432113"/>
              <a:gd name="connsiteY0" fmla="*/ 0 h 1714500"/>
              <a:gd name="connsiteX1" fmla="*/ 3432113 w 3432113"/>
              <a:gd name="connsiteY1" fmla="*/ 0 h 1714500"/>
              <a:gd name="connsiteX2" fmla="*/ 3176018 w 3432113"/>
              <a:gd name="connsiteY2" fmla="*/ 1714500 h 1714500"/>
              <a:gd name="connsiteX3" fmla="*/ 0 w 3432113"/>
              <a:gd name="connsiteY3" fmla="*/ 1714500 h 171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2113" h="1714500">
                <a:moveTo>
                  <a:pt x="254958" y="0"/>
                </a:moveTo>
                <a:lnTo>
                  <a:pt x="3432113" y="0"/>
                </a:lnTo>
                <a:lnTo>
                  <a:pt x="3176018" y="1714500"/>
                </a:lnTo>
                <a:lnTo>
                  <a:pt x="0" y="1714500"/>
                </a:lnTo>
                <a:close/>
              </a:path>
            </a:pathLst>
          </a:cu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D55C46A-88CC-4D4B-95FB-5FB690951EE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" b="-7"/>
          <a:stretch/>
        </p:blipFill>
        <p:spPr>
          <a:xfrm>
            <a:off x="83733" y="3429000"/>
            <a:ext cx="3430976" cy="1714500"/>
          </a:xfrm>
          <a:custGeom>
            <a:avLst/>
            <a:gdLst>
              <a:gd name="connsiteX0" fmla="*/ 254958 w 3430976"/>
              <a:gd name="connsiteY0" fmla="*/ 0 h 1714500"/>
              <a:gd name="connsiteX1" fmla="*/ 3430976 w 3430976"/>
              <a:gd name="connsiteY1" fmla="*/ 0 h 1714500"/>
              <a:gd name="connsiteX2" fmla="*/ 3174882 w 3430976"/>
              <a:gd name="connsiteY2" fmla="*/ 1714500 h 1714500"/>
              <a:gd name="connsiteX3" fmla="*/ 0 w 3430976"/>
              <a:gd name="connsiteY3" fmla="*/ 1714500 h 171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976" h="1714500">
                <a:moveTo>
                  <a:pt x="254958" y="0"/>
                </a:moveTo>
                <a:lnTo>
                  <a:pt x="3430976" y="0"/>
                </a:lnTo>
                <a:lnTo>
                  <a:pt x="3174882" y="1714500"/>
                </a:lnTo>
                <a:lnTo>
                  <a:pt x="0" y="1714500"/>
                </a:lnTo>
                <a:close/>
              </a:path>
            </a:pathLst>
          </a:cu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8384FC8-E0EB-4E8D-9449-A14E26FAA0F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633" y="5127992"/>
            <a:ext cx="3271564" cy="1730008"/>
          </a:xfrm>
          <a:custGeom>
            <a:avLst/>
            <a:gdLst>
              <a:gd name="connsiteX0" fmla="*/ 96673 w 3271564"/>
              <a:gd name="connsiteY0" fmla="*/ 0 h 1730008"/>
              <a:gd name="connsiteX1" fmla="*/ 3271564 w 3271564"/>
              <a:gd name="connsiteY1" fmla="*/ 0 h 1730008"/>
              <a:gd name="connsiteX2" fmla="*/ 3013153 w 3271564"/>
              <a:gd name="connsiteY2" fmla="*/ 1730008 h 1730008"/>
              <a:gd name="connsiteX3" fmla="*/ 0 w 3271564"/>
              <a:gd name="connsiteY3" fmla="*/ 1730008 h 1730008"/>
              <a:gd name="connsiteX4" fmla="*/ 0 w 3271564"/>
              <a:gd name="connsiteY4" fmla="*/ 650088 h 1730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71564" h="1730008">
                <a:moveTo>
                  <a:pt x="96673" y="0"/>
                </a:moveTo>
                <a:lnTo>
                  <a:pt x="3271564" y="0"/>
                </a:lnTo>
                <a:lnTo>
                  <a:pt x="3013153" y="1730008"/>
                </a:lnTo>
                <a:lnTo>
                  <a:pt x="0" y="1730008"/>
                </a:lnTo>
                <a:lnTo>
                  <a:pt x="0" y="650088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71D1852-7B24-43C9-847F-C076637D5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9225" y="609600"/>
            <a:ext cx="5114776" cy="1320800"/>
          </a:xfrm>
        </p:spPr>
        <p:txBody>
          <a:bodyPr>
            <a:normAutofit/>
          </a:bodyPr>
          <a:lstStyle/>
          <a:p>
            <a:r>
              <a:rPr lang="en-IN" dirty="0"/>
              <a:t>FARMBOT GENESIS XL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59D1E8-1F62-4143-A726-3A08CEAC3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9225" y="2160589"/>
            <a:ext cx="5114776" cy="3880773"/>
          </a:xfrm>
        </p:spPr>
        <p:txBody>
          <a:bodyPr>
            <a:normAutofit/>
          </a:bodyPr>
          <a:lstStyle/>
          <a:p>
            <a:r>
              <a:rPr lang="en-IN"/>
              <a:t>Open source precision agriculture CNC farming project</a:t>
            </a:r>
          </a:p>
          <a:p>
            <a:r>
              <a:rPr lang="en-IN"/>
              <a:t>Cartesian coordinate robot farming machine </a:t>
            </a:r>
          </a:p>
          <a:p>
            <a:r>
              <a:rPr lang="en-IN"/>
              <a:t>Operates outdoors, indoors, and covered areas</a:t>
            </a:r>
          </a:p>
          <a:p>
            <a:r>
              <a:rPr lang="en-IN"/>
              <a:t>STEM and NASA </a:t>
            </a:r>
          </a:p>
          <a:p>
            <a:r>
              <a:rPr lang="en-IN"/>
              <a:t>Motto: “Grow your food from anywhere” </a:t>
            </a:r>
          </a:p>
          <a:p>
            <a:r>
              <a:rPr lang="en-IN"/>
              <a:t>E-mail alert when ready for harvest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9170596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do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272</TotalTime>
  <Words>484</Words>
  <Application>Microsoft Office PowerPoint</Application>
  <PresentationFormat>Widescreen</PresentationFormat>
  <Paragraphs>85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Trebuchet MS</vt:lpstr>
      <vt:lpstr>Wingdings 3</vt:lpstr>
      <vt:lpstr>Facetado</vt:lpstr>
      <vt:lpstr>Trends in Digital Innovations for Agriculture</vt:lpstr>
      <vt:lpstr>PowerPoint Presentation</vt:lpstr>
      <vt:lpstr>Ebee</vt:lpstr>
      <vt:lpstr>Ebee Explaining this technology </vt:lpstr>
      <vt:lpstr>Which trends match with Ebee technology?</vt:lpstr>
      <vt:lpstr>PowerPoint Presentation</vt:lpstr>
      <vt:lpstr>Aquaponics</vt:lpstr>
      <vt:lpstr>Which trends match with Aquaponics technology?</vt:lpstr>
      <vt:lpstr>FARMBOT GENESIS XL </vt:lpstr>
      <vt:lpstr>TRENDS RELATED TO FARMBOT </vt:lpstr>
      <vt:lpstr>AGROBOT</vt:lpstr>
      <vt:lpstr>TRENDS RELATED TO AGROBOT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Trends in Digital Innovations for Agriculture</dc:title>
  <dc:creator>Duda Piauhylino</dc:creator>
  <cp:lastModifiedBy>GOETHALS Frank</cp:lastModifiedBy>
  <cp:revision>22</cp:revision>
  <dcterms:created xsi:type="dcterms:W3CDTF">2018-04-21T20:10:41Z</dcterms:created>
  <dcterms:modified xsi:type="dcterms:W3CDTF">2019-04-25T11:09:00Z</dcterms:modified>
</cp:coreProperties>
</file>